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drawings/drawing2.xml" ContentType="application/vnd.openxmlformats-officedocument.drawingml.chartshapes+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2.xml" ContentType="application/vnd.openxmlformats-officedocument.themeOverride+xml"/>
  <Override PartName="/ppt/drawings/drawing3.xml" ContentType="application/vnd.openxmlformats-officedocument.drawingml.chartshapes+xml"/>
  <Override PartName="/ppt/notesSlides/notesSlide9.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drawings/drawing4.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4.xml" ContentType="application/vnd.openxmlformats-officedocument.themeOverride+xml"/>
  <Override PartName="/ppt/drawings/drawing5.xml" ContentType="application/vnd.openxmlformats-officedocument.drawingml.chartshapes+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drawings/drawing6.xml" ContentType="application/vnd.openxmlformats-officedocument.drawingml.chartshapes+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drawings/drawing7.xml" ContentType="application/vnd.openxmlformats-officedocument.drawingml.chartshapes+xml"/>
  <Override PartName="/ppt/notesSlides/notesSlide1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7.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9.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drawings/drawing8.xml" ContentType="application/vnd.openxmlformats-officedocument.drawingml.chartshapes+xml"/>
  <Override PartName="/ppt/notesSlides/notesSlide20.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2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22.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23.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notesSlides/notesSlide24.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drawings/drawing9.xml" ContentType="application/vnd.openxmlformats-officedocument.drawingml.chartshapes+xml"/>
  <Override PartName="/ppt/notesSlides/notesSlide25.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drawings/drawing10.xml" ContentType="application/vnd.openxmlformats-officedocument.drawingml.chartshapes+xml"/>
  <Override PartName="/ppt/notesSlides/notesSlide2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drawings/drawing11.xml" ContentType="application/vnd.openxmlformats-officedocument.drawingml.chartshape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76" r:id="rId3"/>
    <p:sldId id="291" r:id="rId4"/>
    <p:sldId id="292" r:id="rId5"/>
    <p:sldId id="293" r:id="rId6"/>
    <p:sldId id="289" r:id="rId7"/>
    <p:sldId id="305" r:id="rId8"/>
    <p:sldId id="294" r:id="rId9"/>
    <p:sldId id="299" r:id="rId10"/>
    <p:sldId id="330" r:id="rId11"/>
    <p:sldId id="331" r:id="rId12"/>
    <p:sldId id="301" r:id="rId13"/>
    <p:sldId id="303" r:id="rId14"/>
    <p:sldId id="307" r:id="rId15"/>
    <p:sldId id="308" r:id="rId16"/>
    <p:sldId id="311" r:id="rId17"/>
    <p:sldId id="313" r:id="rId18"/>
    <p:sldId id="312" r:id="rId19"/>
    <p:sldId id="315" r:id="rId20"/>
    <p:sldId id="320" r:id="rId21"/>
    <p:sldId id="321" r:id="rId22"/>
    <p:sldId id="322" r:id="rId23"/>
    <p:sldId id="323" r:id="rId24"/>
    <p:sldId id="325" r:id="rId25"/>
    <p:sldId id="327" r:id="rId26"/>
    <p:sldId id="329" r:id="rId27"/>
    <p:sldId id="285" r:id="rId28"/>
  </p:sldIdLst>
  <p:sldSz cx="12192000" cy="6858000"/>
  <p:notesSz cx="6858000" cy="9144000"/>
  <p:defaultTextStyle>
    <a:defPPr rtl="0">
      <a:defRPr lang="ja-jp"/>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28" userDrawn="1">
          <p15:clr>
            <a:srgbClr val="A4A3A4"/>
          </p15:clr>
        </p15:guide>
        <p15:guide id="2" pos="3864" userDrawn="1">
          <p15:clr>
            <a:srgbClr val="A4A3A4"/>
          </p15:clr>
        </p15:guide>
        <p15:guide id="3" pos="7512" userDrawn="1">
          <p15:clr>
            <a:srgbClr val="A4A3A4"/>
          </p15:clr>
        </p15:guide>
        <p15:guide id="4" pos="144" userDrawn="1">
          <p15:clr>
            <a:srgbClr val="A4A3A4"/>
          </p15:clr>
        </p15:guide>
        <p15:guide id="5" orient="horz" pos="624" userDrawn="1">
          <p15:clr>
            <a:srgbClr val="A4A3A4"/>
          </p15:clr>
        </p15:guide>
        <p15:guide id="6" orient="horz" pos="405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34" autoAdjust="0"/>
    <p:restoredTop sz="92308" autoAdjust="0"/>
  </p:normalViewPr>
  <p:slideViewPr>
    <p:cSldViewPr snapToGrid="0" showGuides="1">
      <p:cViewPr>
        <p:scale>
          <a:sx n="80" d="100"/>
          <a:sy n="80" d="100"/>
        </p:scale>
        <p:origin x="65" y="-327"/>
      </p:cViewPr>
      <p:guideLst>
        <p:guide orient="horz" pos="2328"/>
        <p:guide pos="3864"/>
        <p:guide pos="7512"/>
        <p:guide pos="144"/>
        <p:guide orient="horz" pos="624"/>
        <p:guide orient="horz" pos="4056"/>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7" d="100"/>
          <a:sy n="87" d="100"/>
        </p:scale>
        <p:origin x="309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08_&#20154;&#21475;&#35215;&#27169;&#21029;&#65288;5&#21306;&#20998;&#65289;_&#12463;&#12525;&#12473;&#65288;&#28961;&#22238;&#31572;&#38500;&#12367;&#65289;.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raw%20data\&#9733;250508_&#20154;&#21475;&#35215;&#27169;&#21029;&#65288;5&#21306;&#20998;&#65289;_&#12463;&#12525;&#12473;&#65288;&#28961;&#22238;&#31572;&#38500;&#12367;&#65289;.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5" Type="http://schemas.openxmlformats.org/officeDocument/2006/relationships/chartUserShapes" Target="../drawings/drawing8.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2.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raw%20data\&#9733;250508_&#20154;&#21475;&#35215;&#27169;&#21029;&#65288;5&#21306;&#20998;&#65289;_&#12463;&#12525;&#12473;&#65288;&#28961;&#22238;&#31572;&#38500;&#12367;&#65289;.xlsx" TargetMode="Externa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5" Type="http://schemas.openxmlformats.org/officeDocument/2006/relationships/chartUserShapes" Target="../drawings/drawing9.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raw%20data\&#9733;250508_&#20154;&#21475;&#35215;&#27169;&#21029;&#65288;5&#21306;&#20998;&#65289;_&#12463;&#12525;&#12473;&#65288;&#28961;&#22238;&#31572;&#38500;&#12367;&#65289;.xlsx" TargetMode="Externa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5" Type="http://schemas.openxmlformats.org/officeDocument/2006/relationships/chartUserShapes" Target="../drawings/drawing10.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raw%20data\&#9733;250508_&#20154;&#21475;&#35215;&#27169;&#21029;&#65288;5&#21306;&#20998;&#65289;_&#12463;&#12525;&#12473;&#65288;&#28961;&#22238;&#31572;&#38500;&#12367;&#65289;.xlsx" TargetMode="External"/></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5" Type="http://schemas.openxmlformats.org/officeDocument/2006/relationships/chartUserShapes" Target="../drawings/drawing11.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3.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08_&#20154;&#21475;&#35215;&#27169;&#21029;&#65288;5&#21306;&#20998;&#65289;_&#12463;&#12525;&#12473;&#65288;&#28961;&#22238;&#31572;&#38500;&#12367;&#65289;.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4.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08_&#20154;&#21475;&#35215;&#27169;&#21029;&#65288;5&#21306;&#20998;&#65289;_&#12463;&#12525;&#12473;&#65288;&#28961;&#22238;&#31572;&#38500;&#12367;&#65289;.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5.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5" Type="http://schemas.openxmlformats.org/officeDocument/2006/relationships/chartUserShapes" Target="../drawings/drawing6.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7.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_rels/chart8.xml.rels><?xml version="1.0" encoding="UTF-8" standalone="yes"?>
<Relationships xmlns="http://schemas.openxmlformats.org/package/2006/relationships"><Relationship Id="rId3"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raw%20data\&#9733;250508_&#20154;&#21475;&#35215;&#27169;&#21029;&#65288;5&#21306;&#20998;&#65289;_&#12463;&#12525;&#12473;&#65288;&#28961;&#22238;&#31572;&#38500;&#12367;&#65289;.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file:///C:\Users\y_nakajima\Dropbox\&#9733;&#9733;USB_2012_0220\&#9734;&#22823;&#27491;&#22823;&#23398;\&#9733;&#9733;&#12503;&#12525;&#12472;&#12455;&#12463;&#12488;&#38306;&#20418;\&#9734;&#9734;&#38609;&#22810;&#12394;&#20381;&#38972;&#12373;&#12428;&#12383;&#26989;&#21209;\202503%20&#33258;&#27835;&#20307;&#12450;&#12531;&#12465;&#12540;&#12488;\&#9733;2025_&#33258;&#27835;&#20307;&#12450;&#12531;&#12465;&#12540;&#12488;&#22577;&#21578;&#26360;&#20316;&#25104;\&#9733;&#9733;&#20316;&#22259;&#12288;250527_&#20154;&#21475;&#35215;&#27169;&#21029;&#65288;5&#21306;&#20998;&#65289;_&#12463;&#12525;&#12473;&#65288;&#28961;&#22238;&#31572;&#38500;&#12367;&#6528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23096075833449484"/>
          <c:y val="0.19413630489871953"/>
          <c:w val="0.75627940266051319"/>
          <c:h val="0.80218897549396062"/>
        </c:manualLayout>
      </c:layout>
      <c:barChart>
        <c:barDir val="bar"/>
        <c:grouping val="percentStacked"/>
        <c:varyColors val="0"/>
        <c:ser>
          <c:idx val="7"/>
          <c:order val="0"/>
          <c:tx>
            <c:strRef>
              <c:f>'Q4. 地方創生2.0 に対する'!$M$2</c:f>
              <c:strCache>
                <c:ptCount val="1"/>
                <c:pt idx="0">
                  <c:v>新しい概念として積極的に取り入れている</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'Q4. 地方創生2.0 に対する'!$K$3:$K$8</c:f>
              <c:strCache>
                <c:ptCount val="6"/>
                <c:pt idx="0">
                  <c:v>  全  体（n=493）</c:v>
                </c:pt>
                <c:pt idx="1">
                  <c:v>1万人未満（n=113）</c:v>
                </c:pt>
                <c:pt idx="2">
                  <c:v>1～5万人未満（n=183）</c:v>
                </c:pt>
                <c:pt idx="3">
                  <c:v>5～10万人未満（n=76）</c:v>
                </c:pt>
                <c:pt idx="4">
                  <c:v>10～50万人未満（n=101）</c:v>
                </c:pt>
                <c:pt idx="5">
                  <c:v>50万人以上（n=20）</c:v>
                </c:pt>
              </c:strCache>
            </c:strRef>
          </c:cat>
          <c:val>
            <c:numRef>
              <c:f>'Q4. 地方創生2.0 に対する'!$M$3:$M$8</c:f>
              <c:numCache>
                <c:formatCode>0.0</c:formatCode>
                <c:ptCount val="6"/>
                <c:pt idx="0">
                  <c:v>10.344827586206897</c:v>
                </c:pt>
                <c:pt idx="1">
                  <c:v>11.504424778761061</c:v>
                </c:pt>
                <c:pt idx="2">
                  <c:v>8.7431693989071047</c:v>
                </c:pt>
                <c:pt idx="3">
                  <c:v>10.526315789473683</c:v>
                </c:pt>
                <c:pt idx="4">
                  <c:v>11.881188118811881</c:v>
                </c:pt>
                <c:pt idx="5">
                  <c:v>10</c:v>
                </c:pt>
              </c:numCache>
            </c:numRef>
          </c:val>
          <c:extLst xmlns:c15="http://schemas.microsoft.com/office/drawing/2012/chart">
            <c:ext xmlns:c16="http://schemas.microsoft.com/office/drawing/2014/chart" uri="{C3380CC4-5D6E-409C-BE32-E72D297353CC}">
              <c16:uniqueId val="{00000000-D69F-4B1D-BDD4-3D279A63504D}"/>
            </c:ext>
          </c:extLst>
        </c:ser>
        <c:ser>
          <c:idx val="8"/>
          <c:order val="1"/>
          <c:tx>
            <c:strRef>
              <c:f>'Q4. 地方創生2.0 に対する'!$N$2</c:f>
              <c:strCache>
                <c:ptCount val="1"/>
                <c:pt idx="0">
                  <c:v>既存の施策・事業を見直すきっかけとして検討している</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'Q4. 地方創生2.0 に対する'!$K$3:$K$8</c:f>
              <c:strCache>
                <c:ptCount val="6"/>
                <c:pt idx="0">
                  <c:v>  全  体（n=493）</c:v>
                </c:pt>
                <c:pt idx="1">
                  <c:v>1万人未満（n=113）</c:v>
                </c:pt>
                <c:pt idx="2">
                  <c:v>1～5万人未満（n=183）</c:v>
                </c:pt>
                <c:pt idx="3">
                  <c:v>5～10万人未満（n=76）</c:v>
                </c:pt>
                <c:pt idx="4">
                  <c:v>10～50万人未満（n=101）</c:v>
                </c:pt>
                <c:pt idx="5">
                  <c:v>50万人以上（n=20）</c:v>
                </c:pt>
              </c:strCache>
            </c:strRef>
          </c:cat>
          <c:val>
            <c:numRef>
              <c:f>'Q4. 地方創生2.0 に対する'!$N$3:$N$8</c:f>
              <c:numCache>
                <c:formatCode>0.0</c:formatCode>
                <c:ptCount val="6"/>
                <c:pt idx="0">
                  <c:v>22.515212981744423</c:v>
                </c:pt>
                <c:pt idx="1">
                  <c:v>15.929203539823009</c:v>
                </c:pt>
                <c:pt idx="2">
                  <c:v>21.311475409836063</c:v>
                </c:pt>
                <c:pt idx="3">
                  <c:v>26.315789473684209</c:v>
                </c:pt>
                <c:pt idx="4">
                  <c:v>26.732673267326735</c:v>
                </c:pt>
                <c:pt idx="5">
                  <c:v>35</c:v>
                </c:pt>
              </c:numCache>
            </c:numRef>
          </c:val>
          <c:extLst>
            <c:ext xmlns:c16="http://schemas.microsoft.com/office/drawing/2014/chart" uri="{C3380CC4-5D6E-409C-BE32-E72D297353CC}">
              <c16:uniqueId val="{00000001-D69F-4B1D-BDD4-3D279A63504D}"/>
            </c:ext>
          </c:extLst>
        </c:ser>
        <c:ser>
          <c:idx val="9"/>
          <c:order val="2"/>
          <c:tx>
            <c:strRef>
              <c:f>'Q4. 地方創生2.0 に対する'!$O$2</c:f>
              <c:strCache>
                <c:ptCount val="1"/>
                <c:pt idx="0">
                  <c:v>地方創生1.0 の延長として考えている</c:v>
                </c:pt>
              </c:strCache>
            </c:strRef>
          </c:tx>
          <c:spPr>
            <a:solidFill>
              <a:schemeClr val="accent5">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'Q4. 地方創生2.0 に対する'!$K$3:$K$8</c:f>
              <c:strCache>
                <c:ptCount val="6"/>
                <c:pt idx="0">
                  <c:v>  全  体（n=493）</c:v>
                </c:pt>
                <c:pt idx="1">
                  <c:v>1万人未満（n=113）</c:v>
                </c:pt>
                <c:pt idx="2">
                  <c:v>1～5万人未満（n=183）</c:v>
                </c:pt>
                <c:pt idx="3">
                  <c:v>5～10万人未満（n=76）</c:v>
                </c:pt>
                <c:pt idx="4">
                  <c:v>10～50万人未満（n=101）</c:v>
                </c:pt>
                <c:pt idx="5">
                  <c:v>50万人以上（n=20）</c:v>
                </c:pt>
              </c:strCache>
            </c:strRef>
          </c:cat>
          <c:val>
            <c:numRef>
              <c:f>'Q4. 地方創生2.0 に対する'!$O$3:$O$8</c:f>
              <c:numCache>
                <c:formatCode>0.0</c:formatCode>
                <c:ptCount val="6"/>
                <c:pt idx="0">
                  <c:v>44.219066937119678</c:v>
                </c:pt>
                <c:pt idx="1">
                  <c:v>37.168141592920357</c:v>
                </c:pt>
                <c:pt idx="2">
                  <c:v>47.540983606557376</c:v>
                </c:pt>
                <c:pt idx="3">
                  <c:v>44.736842105263158</c:v>
                </c:pt>
                <c:pt idx="4">
                  <c:v>46.534653465346537</c:v>
                </c:pt>
                <c:pt idx="5">
                  <c:v>40</c:v>
                </c:pt>
              </c:numCache>
            </c:numRef>
          </c:val>
          <c:extLst>
            <c:ext xmlns:c16="http://schemas.microsoft.com/office/drawing/2014/chart" uri="{C3380CC4-5D6E-409C-BE32-E72D297353CC}">
              <c16:uniqueId val="{00000002-D69F-4B1D-BDD4-3D279A63504D}"/>
            </c:ext>
          </c:extLst>
        </c:ser>
        <c:ser>
          <c:idx val="10"/>
          <c:order val="3"/>
          <c:tx>
            <c:strRef>
              <c:f>'Q4. 地方創生2.0 に対する'!$P$2</c:f>
              <c:strCache>
                <c:ptCount val="1"/>
                <c:pt idx="0">
                  <c:v>まだ特に意識していない</c:v>
                </c:pt>
              </c:strCache>
            </c:strRef>
          </c:tx>
          <c:spPr>
            <a:solidFill>
              <a:schemeClr val="bg2">
                <a:lumMod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'Q4. 地方創生2.0 に対する'!$K$3:$K$8</c:f>
              <c:strCache>
                <c:ptCount val="6"/>
                <c:pt idx="0">
                  <c:v>  全  体（n=493）</c:v>
                </c:pt>
                <c:pt idx="1">
                  <c:v>1万人未満（n=113）</c:v>
                </c:pt>
                <c:pt idx="2">
                  <c:v>1～5万人未満（n=183）</c:v>
                </c:pt>
                <c:pt idx="3">
                  <c:v>5～10万人未満（n=76）</c:v>
                </c:pt>
                <c:pt idx="4">
                  <c:v>10～50万人未満（n=101）</c:v>
                </c:pt>
                <c:pt idx="5">
                  <c:v>50万人以上（n=20）</c:v>
                </c:pt>
              </c:strCache>
            </c:strRef>
          </c:cat>
          <c:val>
            <c:numRef>
              <c:f>'Q4. 地方創生2.0 に対する'!$P$3:$P$8</c:f>
              <c:numCache>
                <c:formatCode>0.0</c:formatCode>
                <c:ptCount val="6"/>
                <c:pt idx="0">
                  <c:v>22.920892494929006</c:v>
                </c:pt>
                <c:pt idx="1">
                  <c:v>35.398230088495573</c:v>
                </c:pt>
                <c:pt idx="2">
                  <c:v>22.404371584699454</c:v>
                </c:pt>
                <c:pt idx="3">
                  <c:v>18.421052631578945</c:v>
                </c:pt>
                <c:pt idx="4">
                  <c:v>14.85148514851485</c:v>
                </c:pt>
                <c:pt idx="5">
                  <c:v>15</c:v>
                </c:pt>
              </c:numCache>
            </c:numRef>
          </c:val>
          <c:extLst>
            <c:ext xmlns:c16="http://schemas.microsoft.com/office/drawing/2014/chart" uri="{C3380CC4-5D6E-409C-BE32-E72D297353CC}">
              <c16:uniqueId val="{00000003-D69F-4B1D-BDD4-3D279A63504D}"/>
            </c:ext>
          </c:extLst>
        </c:ser>
        <c:dLbls>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6.4613559553009223E-2"/>
          <c:y val="4.7246477622114987E-2"/>
          <c:w val="0.63378899233175956"/>
          <c:h val="0.14587855601459007"/>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bar"/>
        <c:grouping val="clustered"/>
        <c:varyColors val="0"/>
        <c:ser>
          <c:idx val="0"/>
          <c:order val="0"/>
          <c:tx>
            <c:strRef>
              <c:f>'Q14.最も必要としているスキル'!$M$3</c:f>
              <c:strCache>
                <c:ptCount val="1"/>
                <c:pt idx="0">
                  <c:v>  全  体（n=479）</c:v>
                </c:pt>
              </c:strCache>
            </c:strRef>
          </c:tx>
          <c:spPr>
            <a:solidFill>
              <a:schemeClr val="accent4"/>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F9F3-4DFB-8951-56E657A6CAFE}"/>
              </c:ext>
            </c:extLst>
          </c:dPt>
          <c:dPt>
            <c:idx val="1"/>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3-F9F3-4DFB-8951-56E657A6CAFE}"/>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5-F9F3-4DFB-8951-56E657A6CAFE}"/>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7-F9F3-4DFB-8951-56E657A6CAFE}"/>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9-F9F3-4DFB-8951-56E657A6CAFE}"/>
              </c:ext>
            </c:extLst>
          </c:dPt>
          <c:dPt>
            <c:idx val="5"/>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B-F9F3-4DFB-8951-56E657A6CAFE}"/>
              </c:ext>
            </c:extLst>
          </c:dPt>
          <c:dPt>
            <c:idx val="6"/>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D-F9F3-4DFB-8951-56E657A6CAFE}"/>
              </c:ext>
            </c:extLst>
          </c:dPt>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'Q14.最も必要としているスキル'!$N$2:$T$2</c:f>
              <c:strCache>
                <c:ptCount val="7"/>
                <c:pt idx="0">
                  <c:v>当該課題分野の専門知識</c:v>
                </c:pt>
                <c:pt idx="1">
                  <c:v>調査やデータ分析スキル</c:v>
                </c:pt>
                <c:pt idx="2">
                  <c:v>デジタルや業務効率化スキル</c:v>
                </c:pt>
                <c:pt idx="3">
                  <c:v>予算、財務管理</c:v>
                </c:pt>
                <c:pt idx="4">
                  <c:v>広報、PRスキル</c:v>
                </c:pt>
                <c:pt idx="5">
                  <c:v>その他</c:v>
                </c:pt>
                <c:pt idx="6">
                  <c:v>法律・制度に関する知識</c:v>
                </c:pt>
              </c:strCache>
            </c:strRef>
          </c:cat>
          <c:val>
            <c:numRef>
              <c:f>'Q14.最も必要としているスキル'!$N$3:$T$3</c:f>
              <c:numCache>
                <c:formatCode>0.0</c:formatCode>
                <c:ptCount val="7"/>
                <c:pt idx="0">
                  <c:v>34.710743801652896</c:v>
                </c:pt>
                <c:pt idx="1">
                  <c:v>24.173553719008265</c:v>
                </c:pt>
                <c:pt idx="2">
                  <c:v>16.735537190082646</c:v>
                </c:pt>
                <c:pt idx="3">
                  <c:v>10.950413223140496</c:v>
                </c:pt>
                <c:pt idx="4">
                  <c:v>7.4380165289256199</c:v>
                </c:pt>
                <c:pt idx="5">
                  <c:v>3.3057851239669422</c:v>
                </c:pt>
                <c:pt idx="6">
                  <c:v>2.6859504132231407</c:v>
                </c:pt>
              </c:numCache>
            </c:numRef>
          </c:val>
          <c:extLst>
            <c:ext xmlns:c16="http://schemas.microsoft.com/office/drawing/2014/chart" uri="{C3380CC4-5D6E-409C-BE32-E72D297353CC}">
              <c16:uniqueId val="{0000000E-F9F3-4DFB-8951-56E657A6CAFE}"/>
            </c:ext>
          </c:extLst>
        </c:ser>
        <c:dLbls>
          <c:showLegendKey val="0"/>
          <c:showVal val="0"/>
          <c:showCatName val="0"/>
          <c:showSerName val="0"/>
          <c:showPercent val="0"/>
          <c:showBubbleSize val="0"/>
        </c:dLbls>
        <c:gapWidth val="100"/>
        <c:axId val="1491189151"/>
        <c:axId val="1491190111"/>
      </c:barChart>
      <c:valAx>
        <c:axId val="1491190111"/>
        <c:scaling>
          <c:orientation val="minMax"/>
        </c:scaling>
        <c:delete val="1"/>
        <c:axPos val="t"/>
        <c:majorGridlines>
          <c:spPr>
            <a:ln w="9525" cap="flat" cmpd="sng" algn="ctr">
              <a:solidFill>
                <a:schemeClr val="tx1">
                  <a:lumMod val="15000"/>
                  <a:lumOff val="85000"/>
                </a:schemeClr>
              </a:solidFill>
              <a:round/>
            </a:ln>
            <a:effectLst/>
          </c:spPr>
        </c:majorGridlines>
        <c:numFmt formatCode="0.0" sourceLinked="1"/>
        <c:majorTickMark val="out"/>
        <c:minorTickMark val="none"/>
        <c:tickLblPos val="nextTo"/>
        <c:crossAx val="1491189151"/>
        <c:crosses val="autoZero"/>
        <c:crossBetween val="between"/>
      </c:valAx>
      <c:catAx>
        <c:axId val="1491189151"/>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491190111"/>
        <c:crosses val="autoZero"/>
        <c:auto val="1"/>
        <c:lblAlgn val="ctr"/>
        <c:lblOffset val="100"/>
        <c:noMultiLvlLbl val="0"/>
      </c:catAx>
      <c:spPr>
        <a:noFill/>
        <a:ln>
          <a:noFill/>
        </a:ln>
        <a:effectLst/>
      </c:spPr>
    </c:plotArea>
    <c:plotVisOnly val="1"/>
    <c:dispBlanksAs val="gap"/>
    <c:showDLblsOverMax val="0"/>
    <c:extLst/>
  </c:chart>
  <c:spPr>
    <a:noFill/>
    <a:ln>
      <a:noFill/>
    </a:ln>
    <a:effectLst/>
  </c:spPr>
  <c:txPr>
    <a:bodyPr/>
    <a:lstStyle/>
    <a:p>
      <a:pPr>
        <a:defRPr sz="1600" b="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0024000000000004"/>
          <c:y val="6.0323579653897237E-2"/>
          <c:w val="0.51068126801152736"/>
          <c:h val="0.87935284069220554"/>
        </c:manualLayout>
      </c:layout>
      <c:barChart>
        <c:barDir val="bar"/>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'Q13.職員のスキル不足'!$B$11:$B$17</c:f>
              <c:strCache>
                <c:ptCount val="7"/>
                <c:pt idx="0">
                  <c:v>当該課題分野の専門知識</c:v>
                </c:pt>
                <c:pt idx="1">
                  <c:v>調査やデータ分析スキル</c:v>
                </c:pt>
                <c:pt idx="2">
                  <c:v>デジタルや業務効率化スキル</c:v>
                </c:pt>
                <c:pt idx="3">
                  <c:v>広報、PRスキル</c:v>
                </c:pt>
                <c:pt idx="4">
                  <c:v>予算、財務管理</c:v>
                </c:pt>
                <c:pt idx="5">
                  <c:v>法律・制度に関する知識</c:v>
                </c:pt>
                <c:pt idx="6">
                  <c:v>その他</c:v>
                </c:pt>
              </c:strCache>
            </c:strRef>
          </c:cat>
          <c:val>
            <c:numRef>
              <c:f>'Q13.職員のスキル不足'!$C$11:$C$17</c:f>
              <c:numCache>
                <c:formatCode>0.0</c:formatCode>
                <c:ptCount val="7"/>
                <c:pt idx="0">
                  <c:v>66.393442622950815</c:v>
                </c:pt>
                <c:pt idx="1">
                  <c:v>63.319672131147541</c:v>
                </c:pt>
                <c:pt idx="2">
                  <c:v>50.614754098360656</c:v>
                </c:pt>
                <c:pt idx="3">
                  <c:v>34.221311475409841</c:v>
                </c:pt>
                <c:pt idx="4">
                  <c:v>31.147540983606557</c:v>
                </c:pt>
                <c:pt idx="5">
                  <c:v>24.590163934426229</c:v>
                </c:pt>
                <c:pt idx="6">
                  <c:v>4.3032786885245899</c:v>
                </c:pt>
              </c:numCache>
            </c:numRef>
          </c:val>
          <c:extLst>
            <c:ext xmlns:c16="http://schemas.microsoft.com/office/drawing/2014/chart" uri="{C3380CC4-5D6E-409C-BE32-E72D297353CC}">
              <c16:uniqueId val="{00000000-9216-47CE-BF42-F11C0C4DB573}"/>
            </c:ext>
          </c:extLst>
        </c:ser>
        <c:dLbls>
          <c:showLegendKey val="0"/>
          <c:showVal val="1"/>
          <c:showCatName val="0"/>
          <c:showSerName val="0"/>
          <c:showPercent val="0"/>
          <c:showBubbleSize val="0"/>
        </c:dLbls>
        <c:gapWidth val="150"/>
        <c:axId val="689616096"/>
        <c:axId val="689618976"/>
      </c:barChart>
      <c:catAx>
        <c:axId val="6896160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689618976"/>
        <c:crosses val="autoZero"/>
        <c:auto val="1"/>
        <c:lblAlgn val="ctr"/>
        <c:lblOffset val="100"/>
        <c:noMultiLvlLbl val="0"/>
      </c:catAx>
      <c:valAx>
        <c:axId val="689618976"/>
        <c:scaling>
          <c:orientation val="minMax"/>
        </c:scaling>
        <c:delete val="1"/>
        <c:axPos val="t"/>
        <c:numFmt formatCode="0.0" sourceLinked="1"/>
        <c:majorTickMark val="none"/>
        <c:minorTickMark val="none"/>
        <c:tickLblPos val="nextTo"/>
        <c:crossAx val="6896160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467154888172498"/>
          <c:y val="0.20646457232174747"/>
          <c:w val="0.81259960639897333"/>
          <c:h val="0.75191941567186926"/>
        </c:manualLayout>
      </c:layout>
      <c:barChart>
        <c:barDir val="bar"/>
        <c:grouping val="percentStacked"/>
        <c:varyColors val="0"/>
        <c:ser>
          <c:idx val="7"/>
          <c:order val="0"/>
          <c:tx>
            <c:strRef>
              <c:f>'Q14.最も必要としているスキル'!$O$11</c:f>
              <c:strCache>
                <c:ptCount val="1"/>
                <c:pt idx="0">
                  <c:v>当該課題分野の専門知識</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'Q14.最も必要としているスキル'!$O$12:$O$17</c:f>
              <c:numCache>
                <c:formatCode>0.0</c:formatCode>
                <c:ptCount val="6"/>
                <c:pt idx="0">
                  <c:v>34.710743801652896</c:v>
                </c:pt>
                <c:pt idx="1">
                  <c:v>45.454545454545453</c:v>
                </c:pt>
                <c:pt idx="2">
                  <c:v>37.016574585635361</c:v>
                </c:pt>
                <c:pt idx="3">
                  <c:v>29.72972972972973</c:v>
                </c:pt>
                <c:pt idx="4">
                  <c:v>26</c:v>
                </c:pt>
                <c:pt idx="5">
                  <c:v>15.789473684210526</c:v>
                </c:pt>
              </c:numCache>
            </c:numRef>
          </c:val>
          <c:extLst xmlns:c15="http://schemas.microsoft.com/office/drawing/2012/chart">
            <c:ext xmlns:c16="http://schemas.microsoft.com/office/drawing/2014/chart" uri="{C3380CC4-5D6E-409C-BE32-E72D297353CC}">
              <c16:uniqueId val="{00000000-CA70-49E8-AC6A-076D1D5E4753}"/>
            </c:ext>
          </c:extLst>
        </c:ser>
        <c:ser>
          <c:idx val="8"/>
          <c:order val="1"/>
          <c:tx>
            <c:strRef>
              <c:f>'Q14.最も必要としているスキル'!$P$11</c:f>
              <c:strCache>
                <c:ptCount val="1"/>
                <c:pt idx="0">
                  <c:v>調査やデータ分析スキル</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'Q14.最も必要としているスキル'!$P$12:$P$17</c:f>
              <c:numCache>
                <c:formatCode>0.0</c:formatCode>
                <c:ptCount val="6"/>
                <c:pt idx="0">
                  <c:v>24.173553719008265</c:v>
                </c:pt>
                <c:pt idx="1">
                  <c:v>17.272727272727273</c:v>
                </c:pt>
                <c:pt idx="2">
                  <c:v>20.994475138121548</c:v>
                </c:pt>
                <c:pt idx="3">
                  <c:v>33.783783783783782</c:v>
                </c:pt>
                <c:pt idx="4">
                  <c:v>28.999999999999996</c:v>
                </c:pt>
                <c:pt idx="5">
                  <c:v>31.578947368421051</c:v>
                </c:pt>
              </c:numCache>
            </c:numRef>
          </c:val>
          <c:extLst>
            <c:ext xmlns:c16="http://schemas.microsoft.com/office/drawing/2014/chart" uri="{C3380CC4-5D6E-409C-BE32-E72D297353CC}">
              <c16:uniqueId val="{00000001-CA70-49E8-AC6A-076D1D5E4753}"/>
            </c:ext>
          </c:extLst>
        </c:ser>
        <c:ser>
          <c:idx val="9"/>
          <c:order val="2"/>
          <c:tx>
            <c:strRef>
              <c:f>'Q14.最も必要としているスキル'!$Q$11</c:f>
              <c:strCache>
                <c:ptCount val="1"/>
                <c:pt idx="0">
                  <c:v>デジタルや業務効率化スキル</c:v>
                </c:pt>
              </c:strCache>
            </c:strRef>
          </c:tx>
          <c:spPr>
            <a:solidFill>
              <a:srgbClr val="E5DEDB">
                <a:lumMod val="9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'Q14.最も必要としているスキル'!$Q$12:$Q$17</c:f>
              <c:numCache>
                <c:formatCode>0.0</c:formatCode>
                <c:ptCount val="6"/>
                <c:pt idx="0">
                  <c:v>16.735537190082646</c:v>
                </c:pt>
                <c:pt idx="1">
                  <c:v>14.545454545454545</c:v>
                </c:pt>
                <c:pt idx="2">
                  <c:v>14.3646408839779</c:v>
                </c:pt>
                <c:pt idx="3">
                  <c:v>16.216216216216218</c:v>
                </c:pt>
                <c:pt idx="4">
                  <c:v>22</c:v>
                </c:pt>
                <c:pt idx="5">
                  <c:v>26.315789473684209</c:v>
                </c:pt>
              </c:numCache>
            </c:numRef>
          </c:val>
          <c:extLst>
            <c:ext xmlns:c16="http://schemas.microsoft.com/office/drawing/2014/chart" uri="{C3380CC4-5D6E-409C-BE32-E72D297353CC}">
              <c16:uniqueId val="{00000002-CA70-49E8-AC6A-076D1D5E4753}"/>
            </c:ext>
          </c:extLst>
        </c:ser>
        <c:ser>
          <c:idx val="10"/>
          <c:order val="3"/>
          <c:tx>
            <c:strRef>
              <c:f>'Q14.最も必要としているスキル'!$R$11</c:f>
              <c:strCache>
                <c:ptCount val="1"/>
                <c:pt idx="0">
                  <c:v>予算、財務管理</c:v>
                </c:pt>
              </c:strCache>
            </c:strRef>
          </c:tx>
          <c:spPr>
            <a:solidFill>
              <a:schemeClr val="accent3">
                <a:tint val="4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'Q14.最も必要としているスキル'!$R$12:$R$17</c:f>
              <c:numCache>
                <c:formatCode>0.0</c:formatCode>
                <c:ptCount val="6"/>
                <c:pt idx="0">
                  <c:v>10.950413223140496</c:v>
                </c:pt>
                <c:pt idx="1">
                  <c:v>10.909090909090908</c:v>
                </c:pt>
                <c:pt idx="2">
                  <c:v>14.917127071823206</c:v>
                </c:pt>
                <c:pt idx="3">
                  <c:v>9.4594594594594597</c:v>
                </c:pt>
                <c:pt idx="4">
                  <c:v>5</c:v>
                </c:pt>
                <c:pt idx="5">
                  <c:v>10.526315789473683</c:v>
                </c:pt>
              </c:numCache>
            </c:numRef>
          </c:val>
          <c:extLst>
            <c:ext xmlns:c16="http://schemas.microsoft.com/office/drawing/2014/chart" uri="{C3380CC4-5D6E-409C-BE32-E72D297353CC}">
              <c16:uniqueId val="{00000003-CA70-49E8-AC6A-076D1D5E4753}"/>
            </c:ext>
          </c:extLst>
        </c:ser>
        <c:ser>
          <c:idx val="0"/>
          <c:order val="4"/>
          <c:tx>
            <c:strRef>
              <c:f>'Q14.最も必要としているスキル'!$S$11</c:f>
              <c:strCache>
                <c:ptCount val="1"/>
                <c:pt idx="0">
                  <c:v>広報、PRスキル</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'Q14.最も必要としているスキル'!$S$12:$S$17</c:f>
              <c:numCache>
                <c:formatCode>0.0</c:formatCode>
                <c:ptCount val="6"/>
                <c:pt idx="0">
                  <c:v>7.4380165289256199</c:v>
                </c:pt>
                <c:pt idx="1">
                  <c:v>4.5454545454545459</c:v>
                </c:pt>
                <c:pt idx="2">
                  <c:v>8.8397790055248606</c:v>
                </c:pt>
                <c:pt idx="3">
                  <c:v>4.0540540540540544</c:v>
                </c:pt>
                <c:pt idx="4">
                  <c:v>9</c:v>
                </c:pt>
                <c:pt idx="5">
                  <c:v>15.789473684210526</c:v>
                </c:pt>
              </c:numCache>
            </c:numRef>
          </c:val>
          <c:extLst>
            <c:ext xmlns:c16="http://schemas.microsoft.com/office/drawing/2014/chart" uri="{C3380CC4-5D6E-409C-BE32-E72D297353CC}">
              <c16:uniqueId val="{00000004-CA70-49E8-AC6A-076D1D5E4753}"/>
            </c:ext>
          </c:extLst>
        </c:ser>
        <c:ser>
          <c:idx val="1"/>
          <c:order val="5"/>
          <c:tx>
            <c:strRef>
              <c:f>'Q14.最も必要としているスキル'!$T$11</c:f>
              <c:strCache>
                <c:ptCount val="1"/>
                <c:pt idx="0">
                  <c:v>その他</c:v>
                </c:pt>
              </c:strCache>
            </c:strRef>
          </c:tx>
          <c:spPr>
            <a:solidFill>
              <a:sysClr val="window" lastClr="FFFFFF">
                <a:lumMod val="65000"/>
              </a:sysClr>
            </a:solidFill>
            <a:ln>
              <a:noFill/>
            </a:ln>
            <a:effectLst/>
          </c:spPr>
          <c:invertIfNegative val="0"/>
          <c:dLbls>
            <c:dLbl>
              <c:idx val="0"/>
              <c:layout>
                <c:manualLayout>
                  <c:x val="-1.4920920881641888E-3"/>
                  <c:y val="-8.546335554209569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A70-49E8-AC6A-076D1D5E4753}"/>
                </c:ext>
              </c:extLst>
            </c:dLbl>
            <c:dLbl>
              <c:idx val="2"/>
              <c:layout>
                <c:manualLayout>
                  <c:x val="-4.4762762644923477E-3"/>
                  <c:y val="5.12820512820513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A70-49E8-AC6A-076D1D5E4753}"/>
                </c:ext>
              </c:extLst>
            </c:dLbl>
            <c:dLbl>
              <c:idx val="5"/>
              <c:delete val="1"/>
              <c:extLst>
                <c:ext xmlns:c15="http://schemas.microsoft.com/office/drawing/2012/chart" uri="{CE6537A1-D6FC-4f65-9D91-7224C49458BB}"/>
                <c:ext xmlns:c16="http://schemas.microsoft.com/office/drawing/2014/chart" uri="{C3380CC4-5D6E-409C-BE32-E72D297353CC}">
                  <c16:uniqueId val="{00000007-CA70-49E8-AC6A-076D1D5E4753}"/>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'Q14.最も必要としているスキル'!$T$12:$T$17</c:f>
              <c:numCache>
                <c:formatCode>0.0</c:formatCode>
                <c:ptCount val="6"/>
                <c:pt idx="0">
                  <c:v>3.3057851239669422</c:v>
                </c:pt>
                <c:pt idx="1">
                  <c:v>2.7272727272727271</c:v>
                </c:pt>
                <c:pt idx="2">
                  <c:v>1.6574585635359116</c:v>
                </c:pt>
                <c:pt idx="3">
                  <c:v>2.7027027027027026</c:v>
                </c:pt>
                <c:pt idx="4">
                  <c:v>8</c:v>
                </c:pt>
                <c:pt idx="5">
                  <c:v>0</c:v>
                </c:pt>
              </c:numCache>
            </c:numRef>
          </c:val>
          <c:extLst>
            <c:ext xmlns:c16="http://schemas.microsoft.com/office/drawing/2014/chart" uri="{C3380CC4-5D6E-409C-BE32-E72D297353CC}">
              <c16:uniqueId val="{00000008-CA70-49E8-AC6A-076D1D5E4753}"/>
            </c:ext>
          </c:extLst>
        </c:ser>
        <c:ser>
          <c:idx val="2"/>
          <c:order val="6"/>
          <c:tx>
            <c:strRef>
              <c:f>'Q14.最も必要としているスキル'!$U$11</c:f>
              <c:strCache>
                <c:ptCount val="1"/>
                <c:pt idx="0">
                  <c:v>法律・制度に関する知識</c:v>
                </c:pt>
              </c:strCache>
            </c:strRef>
          </c:tx>
          <c:spPr>
            <a:solidFill>
              <a:srgbClr val="002060"/>
            </a:solidFill>
            <a:ln>
              <a:noFill/>
            </a:ln>
            <a:effectLst/>
          </c:spPr>
          <c:invertIfNegative val="0"/>
          <c:dLbls>
            <c:dLbl>
              <c:idx val="0"/>
              <c:layout>
                <c:manualLayout>
                  <c:x val="1.4920920881641888E-3"/>
                  <c:y val="4.27350427350431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A70-49E8-AC6A-076D1D5E4753}"/>
                </c:ext>
              </c:extLst>
            </c:dLbl>
            <c:dLbl>
              <c:idx val="2"/>
              <c:layout>
                <c:manualLayout>
                  <c:x val="0"/>
                  <c:y val="-5.1281041792852818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A70-49E8-AC6A-076D1D5E4753}"/>
                </c:ext>
              </c:extLst>
            </c:dLbl>
            <c:dLbl>
              <c:idx val="4"/>
              <c:layout>
                <c:manualLayout>
                  <c:x val="-5.9683683526564266E-3"/>
                  <c:y val="-5.1281041792852818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A70-49E8-AC6A-076D1D5E4753}"/>
                </c:ext>
              </c:extLst>
            </c:dLbl>
            <c:dLbl>
              <c:idx val="5"/>
              <c:delete val="1"/>
              <c:extLst>
                <c:ext xmlns:c15="http://schemas.microsoft.com/office/drawing/2012/chart" uri="{CE6537A1-D6FC-4f65-9D91-7224C49458BB}"/>
                <c:ext xmlns:c16="http://schemas.microsoft.com/office/drawing/2014/chart" uri="{C3380CC4-5D6E-409C-BE32-E72D297353CC}">
                  <c16:uniqueId val="{0000000C-CA70-49E8-AC6A-076D1D5E4753}"/>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'Q14.最も必要としているスキル'!$M$12:$M$17</c:f>
              <c:strCache>
                <c:ptCount val="6"/>
                <c:pt idx="0">
                  <c:v>  全  体（n=484）</c:v>
                </c:pt>
                <c:pt idx="1">
                  <c:v>1万人未満（n=110）</c:v>
                </c:pt>
                <c:pt idx="2">
                  <c:v>1～5万人未満（n=181）</c:v>
                </c:pt>
                <c:pt idx="3">
                  <c:v>5～10万人未満（n=74）</c:v>
                </c:pt>
                <c:pt idx="4">
                  <c:v>10～50万人未満（n=100）</c:v>
                </c:pt>
                <c:pt idx="5">
                  <c:v>50万人以上（n=19）</c:v>
                </c:pt>
              </c:strCache>
            </c:strRef>
          </c:cat>
          <c:val>
            <c:numRef>
              <c:f>'Q14.最も必要としているスキル'!$U$12:$U$17</c:f>
              <c:numCache>
                <c:formatCode>0.0</c:formatCode>
                <c:ptCount val="6"/>
                <c:pt idx="0">
                  <c:v>2.6859504132231407</c:v>
                </c:pt>
                <c:pt idx="1">
                  <c:v>4.5454545454545459</c:v>
                </c:pt>
                <c:pt idx="2">
                  <c:v>2.2099447513812152</c:v>
                </c:pt>
                <c:pt idx="3">
                  <c:v>4.0540540540540544</c:v>
                </c:pt>
                <c:pt idx="4">
                  <c:v>1</c:v>
                </c:pt>
                <c:pt idx="5">
                  <c:v>0</c:v>
                </c:pt>
              </c:numCache>
            </c:numRef>
          </c:val>
          <c:extLst>
            <c:ext xmlns:c16="http://schemas.microsoft.com/office/drawing/2014/chart" uri="{C3380CC4-5D6E-409C-BE32-E72D297353CC}">
              <c16:uniqueId val="{0000000D-CA70-49E8-AC6A-076D1D5E4753}"/>
            </c:ext>
          </c:extLst>
        </c:ser>
        <c:dLbls>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4.6956578460168943E-2"/>
          <c:y val="2.4099089818852917E-2"/>
          <c:w val="0.74876188665763033"/>
          <c:h val="0.1523332660340534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barChart>
        <c:barDir val="bar"/>
        <c:grouping val="percentStacked"/>
        <c:varyColors val="0"/>
        <c:ser>
          <c:idx val="7"/>
          <c:order val="0"/>
          <c:tx>
            <c:strRef>
              <c:f>'Q16.最も必要としている人材'!$N$2</c:f>
              <c:strCache>
                <c:ptCount val="1"/>
                <c:pt idx="0">
                  <c:v>地域の課題を見つけてプロジェクトを推進するリーダー</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'Q16.最も必要としている人材'!$N$3:$N$8</c:f>
              <c:numCache>
                <c:formatCode>0.0</c:formatCode>
                <c:ptCount val="6"/>
                <c:pt idx="0">
                  <c:v>49.586776859504134</c:v>
                </c:pt>
                <c:pt idx="1">
                  <c:v>49.090909090909093</c:v>
                </c:pt>
                <c:pt idx="2">
                  <c:v>53.038674033149171</c:v>
                </c:pt>
                <c:pt idx="3">
                  <c:v>57.333333333333336</c:v>
                </c:pt>
                <c:pt idx="4">
                  <c:v>39</c:v>
                </c:pt>
                <c:pt idx="5">
                  <c:v>44.444444444444443</c:v>
                </c:pt>
              </c:numCache>
            </c:numRef>
          </c:val>
          <c:extLst xmlns:c15="http://schemas.microsoft.com/office/drawing/2012/chart">
            <c:ext xmlns:c16="http://schemas.microsoft.com/office/drawing/2014/chart" uri="{C3380CC4-5D6E-409C-BE32-E72D297353CC}">
              <c16:uniqueId val="{00000000-7260-4F1E-ABCA-53BD615BF388}"/>
            </c:ext>
          </c:extLst>
        </c:ser>
        <c:ser>
          <c:idx val="8"/>
          <c:order val="1"/>
          <c:tx>
            <c:strRef>
              <c:f>'Q16.最も必要としている人材'!$O$2</c:f>
              <c:strCache>
                <c:ptCount val="1"/>
                <c:pt idx="0">
                  <c:v>地域の魅力を発掘し、新しい取り組みを企画するプランナー</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'Q16.最も必要としている人材'!$O$3:$O$8</c:f>
              <c:numCache>
                <c:formatCode>0.0</c:formatCode>
                <c:ptCount val="6"/>
                <c:pt idx="0">
                  <c:v>14.46280991735537</c:v>
                </c:pt>
                <c:pt idx="1">
                  <c:v>15.454545454545453</c:v>
                </c:pt>
                <c:pt idx="2">
                  <c:v>12.154696132596685</c:v>
                </c:pt>
                <c:pt idx="3">
                  <c:v>14.666666666666666</c:v>
                </c:pt>
                <c:pt idx="4">
                  <c:v>19</c:v>
                </c:pt>
                <c:pt idx="5">
                  <c:v>5.5555555555555554</c:v>
                </c:pt>
              </c:numCache>
            </c:numRef>
          </c:val>
          <c:extLst>
            <c:ext xmlns:c16="http://schemas.microsoft.com/office/drawing/2014/chart" uri="{C3380CC4-5D6E-409C-BE32-E72D297353CC}">
              <c16:uniqueId val="{00000001-7260-4F1E-ABCA-53BD615BF388}"/>
            </c:ext>
          </c:extLst>
        </c:ser>
        <c:ser>
          <c:idx val="9"/>
          <c:order val="2"/>
          <c:tx>
            <c:strRef>
              <c:f>'Q16.最も必要としている人材'!$P$2</c:f>
              <c:strCache>
                <c:ptCount val="1"/>
                <c:pt idx="0">
                  <c:v>リーダーを支えながら現場を動かす実行マネージャー</c:v>
                </c:pt>
              </c:strCache>
            </c:strRef>
          </c:tx>
          <c:spPr>
            <a:solidFill>
              <a:srgbClr val="E5DEDB">
                <a:lumMod val="9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'Q16.最も必要としている人材'!$P$3:$P$8</c:f>
              <c:numCache>
                <c:formatCode>0.0</c:formatCode>
                <c:ptCount val="6"/>
                <c:pt idx="0">
                  <c:v>11.776859504132231</c:v>
                </c:pt>
                <c:pt idx="1">
                  <c:v>20</c:v>
                </c:pt>
                <c:pt idx="2">
                  <c:v>11.602209944751381</c:v>
                </c:pt>
                <c:pt idx="3">
                  <c:v>6.666666666666667</c:v>
                </c:pt>
                <c:pt idx="4">
                  <c:v>8</c:v>
                </c:pt>
                <c:pt idx="5">
                  <c:v>5.5555555555555554</c:v>
                </c:pt>
              </c:numCache>
            </c:numRef>
          </c:val>
          <c:extLst>
            <c:ext xmlns:c16="http://schemas.microsoft.com/office/drawing/2014/chart" uri="{C3380CC4-5D6E-409C-BE32-E72D297353CC}">
              <c16:uniqueId val="{00000002-7260-4F1E-ABCA-53BD615BF388}"/>
            </c:ext>
          </c:extLst>
        </c:ser>
        <c:ser>
          <c:idx val="10"/>
          <c:order val="3"/>
          <c:tx>
            <c:strRef>
              <c:f>'Q16.最も必要としている人材'!$Q$2</c:f>
              <c:strCache>
                <c:ptCount val="1"/>
                <c:pt idx="0">
                  <c:v>人と人をつなぎ、対話を促すコミュニケーター</c:v>
                </c:pt>
              </c:strCache>
            </c:strRef>
          </c:tx>
          <c:spPr>
            <a:solidFill>
              <a:schemeClr val="accent3">
                <a:tint val="4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'Q16.最も必要としている人材'!$Q$3:$Q$8</c:f>
              <c:numCache>
                <c:formatCode>0.0</c:formatCode>
                <c:ptCount val="6"/>
                <c:pt idx="0">
                  <c:v>10.743801652892563</c:v>
                </c:pt>
                <c:pt idx="1">
                  <c:v>7.2727272727272725</c:v>
                </c:pt>
                <c:pt idx="2">
                  <c:v>8.2872928176795568</c:v>
                </c:pt>
                <c:pt idx="3">
                  <c:v>13.333333333333334</c:v>
                </c:pt>
                <c:pt idx="4">
                  <c:v>16</c:v>
                </c:pt>
                <c:pt idx="5">
                  <c:v>16.666666666666664</c:v>
                </c:pt>
              </c:numCache>
            </c:numRef>
          </c:val>
          <c:extLst>
            <c:ext xmlns:c16="http://schemas.microsoft.com/office/drawing/2014/chart" uri="{C3380CC4-5D6E-409C-BE32-E72D297353CC}">
              <c16:uniqueId val="{00000003-7260-4F1E-ABCA-53BD615BF388}"/>
            </c:ext>
          </c:extLst>
        </c:ser>
        <c:ser>
          <c:idx val="0"/>
          <c:order val="4"/>
          <c:tx>
            <c:strRef>
              <c:f>'Q16.最も必要としている人材'!$R$2</c:f>
              <c:strCache>
                <c:ptCount val="1"/>
                <c:pt idx="0">
                  <c:v>デジタル技術を活用して新しい価値や視点を生み出すイノベーター</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'Q16.最も必要としている人材'!$R$3:$R$8</c:f>
              <c:numCache>
                <c:formatCode>0.0</c:formatCode>
                <c:ptCount val="6"/>
                <c:pt idx="0">
                  <c:v>9.0909090909090917</c:v>
                </c:pt>
                <c:pt idx="1">
                  <c:v>2.7272727272727271</c:v>
                </c:pt>
                <c:pt idx="2">
                  <c:v>10.497237569060774</c:v>
                </c:pt>
                <c:pt idx="3">
                  <c:v>8</c:v>
                </c:pt>
                <c:pt idx="4">
                  <c:v>13</c:v>
                </c:pt>
                <c:pt idx="5">
                  <c:v>16.666666666666664</c:v>
                </c:pt>
              </c:numCache>
            </c:numRef>
          </c:val>
          <c:extLst>
            <c:ext xmlns:c16="http://schemas.microsoft.com/office/drawing/2014/chart" uri="{C3380CC4-5D6E-409C-BE32-E72D297353CC}">
              <c16:uniqueId val="{00000004-7260-4F1E-ABCA-53BD615BF388}"/>
            </c:ext>
          </c:extLst>
        </c:ser>
        <c:ser>
          <c:idx val="1"/>
          <c:order val="5"/>
          <c:tx>
            <c:strRef>
              <c:f>'Q16.最も必要としている人材'!$S$2</c:f>
              <c:strCache>
                <c:ptCount val="1"/>
                <c:pt idx="0">
                  <c:v>グローバルな発想で地域を豊かにするコーディネーター</c:v>
                </c:pt>
              </c:strCache>
            </c:strRef>
          </c:tx>
          <c:spPr>
            <a:solidFill>
              <a:srgbClr val="E64823">
                <a:lumMod val="60000"/>
                <a:lumOff val="40000"/>
              </a:srgbClr>
            </a:solidFill>
            <a:ln>
              <a:noFill/>
            </a:ln>
            <a:effectLst/>
          </c:spPr>
          <c:invertIfNegative val="0"/>
          <c:dLbls>
            <c:dLbl>
              <c:idx val="2"/>
              <c:layout>
                <c:manualLayout>
                  <c:x val="-2.7840244783708151E-3"/>
                  <c:y val="3.476180011499691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260-4F1E-ABCA-53BD615BF388}"/>
                </c:ext>
              </c:extLst>
            </c:dLbl>
            <c:dLbl>
              <c:idx val="3"/>
              <c:delete val="1"/>
              <c:extLst>
                <c:ext xmlns:c15="http://schemas.microsoft.com/office/drawing/2012/chart" uri="{CE6537A1-D6FC-4f65-9D91-7224C49458BB}"/>
                <c:ext xmlns:c16="http://schemas.microsoft.com/office/drawing/2014/chart" uri="{C3380CC4-5D6E-409C-BE32-E72D297353CC}">
                  <c16:uniqueId val="{00000006-7260-4F1E-ABCA-53BD615BF388}"/>
                </c:ext>
              </c:extLst>
            </c:dLbl>
            <c:dLbl>
              <c:idx val="5"/>
              <c:delete val="1"/>
              <c:extLst>
                <c:ext xmlns:c15="http://schemas.microsoft.com/office/drawing/2012/chart" uri="{CE6537A1-D6FC-4f65-9D91-7224C49458BB}"/>
                <c:ext xmlns:c16="http://schemas.microsoft.com/office/drawing/2014/chart" uri="{C3380CC4-5D6E-409C-BE32-E72D297353CC}">
                  <c16:uniqueId val="{00000007-7260-4F1E-ABCA-53BD615BF388}"/>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'Q16.最も必要としている人材'!$S$3:$S$8</c:f>
              <c:numCache>
                <c:formatCode>0.0</c:formatCode>
                <c:ptCount val="6"/>
                <c:pt idx="0">
                  <c:v>2.8925619834710745</c:v>
                </c:pt>
                <c:pt idx="1">
                  <c:v>3.6363636363636362</c:v>
                </c:pt>
                <c:pt idx="2">
                  <c:v>4.4198895027624303</c:v>
                </c:pt>
                <c:pt idx="3">
                  <c:v>0</c:v>
                </c:pt>
                <c:pt idx="4">
                  <c:v>2</c:v>
                </c:pt>
                <c:pt idx="5">
                  <c:v>0</c:v>
                </c:pt>
              </c:numCache>
            </c:numRef>
          </c:val>
          <c:extLst>
            <c:ext xmlns:c16="http://schemas.microsoft.com/office/drawing/2014/chart" uri="{C3380CC4-5D6E-409C-BE32-E72D297353CC}">
              <c16:uniqueId val="{00000008-7260-4F1E-ABCA-53BD615BF388}"/>
            </c:ext>
          </c:extLst>
        </c:ser>
        <c:ser>
          <c:idx val="2"/>
          <c:order val="6"/>
          <c:tx>
            <c:strRef>
              <c:f>'Q16.最も必要としている人材'!$T$2</c:f>
              <c:strCache>
                <c:ptCount val="1"/>
                <c:pt idx="0">
                  <c:v>その他</c:v>
                </c:pt>
              </c:strCache>
            </c:strRef>
          </c:tx>
          <c:spPr>
            <a:solidFill>
              <a:sysClr val="window" lastClr="FFFFFF">
                <a:lumMod val="85000"/>
              </a:sysClr>
            </a:solidFill>
            <a:ln>
              <a:noFill/>
            </a:ln>
            <a:effectLst/>
          </c:spPr>
          <c:invertIfNegative val="0"/>
          <c:dLbls>
            <c:dLbl>
              <c:idx val="0"/>
              <c:layout>
                <c:manualLayout>
                  <c:x val="1.5174864020672339E-2"/>
                  <c:y val="-1.032818135093690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260-4F1E-ABCA-53BD615BF388}"/>
                </c:ext>
              </c:extLst>
            </c:dLbl>
            <c:dLbl>
              <c:idx val="1"/>
              <c:layout>
                <c:manualLayout>
                  <c:x val="1.6692350422739338E-2"/>
                  <c:y val="6.3115934690618005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260-4F1E-ABCA-53BD615BF388}"/>
                </c:ext>
              </c:extLst>
            </c:dLbl>
            <c:dLbl>
              <c:idx val="2"/>
              <c:delete val="1"/>
              <c:extLst>
                <c:ext xmlns:c15="http://schemas.microsoft.com/office/drawing/2012/chart" uri="{CE6537A1-D6FC-4f65-9D91-7224C49458BB}"/>
                <c:ext xmlns:c16="http://schemas.microsoft.com/office/drawing/2014/chart" uri="{C3380CC4-5D6E-409C-BE32-E72D297353CC}">
                  <c16:uniqueId val="{0000000B-7260-4F1E-ABCA-53BD615BF388}"/>
                </c:ext>
              </c:extLst>
            </c:dLbl>
            <c:dLbl>
              <c:idx val="3"/>
              <c:delete val="1"/>
              <c:extLst>
                <c:ext xmlns:c15="http://schemas.microsoft.com/office/drawing/2012/chart" uri="{CE6537A1-D6FC-4f65-9D91-7224C49458BB}"/>
                <c:ext xmlns:c16="http://schemas.microsoft.com/office/drawing/2014/chart" uri="{C3380CC4-5D6E-409C-BE32-E72D297353CC}">
                  <c16:uniqueId val="{0000000C-7260-4F1E-ABCA-53BD615BF388}"/>
                </c:ext>
              </c:extLst>
            </c:dLbl>
            <c:dLbl>
              <c:idx val="4"/>
              <c:layout>
                <c:manualLayout>
                  <c:x val="1.5174864020672228E-2"/>
                  <c:y val="1.2623186938123601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260-4F1E-ABCA-53BD615BF388}"/>
                </c:ext>
              </c:extLst>
            </c:dLbl>
            <c:dLbl>
              <c:idx val="5"/>
              <c:layout>
                <c:manualLayout>
                  <c:x val="1.9727323226873896E-2"/>
                  <c:y val="3.442727116978988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7260-4F1E-ABCA-53BD615BF38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'Q16.最も必要としている人材'!$M$3:$M$8</c:f>
              <c:strCache>
                <c:ptCount val="6"/>
                <c:pt idx="0">
                  <c:v>  全  体（n=484）</c:v>
                </c:pt>
                <c:pt idx="1">
                  <c:v>1万人未満（n=110）</c:v>
                </c:pt>
                <c:pt idx="2">
                  <c:v>1～5万人未満（n=181）</c:v>
                </c:pt>
                <c:pt idx="3">
                  <c:v>5～10万人未満（n=75）</c:v>
                </c:pt>
                <c:pt idx="4">
                  <c:v>10～50万人未満（n=100）</c:v>
                </c:pt>
                <c:pt idx="5">
                  <c:v>50万人以上（n=18）</c:v>
                </c:pt>
              </c:strCache>
            </c:strRef>
          </c:cat>
          <c:val>
            <c:numRef>
              <c:f>'Q16.最も必要としている人材'!$T$3:$T$8</c:f>
              <c:numCache>
                <c:formatCode>0.0</c:formatCode>
                <c:ptCount val="6"/>
                <c:pt idx="0">
                  <c:v>1.4462809917355373</c:v>
                </c:pt>
                <c:pt idx="1">
                  <c:v>1.8181818181818181</c:v>
                </c:pt>
                <c:pt idx="2">
                  <c:v>0</c:v>
                </c:pt>
                <c:pt idx="3">
                  <c:v>0</c:v>
                </c:pt>
                <c:pt idx="4">
                  <c:v>3</c:v>
                </c:pt>
                <c:pt idx="5">
                  <c:v>11.111111111111111</c:v>
                </c:pt>
              </c:numCache>
            </c:numRef>
          </c:val>
          <c:extLst>
            <c:ext xmlns:c16="http://schemas.microsoft.com/office/drawing/2014/chart" uri="{C3380CC4-5D6E-409C-BE32-E72D297353CC}">
              <c16:uniqueId val="{0000000F-7260-4F1E-ABCA-53BD615BF388}"/>
            </c:ext>
          </c:extLst>
        </c:ser>
        <c:dLbls>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3.1291107552198882E-2"/>
          <c:y val="6.3368197141262128E-2"/>
          <c:w val="0.93653511191473049"/>
          <c:h val="0.24719873274477128"/>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380628408035345"/>
          <c:y val="0.21290863257368628"/>
          <c:w val="0.80981838477787715"/>
          <c:h val="0.74966315952480911"/>
        </c:manualLayout>
      </c:layout>
      <c:barChart>
        <c:barDir val="bar"/>
        <c:grouping val="percentStacked"/>
        <c:varyColors val="0"/>
        <c:ser>
          <c:idx val="8"/>
          <c:order val="1"/>
          <c:tx>
            <c:strRef>
              <c:f>'Q17.研修の実施'!$M$2</c:f>
              <c:strCache>
                <c:ptCount val="1"/>
                <c:pt idx="0">
                  <c:v>実施している</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'Q17.研修の実施'!$K$3:$K$8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'Q17.研修の実施'!$M$3:$M$8</c:f>
              <c:numCache>
                <c:formatCode>0.0</c:formatCode>
                <c:ptCount val="6"/>
                <c:pt idx="0">
                  <c:v>86.004056795131845</c:v>
                </c:pt>
                <c:pt idx="1">
                  <c:v>76.106194690265482</c:v>
                </c:pt>
                <c:pt idx="2">
                  <c:v>81.318681318681314</c:v>
                </c:pt>
                <c:pt idx="3">
                  <c:v>94.73684210526315</c:v>
                </c:pt>
                <c:pt idx="4">
                  <c:v>98.039215686274503</c:v>
                </c:pt>
                <c:pt idx="5">
                  <c:v>90</c:v>
                </c:pt>
              </c:numCache>
            </c:numRef>
          </c:val>
          <c:extLst>
            <c:ext xmlns:c16="http://schemas.microsoft.com/office/drawing/2014/chart" uri="{C3380CC4-5D6E-409C-BE32-E72D297353CC}">
              <c16:uniqueId val="{00000000-85B3-42CB-8277-AC6E6E266C94}"/>
            </c:ext>
          </c:extLst>
        </c:ser>
        <c:ser>
          <c:idx val="9"/>
          <c:order val="2"/>
          <c:tx>
            <c:strRef>
              <c:f>'Q17.研修の実施'!$N$2</c:f>
              <c:strCache>
                <c:ptCount val="1"/>
                <c:pt idx="0">
                  <c:v>実施していないが今後予定がある</c:v>
                </c:pt>
              </c:strCache>
            </c:strRef>
          </c:tx>
          <c:spPr>
            <a:solidFill>
              <a:srgbClr val="F8931D">
                <a:lumMod val="40000"/>
                <a:lumOff val="60000"/>
              </a:srgbClr>
            </a:solidFill>
            <a:ln>
              <a:noFill/>
            </a:ln>
            <a:effectLst/>
          </c:spPr>
          <c:invertIfNegative val="0"/>
          <c:dLbls>
            <c:dLbl>
              <c:idx val="3"/>
              <c:layout>
                <c:manualLayout>
                  <c:x val="-7.443324650626762E-2"/>
                  <c:y val="7.14541193667800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5B3-42CB-8277-AC6E6E266C94}"/>
                </c:ext>
              </c:extLst>
            </c:dLbl>
            <c:dLbl>
              <c:idx val="4"/>
              <c:delete val="1"/>
              <c:extLst>
                <c:ext xmlns:c15="http://schemas.microsoft.com/office/drawing/2012/chart" uri="{CE6537A1-D6FC-4f65-9D91-7224C49458BB}"/>
                <c:ext xmlns:c16="http://schemas.microsoft.com/office/drawing/2014/chart" uri="{C3380CC4-5D6E-409C-BE32-E72D297353CC}">
                  <c16:uniqueId val="{00000002-85B3-42CB-8277-AC6E6E266C94}"/>
                </c:ext>
              </c:extLst>
            </c:dLbl>
            <c:dLbl>
              <c:idx val="5"/>
              <c:delete val="1"/>
              <c:extLst>
                <c:ext xmlns:c15="http://schemas.microsoft.com/office/drawing/2012/chart" uri="{CE6537A1-D6FC-4f65-9D91-7224C49458BB}"/>
                <c:ext xmlns:c16="http://schemas.microsoft.com/office/drawing/2014/chart" uri="{C3380CC4-5D6E-409C-BE32-E72D297353CC}">
                  <c16:uniqueId val="{00000003-85B3-42CB-8277-AC6E6E266C94}"/>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'Q17.研修の実施'!$K$3:$K$8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'Q17.研修の実施'!$N$3:$N$8</c:f>
              <c:numCache>
                <c:formatCode>0.0</c:formatCode>
                <c:ptCount val="6"/>
                <c:pt idx="0">
                  <c:v>3.4482758620689653</c:v>
                </c:pt>
                <c:pt idx="1">
                  <c:v>6.1946902654867255</c:v>
                </c:pt>
                <c:pt idx="2">
                  <c:v>4.9450549450549453</c:v>
                </c:pt>
                <c:pt idx="3">
                  <c:v>1.3157894736842104</c:v>
                </c:pt>
                <c:pt idx="4">
                  <c:v>0</c:v>
                </c:pt>
                <c:pt idx="5">
                  <c:v>0</c:v>
                </c:pt>
              </c:numCache>
            </c:numRef>
          </c:val>
          <c:extLst>
            <c:ext xmlns:c16="http://schemas.microsoft.com/office/drawing/2014/chart" uri="{C3380CC4-5D6E-409C-BE32-E72D297353CC}">
              <c16:uniqueId val="{00000004-85B3-42CB-8277-AC6E6E266C94}"/>
            </c:ext>
          </c:extLst>
        </c:ser>
        <c:ser>
          <c:idx val="10"/>
          <c:order val="3"/>
          <c:tx>
            <c:strRef>
              <c:f>'Q17.研修の実施'!$O$2</c:f>
              <c:strCache>
                <c:ptCount val="1"/>
                <c:pt idx="0">
                  <c:v>実施していないが今後も予定はない</c:v>
                </c:pt>
              </c:strCache>
            </c:strRef>
          </c:tx>
          <c:spPr>
            <a:solidFill>
              <a:srgbClr val="99CCFF"/>
            </a:solidFill>
            <a:ln>
              <a:noFill/>
            </a:ln>
            <a:effectLst/>
          </c:spPr>
          <c:invertIfNegative val="0"/>
          <c:dLbls>
            <c:dLbl>
              <c:idx val="3"/>
              <c:layout>
                <c:manualLayout>
                  <c:x val="-3.7184798644588166E-2"/>
                  <c:y val="7.5378990745828711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3.4001187295933509E-2"/>
                      <c:h val="0.10159487722204992"/>
                    </c:manualLayout>
                  </c15:layout>
                </c:ext>
                <c:ext xmlns:c16="http://schemas.microsoft.com/office/drawing/2014/chart" uri="{C3380CC4-5D6E-409C-BE32-E72D297353CC}">
                  <c16:uniqueId val="{00000005-85B3-42CB-8277-AC6E6E266C94}"/>
                </c:ext>
              </c:extLst>
            </c:dLbl>
            <c:dLbl>
              <c:idx val="4"/>
              <c:layout>
                <c:manualLayout>
                  <c:x val="-6.3995478209579168E-2"/>
                  <c:y val="6.49482555695557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5B3-42CB-8277-AC6E6E266C9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'Q17.研修の実施'!$K$3:$K$8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'Q17.研修の実施'!$O$3:$O$8</c:f>
              <c:numCache>
                <c:formatCode>0.0</c:formatCode>
                <c:ptCount val="6"/>
                <c:pt idx="0">
                  <c:v>8.1135902636916839</c:v>
                </c:pt>
                <c:pt idx="1">
                  <c:v>15.044247787610621</c:v>
                </c:pt>
                <c:pt idx="2">
                  <c:v>9.8901098901098905</c:v>
                </c:pt>
                <c:pt idx="3">
                  <c:v>2.6315789473684208</c:v>
                </c:pt>
                <c:pt idx="4">
                  <c:v>0.98039215686274506</c:v>
                </c:pt>
                <c:pt idx="5">
                  <c:v>10</c:v>
                </c:pt>
              </c:numCache>
            </c:numRef>
          </c:val>
          <c:extLst>
            <c:ext xmlns:c16="http://schemas.microsoft.com/office/drawing/2014/chart" uri="{C3380CC4-5D6E-409C-BE32-E72D297353CC}">
              <c16:uniqueId val="{00000007-85B3-42CB-8277-AC6E6E266C94}"/>
            </c:ext>
          </c:extLst>
        </c:ser>
        <c:ser>
          <c:idx val="0"/>
          <c:order val="4"/>
          <c:tx>
            <c:strRef>
              <c:f>'Q17.研修の実施'!$P$2</c:f>
              <c:strCache>
                <c:ptCount val="1"/>
                <c:pt idx="0">
                  <c:v>過去に実施していたが現在は行っていない</c:v>
                </c:pt>
              </c:strCache>
            </c:strRef>
          </c:tx>
          <c:spPr>
            <a:solidFill>
              <a:srgbClr val="E5DEDB">
                <a:lumMod val="90000"/>
              </a:srgbClr>
            </a:solidFill>
            <a:ln>
              <a:noFill/>
            </a:ln>
            <a:effectLst/>
          </c:spPr>
          <c:invertIfNegative val="0"/>
          <c:dLbls>
            <c:dLbl>
              <c:idx val="3"/>
              <c:layout>
                <c:manualLayout>
                  <c:x val="5.9364909752911005E-3"/>
                  <c:y val="7.54190445545708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5B3-42CB-8277-AC6E6E266C94}"/>
                </c:ext>
              </c:extLst>
            </c:dLbl>
            <c:dLbl>
              <c:idx val="4"/>
              <c:layout>
                <c:manualLayout>
                  <c:x val="-1.7869722829344844E-2"/>
                  <c:y val="5.47577092865090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5B3-42CB-8277-AC6E6E266C94}"/>
                </c:ext>
              </c:extLst>
            </c:dLbl>
            <c:dLbl>
              <c:idx val="5"/>
              <c:delete val="1"/>
              <c:extLst>
                <c:ext xmlns:c15="http://schemas.microsoft.com/office/drawing/2012/chart" uri="{CE6537A1-D6FC-4f65-9D91-7224C49458BB}"/>
                <c:ext xmlns:c16="http://schemas.microsoft.com/office/drawing/2014/chart" uri="{C3380CC4-5D6E-409C-BE32-E72D297353CC}">
                  <c16:uniqueId val="{0000000A-85B3-42CB-8277-AC6E6E266C9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'Q17.研修の実施'!$K$3:$K$8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'Q17.研修の実施'!$P$3:$P$8</c:f>
              <c:numCache>
                <c:formatCode>0.0</c:formatCode>
                <c:ptCount val="6"/>
                <c:pt idx="0">
                  <c:v>2.4340770791075048</c:v>
                </c:pt>
                <c:pt idx="1">
                  <c:v>2.6548672566371683</c:v>
                </c:pt>
                <c:pt idx="2">
                  <c:v>3.8461538461538463</c:v>
                </c:pt>
                <c:pt idx="3">
                  <c:v>1.3157894736842104</c:v>
                </c:pt>
                <c:pt idx="4">
                  <c:v>0.98039215686274506</c:v>
                </c:pt>
                <c:pt idx="5">
                  <c:v>0</c:v>
                </c:pt>
              </c:numCache>
            </c:numRef>
          </c:val>
          <c:extLst>
            <c:ext xmlns:c16="http://schemas.microsoft.com/office/drawing/2014/chart" uri="{C3380CC4-5D6E-409C-BE32-E72D297353CC}">
              <c16:uniqueId val="{0000000B-85B3-42CB-8277-AC6E6E266C94}"/>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'Q17.研修の実施'!$L$2</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'Q17.研修の実施'!$K$3:$K$8</c15:sqref>
                        </c15:formulaRef>
                      </c:ext>
                    </c:extLst>
                    <c:strCache>
                      <c:ptCount val="6"/>
                      <c:pt idx="0">
                        <c:v>  全  体（n=493）</c:v>
                      </c:pt>
                      <c:pt idx="1">
                        <c:v>1万人未満（n=113）</c:v>
                      </c:pt>
                      <c:pt idx="2">
                        <c:v>1～5万人未満（n=182）</c:v>
                      </c:pt>
                      <c:pt idx="3">
                        <c:v>5～10万人未満（n=76）</c:v>
                      </c:pt>
                      <c:pt idx="4">
                        <c:v>10～50万人未満（n=102）</c:v>
                      </c:pt>
                      <c:pt idx="5">
                        <c:v>50万人以上（n=20）</c:v>
                      </c:pt>
                    </c:strCache>
                  </c:strRef>
                </c:cat>
                <c:val>
                  <c:numRef>
                    <c:extLst>
                      <c:ext uri="{02D57815-91ED-43cb-92C2-25804820EDAC}">
                        <c15:formulaRef>
                          <c15:sqref>'Q17.研修の実施'!$L$3:$L$8</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0C-85B3-42CB-8277-AC6E6E266C94}"/>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8.8218987065494456E-2"/>
          <c:y val="3.4346877772118742E-2"/>
          <c:w val="0.73859911238060494"/>
          <c:h val="0.1155826503902480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171943874090858E-2"/>
          <c:y val="0.17869523062472087"/>
          <c:w val="0.95924681080156093"/>
          <c:h val="0.46663073485369816"/>
        </c:manualLayout>
      </c:layout>
      <c:barChart>
        <c:barDir val="col"/>
        <c:grouping val="clustered"/>
        <c:varyColors val="0"/>
        <c:ser>
          <c:idx val="7"/>
          <c:order val="0"/>
          <c:tx>
            <c:strRef>
              <c:f>'Q18.プログラムの方法（会場）'!$AD$10</c:f>
              <c:strCache>
                <c:ptCount val="1"/>
                <c:pt idx="0">
                  <c:v>  全  体（n=423）</c:v>
                </c:pt>
              </c:strCache>
            </c:strRef>
          </c:tx>
          <c:spPr>
            <a:solidFill>
              <a:srgbClr val="EC701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'Q18.プログラムの方法（会場）'!$AC$11:$AC$19</c:f>
              <c:strCache>
                <c:ptCount val="9"/>
                <c:pt idx="0">
                  <c:v>内部研修（OJT ）</c:v>
                </c:pt>
                <c:pt idx="1">
                  <c:v>都道府県（または自前の）研修施設</c:v>
                </c:pt>
                <c:pt idx="2">
                  <c:v>e ラーニング研修</c:v>
                </c:pt>
                <c:pt idx="3">
                  <c:v>市町村アカデミー</c:v>
                </c:pt>
                <c:pt idx="4">
                  <c:v>他団体や民間企業への派遣</c:v>
                </c:pt>
                <c:pt idx="5">
                  <c:v>自治大学校</c:v>
                </c:pt>
                <c:pt idx="6">
                  <c:v>国際文化アカデミー</c:v>
                </c:pt>
                <c:pt idx="7">
                  <c:v>大学・大学院への受講支援</c:v>
                </c:pt>
                <c:pt idx="8">
                  <c:v>その他</c:v>
                </c:pt>
              </c:strCache>
            </c:strRef>
          </c:cat>
          <c:val>
            <c:numRef>
              <c:f>'Q18.プログラムの方法（会場）'!$AD$11:$AD$19</c:f>
              <c:numCache>
                <c:formatCode>0.0</c:formatCode>
                <c:ptCount val="9"/>
                <c:pt idx="0">
                  <c:v>78.01418439716312</c:v>
                </c:pt>
                <c:pt idx="1">
                  <c:v>66.903073286052006</c:v>
                </c:pt>
                <c:pt idx="2">
                  <c:v>66.903073286052006</c:v>
                </c:pt>
                <c:pt idx="3">
                  <c:v>62.411347517730498</c:v>
                </c:pt>
                <c:pt idx="4">
                  <c:v>54.846335697399532</c:v>
                </c:pt>
                <c:pt idx="5">
                  <c:v>37.588652482269502</c:v>
                </c:pt>
                <c:pt idx="6">
                  <c:v>30.260047281323878</c:v>
                </c:pt>
                <c:pt idx="7">
                  <c:v>12.76595744680851</c:v>
                </c:pt>
                <c:pt idx="8">
                  <c:v>8.2742316784869967</c:v>
                </c:pt>
              </c:numCache>
            </c:numRef>
          </c:val>
          <c:extLst xmlns:c15="http://schemas.microsoft.com/office/drawing/2012/chart">
            <c:ext xmlns:c16="http://schemas.microsoft.com/office/drawing/2014/chart" uri="{C3380CC4-5D6E-409C-BE32-E72D297353CC}">
              <c16:uniqueId val="{00000000-6DC8-40D1-A451-C1DFDBFD2061}"/>
            </c:ext>
          </c:extLst>
        </c:ser>
        <c:ser>
          <c:idx val="8"/>
          <c:order val="1"/>
          <c:tx>
            <c:strRef>
              <c:f>'Q18.プログラムの方法（会場）'!$AE$10</c:f>
              <c:strCache>
                <c:ptCount val="1"/>
                <c:pt idx="0">
                  <c:v>1万人未満（n=86）</c:v>
                </c:pt>
              </c:strCache>
            </c:strRef>
          </c:tx>
          <c:spPr>
            <a:solidFill>
              <a:sysClr val="windowText" lastClr="000000">
                <a:lumMod val="65000"/>
                <a:lumOff val="35000"/>
              </a:sys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'Q18.プログラムの方法（会場）'!$AC$11:$AC$19</c:f>
              <c:strCache>
                <c:ptCount val="9"/>
                <c:pt idx="0">
                  <c:v>内部研修（OJT ）</c:v>
                </c:pt>
                <c:pt idx="1">
                  <c:v>都道府県（または自前の）研修施設</c:v>
                </c:pt>
                <c:pt idx="2">
                  <c:v>e ラーニング研修</c:v>
                </c:pt>
                <c:pt idx="3">
                  <c:v>市町村アカデミー</c:v>
                </c:pt>
                <c:pt idx="4">
                  <c:v>他団体や民間企業への派遣</c:v>
                </c:pt>
                <c:pt idx="5">
                  <c:v>自治大学校</c:v>
                </c:pt>
                <c:pt idx="6">
                  <c:v>国際文化アカデミー</c:v>
                </c:pt>
                <c:pt idx="7">
                  <c:v>大学・大学院への受講支援</c:v>
                </c:pt>
                <c:pt idx="8">
                  <c:v>その他</c:v>
                </c:pt>
              </c:strCache>
            </c:strRef>
          </c:cat>
          <c:val>
            <c:numRef>
              <c:f>'Q18.プログラムの方法（会場）'!$AE$11:$AE$19</c:f>
              <c:numCache>
                <c:formatCode>0.0</c:formatCode>
                <c:ptCount val="9"/>
                <c:pt idx="0">
                  <c:v>58.139534883720934</c:v>
                </c:pt>
                <c:pt idx="1">
                  <c:v>55.813953488372093</c:v>
                </c:pt>
                <c:pt idx="2">
                  <c:v>37.209302325581397</c:v>
                </c:pt>
                <c:pt idx="3">
                  <c:v>27.906976744186046</c:v>
                </c:pt>
                <c:pt idx="4">
                  <c:v>26.744186046511626</c:v>
                </c:pt>
                <c:pt idx="5">
                  <c:v>11.627906976744185</c:v>
                </c:pt>
                <c:pt idx="6">
                  <c:v>4.6511627906976747</c:v>
                </c:pt>
                <c:pt idx="7">
                  <c:v>2.3255813953488373</c:v>
                </c:pt>
                <c:pt idx="8">
                  <c:v>9.3023255813953494</c:v>
                </c:pt>
              </c:numCache>
            </c:numRef>
          </c:val>
          <c:extLst>
            <c:ext xmlns:c16="http://schemas.microsoft.com/office/drawing/2014/chart" uri="{C3380CC4-5D6E-409C-BE32-E72D297353CC}">
              <c16:uniqueId val="{00000001-6DC8-40D1-A451-C1DFDBFD2061}"/>
            </c:ext>
          </c:extLst>
        </c:ser>
        <c:ser>
          <c:idx val="9"/>
          <c:order val="2"/>
          <c:tx>
            <c:strRef>
              <c:f>'Q18.プログラムの方法（会場）'!$AF$10</c:f>
              <c:strCache>
                <c:ptCount val="1"/>
                <c:pt idx="0">
                  <c:v>1～5万人未満（n=147）</c:v>
                </c:pt>
              </c:strCache>
            </c:strRef>
          </c:tx>
          <c:spPr>
            <a:solidFill>
              <a:sysClr val="window" lastClr="FFFFFF">
                <a:lumMod val="65000"/>
              </a:sys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'Q18.プログラムの方法（会場）'!$AC$11:$AC$19</c:f>
              <c:strCache>
                <c:ptCount val="9"/>
                <c:pt idx="0">
                  <c:v>内部研修（OJT ）</c:v>
                </c:pt>
                <c:pt idx="1">
                  <c:v>都道府県（または自前の）研修施設</c:v>
                </c:pt>
                <c:pt idx="2">
                  <c:v>e ラーニング研修</c:v>
                </c:pt>
                <c:pt idx="3">
                  <c:v>市町村アカデミー</c:v>
                </c:pt>
                <c:pt idx="4">
                  <c:v>他団体や民間企業への派遣</c:v>
                </c:pt>
                <c:pt idx="5">
                  <c:v>自治大学校</c:v>
                </c:pt>
                <c:pt idx="6">
                  <c:v>国際文化アカデミー</c:v>
                </c:pt>
                <c:pt idx="7">
                  <c:v>大学・大学院への受講支援</c:v>
                </c:pt>
                <c:pt idx="8">
                  <c:v>その他</c:v>
                </c:pt>
              </c:strCache>
            </c:strRef>
          </c:cat>
          <c:val>
            <c:numRef>
              <c:f>'Q18.プログラムの方法（会場）'!$AF$11:$AF$19</c:f>
              <c:numCache>
                <c:formatCode>0.0</c:formatCode>
                <c:ptCount val="9"/>
                <c:pt idx="0">
                  <c:v>73.469387755102048</c:v>
                </c:pt>
                <c:pt idx="1">
                  <c:v>63.945578231292522</c:v>
                </c:pt>
                <c:pt idx="2">
                  <c:v>66.666666666666657</c:v>
                </c:pt>
                <c:pt idx="3">
                  <c:v>59.863945578231295</c:v>
                </c:pt>
                <c:pt idx="4">
                  <c:v>47.619047619047613</c:v>
                </c:pt>
                <c:pt idx="5">
                  <c:v>28.571428571428569</c:v>
                </c:pt>
                <c:pt idx="6">
                  <c:v>23.809523809523807</c:v>
                </c:pt>
                <c:pt idx="7">
                  <c:v>5.4421768707482991</c:v>
                </c:pt>
                <c:pt idx="8">
                  <c:v>6.1224489795918364</c:v>
                </c:pt>
              </c:numCache>
            </c:numRef>
          </c:val>
          <c:extLst>
            <c:ext xmlns:c16="http://schemas.microsoft.com/office/drawing/2014/chart" uri="{C3380CC4-5D6E-409C-BE32-E72D297353CC}">
              <c16:uniqueId val="{00000002-6DC8-40D1-A451-C1DFDBFD2061}"/>
            </c:ext>
          </c:extLst>
        </c:ser>
        <c:ser>
          <c:idx val="10"/>
          <c:order val="3"/>
          <c:tx>
            <c:strRef>
              <c:f>'Q18.プログラムの方法（会場）'!$AG$10</c:f>
              <c:strCache>
                <c:ptCount val="1"/>
                <c:pt idx="0">
                  <c:v>5～10万人未満（n=72）</c:v>
                </c:pt>
              </c:strCache>
            </c:strRef>
          </c:tx>
          <c:spPr>
            <a:solidFill>
              <a:srgbClr val="00B0F0"/>
            </a:solidFill>
            <a:ln>
              <a:noFill/>
            </a:ln>
            <a:effectLst/>
          </c:spPr>
          <c:invertIfNegative val="0"/>
          <c:dLbls>
            <c:dLbl>
              <c:idx val="0"/>
              <c:layout>
                <c:manualLayout>
                  <c:x val="-3.0005162305483403E-3"/>
                  <c:y val="1.205632487143875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DC8-40D1-A451-C1DFDBFD2061}"/>
                </c:ext>
              </c:extLst>
            </c:dLbl>
            <c:dLbl>
              <c:idx val="4"/>
              <c:layout>
                <c:manualLayout>
                  <c:x val="-1.6190937227608882E-2"/>
                  <c:y val="-5.82058704974379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6DC8-40D1-A451-C1DFDBFD2061}"/>
                </c:ext>
              </c:extLst>
            </c:dLbl>
            <c:dLbl>
              <c:idx val="6"/>
              <c:layout>
                <c:manualLayout>
                  <c:x val="-3.4694865487735014E-3"/>
                  <c:y val="-2.03720546741032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6DC8-40D1-A451-C1DFDBFD2061}"/>
                </c:ext>
              </c:extLst>
            </c:dLbl>
            <c:dLbl>
              <c:idx val="7"/>
              <c:layout>
                <c:manualLayout>
                  <c:x val="-3.4694865487733318E-3"/>
                  <c:y val="-1.746176114923137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6DC8-40D1-A451-C1DFDBFD2061}"/>
                </c:ext>
              </c:extLst>
            </c:dLbl>
            <c:spPr>
              <a:noFill/>
              <a:ln>
                <a:noFill/>
              </a:ln>
              <a:effectLst/>
            </c:spPr>
            <c:txPr>
              <a:bodyPr rot="0" spcFirstLastPara="1" vertOverflow="ellipsis" vert="horz" wrap="square" lIns="38100" tIns="19050" rIns="38100" bIns="19050" anchor="ctr" anchorCtr="1">
                <a:spAutoFit/>
              </a:bodyPr>
              <a:lstStyle/>
              <a:p>
                <a:pPr>
                  <a:defRPr sz="6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'Q18.プログラムの方法（会場）'!$AC$11:$AC$19</c:f>
              <c:strCache>
                <c:ptCount val="9"/>
                <c:pt idx="0">
                  <c:v>内部研修（OJT ）</c:v>
                </c:pt>
                <c:pt idx="1">
                  <c:v>都道府県（または自前の）研修施設</c:v>
                </c:pt>
                <c:pt idx="2">
                  <c:v>e ラーニング研修</c:v>
                </c:pt>
                <c:pt idx="3">
                  <c:v>市町村アカデミー</c:v>
                </c:pt>
                <c:pt idx="4">
                  <c:v>他団体や民間企業への派遣</c:v>
                </c:pt>
                <c:pt idx="5">
                  <c:v>自治大学校</c:v>
                </c:pt>
                <c:pt idx="6">
                  <c:v>国際文化アカデミー</c:v>
                </c:pt>
                <c:pt idx="7">
                  <c:v>大学・大学院への受講支援</c:v>
                </c:pt>
                <c:pt idx="8">
                  <c:v>その他</c:v>
                </c:pt>
              </c:strCache>
            </c:strRef>
          </c:cat>
          <c:val>
            <c:numRef>
              <c:f>'Q18.プログラムの方法（会場）'!$AG$11:$AG$19</c:f>
              <c:numCache>
                <c:formatCode>0.0</c:formatCode>
                <c:ptCount val="9"/>
                <c:pt idx="0">
                  <c:v>87.5</c:v>
                </c:pt>
                <c:pt idx="1">
                  <c:v>70.833333333333343</c:v>
                </c:pt>
                <c:pt idx="2">
                  <c:v>75</c:v>
                </c:pt>
                <c:pt idx="3">
                  <c:v>79.166666666666657</c:v>
                </c:pt>
                <c:pt idx="4">
                  <c:v>75</c:v>
                </c:pt>
                <c:pt idx="5">
                  <c:v>45.833333333333329</c:v>
                </c:pt>
                <c:pt idx="6">
                  <c:v>48.611111111111107</c:v>
                </c:pt>
                <c:pt idx="7">
                  <c:v>19.444444444444446</c:v>
                </c:pt>
                <c:pt idx="8">
                  <c:v>6.9444444444444446</c:v>
                </c:pt>
              </c:numCache>
            </c:numRef>
          </c:val>
          <c:extLst>
            <c:ext xmlns:c16="http://schemas.microsoft.com/office/drawing/2014/chart" uri="{C3380CC4-5D6E-409C-BE32-E72D297353CC}">
              <c16:uniqueId val="{00000004-6DC8-40D1-A451-C1DFDBFD2061}"/>
            </c:ext>
          </c:extLst>
        </c:ser>
        <c:ser>
          <c:idx val="0"/>
          <c:order val="4"/>
          <c:tx>
            <c:strRef>
              <c:f>'Q18.プログラムの方法（会場）'!$AH$10</c:f>
              <c:strCache>
                <c:ptCount val="1"/>
                <c:pt idx="0">
                  <c:v>10～50万人未満（n=100）</c:v>
                </c:pt>
              </c:strCache>
            </c:strRef>
          </c:tx>
          <c:spPr>
            <a:solidFill>
              <a:srgbClr val="0070C0"/>
            </a:solidFill>
            <a:ln>
              <a:noFill/>
            </a:ln>
            <a:effectLst/>
          </c:spPr>
          <c:invertIfNegative val="0"/>
          <c:dLbls>
            <c:dLbl>
              <c:idx val="0"/>
              <c:layout>
                <c:manualLayout>
                  <c:x val="-3.4694865487733422E-3"/>
                  <c:y val="-5.82058704974379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6DC8-40D1-A451-C1DFDBFD2061}"/>
                </c:ext>
              </c:extLst>
            </c:dLbl>
            <c:dLbl>
              <c:idx val="2"/>
              <c:layout>
                <c:manualLayout>
                  <c:x val="-1.1564955162577814E-2"/>
                  <c:y val="-1.746176114923140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6DC8-40D1-A451-C1DFDBFD2061}"/>
                </c:ext>
              </c:extLst>
            </c:dLbl>
            <c:dLbl>
              <c:idx val="6"/>
              <c:layout>
                <c:manualLayout>
                  <c:x val="3.4694865487732468E-3"/>
                  <c:y val="-3.2013228773590849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6DC8-40D1-A451-C1DFDBFD2061}"/>
                </c:ext>
              </c:extLst>
            </c:dLbl>
            <c:dLbl>
              <c:idx val="8"/>
              <c:layout>
                <c:manualLayout>
                  <c:x val="-9.2519641300623876E-3"/>
                  <c:y val="-4.656469639795032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DC8-40D1-A451-C1DFDBFD2061}"/>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'Q18.プログラムの方法（会場）'!$AC$11:$AC$19</c:f>
              <c:strCache>
                <c:ptCount val="9"/>
                <c:pt idx="0">
                  <c:v>内部研修（OJT ）</c:v>
                </c:pt>
                <c:pt idx="1">
                  <c:v>都道府県（または自前の）研修施設</c:v>
                </c:pt>
                <c:pt idx="2">
                  <c:v>e ラーニング研修</c:v>
                </c:pt>
                <c:pt idx="3">
                  <c:v>市町村アカデミー</c:v>
                </c:pt>
                <c:pt idx="4">
                  <c:v>他団体や民間企業への派遣</c:v>
                </c:pt>
                <c:pt idx="5">
                  <c:v>自治大学校</c:v>
                </c:pt>
                <c:pt idx="6">
                  <c:v>国際文化アカデミー</c:v>
                </c:pt>
                <c:pt idx="7">
                  <c:v>大学・大学院への受講支援</c:v>
                </c:pt>
                <c:pt idx="8">
                  <c:v>その他</c:v>
                </c:pt>
              </c:strCache>
            </c:strRef>
          </c:cat>
          <c:val>
            <c:numRef>
              <c:f>'Q18.プログラムの方法（会場）'!$AH$11:$AH$19</c:f>
              <c:numCache>
                <c:formatCode>0.0</c:formatCode>
                <c:ptCount val="9"/>
                <c:pt idx="0">
                  <c:v>93</c:v>
                </c:pt>
                <c:pt idx="1">
                  <c:v>79</c:v>
                </c:pt>
                <c:pt idx="2">
                  <c:v>84</c:v>
                </c:pt>
                <c:pt idx="3">
                  <c:v>84</c:v>
                </c:pt>
                <c:pt idx="4">
                  <c:v>73</c:v>
                </c:pt>
                <c:pt idx="5">
                  <c:v>61</c:v>
                </c:pt>
                <c:pt idx="6">
                  <c:v>49</c:v>
                </c:pt>
                <c:pt idx="7">
                  <c:v>27</c:v>
                </c:pt>
                <c:pt idx="8">
                  <c:v>11</c:v>
                </c:pt>
              </c:numCache>
            </c:numRef>
          </c:val>
          <c:extLst>
            <c:ext xmlns:c16="http://schemas.microsoft.com/office/drawing/2014/chart" uri="{C3380CC4-5D6E-409C-BE32-E72D297353CC}">
              <c16:uniqueId val="{00000005-6DC8-40D1-A451-C1DFDBFD2061}"/>
            </c:ext>
          </c:extLst>
        </c:ser>
        <c:ser>
          <c:idx val="1"/>
          <c:order val="5"/>
          <c:tx>
            <c:strRef>
              <c:f>'Q18.プログラムの方法（会場）'!$AI$10</c:f>
              <c:strCache>
                <c:ptCount val="1"/>
                <c:pt idx="0">
                  <c:v>50万以上（n=18）</c:v>
                </c:pt>
              </c:strCache>
            </c:strRef>
          </c:tx>
          <c:spPr>
            <a:solidFill>
              <a:srgbClr val="39302A">
                <a:lumMod val="10000"/>
                <a:lumOff val="90000"/>
              </a:srgbClr>
            </a:solidFill>
            <a:ln>
              <a:noFill/>
            </a:ln>
            <a:effectLst/>
          </c:spPr>
          <c:invertIfNegative val="0"/>
          <c:dLbls>
            <c:dLbl>
              <c:idx val="4"/>
              <c:layout>
                <c:manualLayout>
                  <c:x val="1.2721450678835549E-2"/>
                  <c:y val="2.910293524871895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6DC8-40D1-A451-C1DFDBFD2061}"/>
                </c:ext>
              </c:extLst>
            </c:dLbl>
            <c:dLbl>
              <c:idx val="7"/>
              <c:layout>
                <c:manualLayout>
                  <c:x val="9.2519641300620476E-3"/>
                  <c:y val="-2.03720546741032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6DC8-40D1-A451-C1DFDBFD2061}"/>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'Q18.プログラムの方法（会場）'!$AC$11:$AC$19</c:f>
              <c:strCache>
                <c:ptCount val="9"/>
                <c:pt idx="0">
                  <c:v>内部研修（OJT ）</c:v>
                </c:pt>
                <c:pt idx="1">
                  <c:v>都道府県（または自前の）研修施設</c:v>
                </c:pt>
                <c:pt idx="2">
                  <c:v>e ラーニング研修</c:v>
                </c:pt>
                <c:pt idx="3">
                  <c:v>市町村アカデミー</c:v>
                </c:pt>
                <c:pt idx="4">
                  <c:v>他団体や民間企業への派遣</c:v>
                </c:pt>
                <c:pt idx="5">
                  <c:v>自治大学校</c:v>
                </c:pt>
                <c:pt idx="6">
                  <c:v>国際文化アカデミー</c:v>
                </c:pt>
                <c:pt idx="7">
                  <c:v>大学・大学院への受講支援</c:v>
                </c:pt>
                <c:pt idx="8">
                  <c:v>その他</c:v>
                </c:pt>
              </c:strCache>
            </c:strRef>
          </c:cat>
          <c:val>
            <c:numRef>
              <c:f>'Q18.プログラムの方法（会場）'!$AI$11:$AI$19</c:f>
              <c:numCache>
                <c:formatCode>0.0</c:formatCode>
                <c:ptCount val="9"/>
                <c:pt idx="0">
                  <c:v>88.888888888888886</c:v>
                </c:pt>
                <c:pt idx="1">
                  <c:v>61.111111111111114</c:v>
                </c:pt>
                <c:pt idx="2">
                  <c:v>83.333333333333343</c:v>
                </c:pt>
                <c:pt idx="3">
                  <c:v>61.111111111111114</c:v>
                </c:pt>
                <c:pt idx="4">
                  <c:v>66.666666666666657</c:v>
                </c:pt>
                <c:pt idx="5">
                  <c:v>72.222222222222214</c:v>
                </c:pt>
                <c:pt idx="6">
                  <c:v>27.777777777777779</c:v>
                </c:pt>
                <c:pt idx="7">
                  <c:v>16.666666666666664</c:v>
                </c:pt>
                <c:pt idx="8">
                  <c:v>11.111111111111111</c:v>
                </c:pt>
              </c:numCache>
            </c:numRef>
          </c:val>
          <c:extLst>
            <c:ext xmlns:c16="http://schemas.microsoft.com/office/drawing/2014/chart" uri="{C3380CC4-5D6E-409C-BE32-E72D297353CC}">
              <c16:uniqueId val="{00000006-6DC8-40D1-A451-C1DFDBFD2061}"/>
            </c:ext>
          </c:extLst>
        </c:ser>
        <c:dLbls>
          <c:showLegendKey val="0"/>
          <c:showVal val="1"/>
          <c:showCatName val="0"/>
          <c:showSerName val="0"/>
          <c:showPercent val="0"/>
          <c:showBubbleSize val="0"/>
        </c:dLbls>
        <c:gapWidth val="95"/>
        <c:axId val="713393440"/>
        <c:axId val="713393920"/>
        <c:extLst/>
      </c:barChart>
      <c:catAx>
        <c:axId val="713393440"/>
        <c:scaling>
          <c:orientation val="minMax"/>
        </c:scaling>
        <c:delete val="1"/>
        <c:axPos val="b"/>
        <c:numFmt formatCode="General" sourceLinked="1"/>
        <c:majorTickMark val="none"/>
        <c:minorTickMark val="none"/>
        <c:tickLblPos val="nextTo"/>
        <c:crossAx val="713393920"/>
        <c:crosses val="autoZero"/>
        <c:auto val="1"/>
        <c:lblAlgn val="ctr"/>
        <c:lblOffset val="100"/>
        <c:noMultiLvlLbl val="0"/>
      </c:catAx>
      <c:valAx>
        <c:axId val="713393920"/>
        <c:scaling>
          <c:orientation val="minMax"/>
        </c:scaling>
        <c:delete val="1"/>
        <c:axPos val="l"/>
        <c:numFmt formatCode="0.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0.11849744460022228"/>
          <c:y val="3.098454405281089E-2"/>
          <c:w val="0.66756536385170184"/>
          <c:h val="0.1074398916259805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r>
              <a:rPr lang="en-US" altLang="ja-JP" sz="1200"/>
              <a:t>b.</a:t>
            </a:r>
            <a:r>
              <a:rPr lang="ja-JP" altLang="en-US" sz="1200"/>
              <a:t>対面講座（</a:t>
            </a:r>
            <a:r>
              <a:rPr lang="en-US" altLang="ja-JP" sz="1200"/>
              <a:t>SA</a:t>
            </a:r>
            <a:r>
              <a:rPr lang="ja-JP" altLang="en-US" sz="1200"/>
              <a:t>）</a:t>
            </a:r>
          </a:p>
        </c:rich>
      </c:tx>
      <c:layout>
        <c:manualLayout>
          <c:xMode val="edge"/>
          <c:yMode val="edge"/>
          <c:x val="3.6712641112024054E-2"/>
          <c:y val="7.0210571444548689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title>
    <c:autoTitleDeleted val="0"/>
    <c:plotArea>
      <c:layout>
        <c:manualLayout>
          <c:layoutTarget val="inner"/>
          <c:xMode val="edge"/>
          <c:yMode val="edge"/>
          <c:x val="0.33482010675928653"/>
          <c:y val="0.22733949286393323"/>
          <c:w val="0.63961549089325354"/>
          <c:h val="0.68585959004119468"/>
        </c:manualLayout>
      </c:layout>
      <c:barChart>
        <c:barDir val="bar"/>
        <c:grouping val="percentStacked"/>
        <c:varyColors val="0"/>
        <c:ser>
          <c:idx val="8"/>
          <c:order val="1"/>
          <c:tx>
            <c:strRef>
              <c:f>'Q19.受講形式について'!$D$3</c:f>
              <c:strCache>
                <c:ptCount val="1"/>
                <c:pt idx="0">
                  <c:v>やっていて今後増やしたい</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'Q19.受講形式について'!$B$18:$B$23</c:f>
              <c:strCache>
                <c:ptCount val="6"/>
                <c:pt idx="0">
                  <c:v>  全  体（n=483）</c:v>
                </c:pt>
                <c:pt idx="1">
                  <c:v>1万人未満（n=111）</c:v>
                </c:pt>
                <c:pt idx="2">
                  <c:v>1～5万人未満（n=178）</c:v>
                </c:pt>
                <c:pt idx="3">
                  <c:v>5～10万人未満（n=73）</c:v>
                </c:pt>
                <c:pt idx="4">
                  <c:v>10～50万人未満（n=102）</c:v>
                </c:pt>
                <c:pt idx="5">
                  <c:v>50万以上（n=19）</c:v>
                </c:pt>
              </c:strCache>
            </c:strRef>
          </c:cat>
          <c:val>
            <c:numRef>
              <c:f>'Q19.受講形式について'!$D$18:$D$23</c:f>
              <c:numCache>
                <c:formatCode>0.0</c:formatCode>
                <c:ptCount val="6"/>
                <c:pt idx="0">
                  <c:v>11.801242236024844</c:v>
                </c:pt>
                <c:pt idx="1">
                  <c:v>9.0090090090090094</c:v>
                </c:pt>
                <c:pt idx="2">
                  <c:v>9.5505617977528079</c:v>
                </c:pt>
                <c:pt idx="3">
                  <c:v>16.43835616438356</c:v>
                </c:pt>
                <c:pt idx="4">
                  <c:v>15.686274509803921</c:v>
                </c:pt>
                <c:pt idx="5">
                  <c:v>10.526315789473683</c:v>
                </c:pt>
              </c:numCache>
            </c:numRef>
          </c:val>
          <c:extLst>
            <c:ext xmlns:c16="http://schemas.microsoft.com/office/drawing/2014/chart" uri="{C3380CC4-5D6E-409C-BE32-E72D297353CC}">
              <c16:uniqueId val="{00000000-AFBD-466C-AB46-1383864CB16F}"/>
            </c:ext>
          </c:extLst>
        </c:ser>
        <c:ser>
          <c:idx val="9"/>
          <c:order val="2"/>
          <c:tx>
            <c:strRef>
              <c:f>'Q19.受講形式について'!$E$3</c:f>
              <c:strCache>
                <c:ptCount val="1"/>
                <c:pt idx="0">
                  <c:v>やっていて横ばい</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'Q19.受講形式について'!$B$18:$B$23</c:f>
              <c:strCache>
                <c:ptCount val="6"/>
                <c:pt idx="0">
                  <c:v>  全  体（n=483）</c:v>
                </c:pt>
                <c:pt idx="1">
                  <c:v>1万人未満（n=111）</c:v>
                </c:pt>
                <c:pt idx="2">
                  <c:v>1～5万人未満（n=178）</c:v>
                </c:pt>
                <c:pt idx="3">
                  <c:v>5～10万人未満（n=73）</c:v>
                </c:pt>
                <c:pt idx="4">
                  <c:v>10～50万人未満（n=102）</c:v>
                </c:pt>
                <c:pt idx="5">
                  <c:v>50万以上（n=19）</c:v>
                </c:pt>
              </c:strCache>
            </c:strRef>
          </c:cat>
          <c:val>
            <c:numRef>
              <c:f>'Q19.受講形式について'!$E$18:$E$23</c:f>
              <c:numCache>
                <c:formatCode>0.0</c:formatCode>
                <c:ptCount val="6"/>
                <c:pt idx="0">
                  <c:v>74.741200828157346</c:v>
                </c:pt>
                <c:pt idx="1">
                  <c:v>69.369369369369366</c:v>
                </c:pt>
                <c:pt idx="2">
                  <c:v>76.404494382022463</c:v>
                </c:pt>
                <c:pt idx="3">
                  <c:v>78.082191780821915</c:v>
                </c:pt>
                <c:pt idx="4">
                  <c:v>75.490196078431367</c:v>
                </c:pt>
                <c:pt idx="5">
                  <c:v>73.68421052631578</c:v>
                </c:pt>
              </c:numCache>
            </c:numRef>
          </c:val>
          <c:extLst>
            <c:ext xmlns:c16="http://schemas.microsoft.com/office/drawing/2014/chart" uri="{C3380CC4-5D6E-409C-BE32-E72D297353CC}">
              <c16:uniqueId val="{00000001-AFBD-466C-AB46-1383864CB16F}"/>
            </c:ext>
          </c:extLst>
        </c:ser>
        <c:ser>
          <c:idx val="10"/>
          <c:order val="3"/>
          <c:tx>
            <c:strRef>
              <c:f>'Q19.受講形式について'!$F$3</c:f>
              <c:strCache>
                <c:ptCount val="1"/>
                <c:pt idx="0">
                  <c:v>やっていて減らしたい</c:v>
                </c:pt>
              </c:strCache>
            </c:strRef>
          </c:tx>
          <c:spPr>
            <a:solidFill>
              <a:srgbClr val="00B0F0"/>
            </a:solidFill>
            <a:ln>
              <a:noFill/>
            </a:ln>
            <a:effectLst/>
          </c:spPr>
          <c:invertIfNegative val="0"/>
          <c:dLbls>
            <c:dLbl>
              <c:idx val="0"/>
              <c:layout>
                <c:manualLayout>
                  <c:x val="-4.8187342967410417E-2"/>
                  <c:y val="0.1041771407057041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FBD-466C-AB46-1383864CB16F}"/>
                </c:ext>
              </c:extLst>
            </c:dLbl>
            <c:dLbl>
              <c:idx val="1"/>
              <c:layout>
                <c:manualLayout>
                  <c:x val="-8.770273559234569E-2"/>
                  <c:y val="4.79092878705555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FBD-466C-AB46-1383864CB16F}"/>
                </c:ext>
              </c:extLst>
            </c:dLbl>
            <c:dLbl>
              <c:idx val="2"/>
              <c:layout>
                <c:manualLayout>
                  <c:x val="-4.6480731540836248E-2"/>
                  <c:y val="2.86321712880193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356-4AB6-BF0F-03515A0FF5F6}"/>
                </c:ext>
              </c:extLst>
            </c:dLbl>
            <c:dLbl>
              <c:idx val="3"/>
              <c:layout>
                <c:manualLayout>
                  <c:x val="-4.1763303279453677E-2"/>
                  <c:y val="4.4756085463649474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5.4917533300516228E-2"/>
                      <c:h val="0.1015946090355918"/>
                    </c:manualLayout>
                  </c15:layout>
                </c:ext>
                <c:ext xmlns:c16="http://schemas.microsoft.com/office/drawing/2014/chart" uri="{C3380CC4-5D6E-409C-BE32-E72D297353CC}">
                  <c16:uniqueId val="{00000004-AFBD-466C-AB46-1383864CB16F}"/>
                </c:ext>
              </c:extLst>
            </c:dLbl>
            <c:dLbl>
              <c:idx val="4"/>
              <c:layout>
                <c:manualLayout>
                  <c:x val="-3.9441375970013419E-3"/>
                  <c:y val="4.495953898183265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FBD-466C-AB46-1383864CB16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'Q19.受講形式について'!$B$18:$B$23</c:f>
              <c:strCache>
                <c:ptCount val="6"/>
                <c:pt idx="0">
                  <c:v>  全  体（n=483）</c:v>
                </c:pt>
                <c:pt idx="1">
                  <c:v>1万人未満（n=111）</c:v>
                </c:pt>
                <c:pt idx="2">
                  <c:v>1～5万人未満（n=178）</c:v>
                </c:pt>
                <c:pt idx="3">
                  <c:v>5～10万人未満（n=73）</c:v>
                </c:pt>
                <c:pt idx="4">
                  <c:v>10～50万人未満（n=102）</c:v>
                </c:pt>
                <c:pt idx="5">
                  <c:v>50万以上（n=19）</c:v>
                </c:pt>
              </c:strCache>
            </c:strRef>
          </c:cat>
          <c:val>
            <c:numRef>
              <c:f>'Q19.受講形式について'!$F$18:$F$23</c:f>
              <c:numCache>
                <c:formatCode>0.0</c:formatCode>
                <c:ptCount val="6"/>
                <c:pt idx="0">
                  <c:v>3.5196687370600417</c:v>
                </c:pt>
                <c:pt idx="1">
                  <c:v>0.90090090090090091</c:v>
                </c:pt>
                <c:pt idx="2">
                  <c:v>3.9325842696629212</c:v>
                </c:pt>
                <c:pt idx="3">
                  <c:v>1.3698630136986301</c:v>
                </c:pt>
                <c:pt idx="4">
                  <c:v>6.8627450980392162</c:v>
                </c:pt>
                <c:pt idx="5">
                  <c:v>5.2631578947368416</c:v>
                </c:pt>
              </c:numCache>
            </c:numRef>
          </c:val>
          <c:extLst>
            <c:ext xmlns:c16="http://schemas.microsoft.com/office/drawing/2014/chart" uri="{C3380CC4-5D6E-409C-BE32-E72D297353CC}">
              <c16:uniqueId val="{00000006-AFBD-466C-AB46-1383864CB16F}"/>
            </c:ext>
          </c:extLst>
        </c:ser>
        <c:ser>
          <c:idx val="0"/>
          <c:order val="4"/>
          <c:tx>
            <c:strRef>
              <c:f>'Q19.受講形式について'!$G$3</c:f>
              <c:strCache>
                <c:ptCount val="1"/>
                <c:pt idx="0">
                  <c:v>やっていたが今後やらない</c:v>
                </c:pt>
              </c:strCache>
            </c:strRef>
          </c:tx>
          <c:spPr>
            <a:solidFill>
              <a:srgbClr val="A9C038"/>
            </a:solidFill>
            <a:ln>
              <a:noFill/>
            </a:ln>
            <a:effectLst/>
          </c:spPr>
          <c:invertIfNegative val="0"/>
          <c:dLbls>
            <c:dLbl>
              <c:idx val="0"/>
              <c:layout>
                <c:manualLayout>
                  <c:x val="1.5650830888825042E-2"/>
                  <c:y val="0.129779825366300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FBD-466C-AB46-1383864CB16F}"/>
                </c:ext>
              </c:extLst>
            </c:dLbl>
            <c:dLbl>
              <c:idx val="1"/>
              <c:layout>
                <c:manualLayout>
                  <c:x val="-4.0800200562526652E-2"/>
                  <c:y val="7.494809009890499E-2"/>
                </c:manualLayout>
              </c:layout>
              <c:spPr>
                <a:noFill/>
                <a:ln>
                  <a:noFill/>
                </a:ln>
                <a:effectLst/>
              </c:spPr>
              <c:txPr>
                <a:bodyPr rot="0" spcFirstLastPara="1" vertOverflow="ellipsis" vert="horz" wrap="square" lIns="38100" tIns="19050" rIns="38100" bIns="19050" anchor="ctr" anchorCtr="1">
                  <a:no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5.1872496399573254E-2"/>
                      <c:h val="0.12068460197900158"/>
                    </c:manualLayout>
                  </c15:layout>
                </c:ext>
                <c:ext xmlns:c16="http://schemas.microsoft.com/office/drawing/2014/chart" uri="{C3380CC4-5D6E-409C-BE32-E72D297353CC}">
                  <c16:uniqueId val="{00000008-AFBD-466C-AB46-1383864CB16F}"/>
                </c:ext>
              </c:extLst>
            </c:dLbl>
            <c:dLbl>
              <c:idx val="2"/>
              <c:delete val="1"/>
              <c:extLst>
                <c:ext xmlns:c15="http://schemas.microsoft.com/office/drawing/2012/chart" uri="{CE6537A1-D6FC-4f65-9D91-7224C49458BB}"/>
                <c:ext xmlns:c16="http://schemas.microsoft.com/office/drawing/2014/chart" uri="{C3380CC4-5D6E-409C-BE32-E72D297353CC}">
                  <c16:uniqueId val="{00000009-AFBD-466C-AB46-1383864CB16F}"/>
                </c:ext>
              </c:extLst>
            </c:dLbl>
            <c:dLbl>
              <c:idx val="3"/>
              <c:delete val="1"/>
              <c:extLst>
                <c:ext xmlns:c15="http://schemas.microsoft.com/office/drawing/2012/chart" uri="{CE6537A1-D6FC-4f65-9D91-7224C49458BB}"/>
                <c:ext xmlns:c16="http://schemas.microsoft.com/office/drawing/2014/chart" uri="{C3380CC4-5D6E-409C-BE32-E72D297353CC}">
                  <c16:uniqueId val="{0000000A-AFBD-466C-AB46-1383864CB16F}"/>
                </c:ext>
              </c:extLst>
            </c:dLbl>
            <c:dLbl>
              <c:idx val="4"/>
              <c:delete val="1"/>
              <c:extLst>
                <c:ext xmlns:c15="http://schemas.microsoft.com/office/drawing/2012/chart" uri="{CE6537A1-D6FC-4f65-9D91-7224C49458BB}"/>
                <c:ext xmlns:c16="http://schemas.microsoft.com/office/drawing/2014/chart" uri="{C3380CC4-5D6E-409C-BE32-E72D297353CC}">
                  <c16:uniqueId val="{0000000B-AFBD-466C-AB46-1383864CB16F}"/>
                </c:ext>
              </c:extLst>
            </c:dLbl>
            <c:dLbl>
              <c:idx val="5"/>
              <c:delete val="1"/>
              <c:extLst>
                <c:ext xmlns:c15="http://schemas.microsoft.com/office/drawing/2012/chart" uri="{CE6537A1-D6FC-4f65-9D91-7224C49458BB}"/>
                <c:ext xmlns:c16="http://schemas.microsoft.com/office/drawing/2014/chart" uri="{C3380CC4-5D6E-409C-BE32-E72D297353CC}">
                  <c16:uniqueId val="{0000000C-AFBD-466C-AB46-1383864CB16F}"/>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'Q19.受講形式について'!$B$18:$B$23</c:f>
              <c:strCache>
                <c:ptCount val="6"/>
                <c:pt idx="0">
                  <c:v>  全  体（n=483）</c:v>
                </c:pt>
                <c:pt idx="1">
                  <c:v>1万人未満（n=111）</c:v>
                </c:pt>
                <c:pt idx="2">
                  <c:v>1～5万人未満（n=178）</c:v>
                </c:pt>
                <c:pt idx="3">
                  <c:v>5～10万人未満（n=73）</c:v>
                </c:pt>
                <c:pt idx="4">
                  <c:v>10～50万人未満（n=102）</c:v>
                </c:pt>
                <c:pt idx="5">
                  <c:v>50万以上（n=19）</c:v>
                </c:pt>
              </c:strCache>
            </c:strRef>
          </c:cat>
          <c:val>
            <c:numRef>
              <c:f>'Q19.受講形式について'!$G$18:$G$23</c:f>
              <c:numCache>
                <c:formatCode>0.0</c:formatCode>
                <c:ptCount val="6"/>
                <c:pt idx="0">
                  <c:v>0.20703933747412009</c:v>
                </c:pt>
                <c:pt idx="1">
                  <c:v>0.90090090090090091</c:v>
                </c:pt>
                <c:pt idx="2">
                  <c:v>0</c:v>
                </c:pt>
                <c:pt idx="3">
                  <c:v>0</c:v>
                </c:pt>
                <c:pt idx="4">
                  <c:v>0</c:v>
                </c:pt>
                <c:pt idx="5">
                  <c:v>0</c:v>
                </c:pt>
              </c:numCache>
            </c:numRef>
          </c:val>
          <c:extLst>
            <c:ext xmlns:c16="http://schemas.microsoft.com/office/drawing/2014/chart" uri="{C3380CC4-5D6E-409C-BE32-E72D297353CC}">
              <c16:uniqueId val="{0000000D-AFBD-466C-AB46-1383864CB16F}"/>
            </c:ext>
          </c:extLst>
        </c:ser>
        <c:ser>
          <c:idx val="1"/>
          <c:order val="5"/>
          <c:tx>
            <c:strRef>
              <c:f>'Q19.受講形式について'!$H$3</c:f>
              <c:strCache>
                <c:ptCount val="1"/>
                <c:pt idx="0">
                  <c:v>やっていないが今後実施したい</c:v>
                </c:pt>
              </c:strCache>
            </c:strRef>
          </c:tx>
          <c:spPr>
            <a:solidFill>
              <a:srgbClr val="F8931D">
                <a:lumMod val="60000"/>
                <a:lumOff val="40000"/>
              </a:srgbClr>
            </a:solidFill>
            <a:ln>
              <a:noFill/>
            </a:ln>
            <a:effectLst/>
          </c:spPr>
          <c:invertIfNegative val="0"/>
          <c:dLbls>
            <c:dLbl>
              <c:idx val="3"/>
              <c:delete val="1"/>
              <c:extLst>
                <c:ext xmlns:c15="http://schemas.microsoft.com/office/drawing/2012/chart" uri="{CE6537A1-D6FC-4f65-9D91-7224C49458BB}">
                  <c15:layout>
                    <c:manualLayout>
                      <c:w val="5.7124110918838671E-2"/>
                      <c:h val="6.8704156479217598E-2"/>
                    </c:manualLayout>
                  </c15:layout>
                </c:ext>
                <c:ext xmlns:c16="http://schemas.microsoft.com/office/drawing/2014/chart" uri="{C3380CC4-5D6E-409C-BE32-E72D297353CC}">
                  <c16:uniqueId val="{0000000E-AFBD-466C-AB46-1383864CB16F}"/>
                </c:ext>
              </c:extLst>
            </c:dLbl>
            <c:dLbl>
              <c:idx val="4"/>
              <c:delete val="1"/>
              <c:extLst>
                <c:ext xmlns:c15="http://schemas.microsoft.com/office/drawing/2012/chart" uri="{CE6537A1-D6FC-4f65-9D91-7224C49458BB}"/>
                <c:ext xmlns:c16="http://schemas.microsoft.com/office/drawing/2014/chart" uri="{C3380CC4-5D6E-409C-BE32-E72D297353CC}">
                  <c16:uniqueId val="{0000000F-AFBD-466C-AB46-1383864CB16F}"/>
                </c:ext>
              </c:extLst>
            </c:dLbl>
            <c:dLbl>
              <c:idx val="5"/>
              <c:delete val="1"/>
              <c:extLst>
                <c:ext xmlns:c15="http://schemas.microsoft.com/office/drawing/2012/chart" uri="{CE6537A1-D6FC-4f65-9D91-7224C49458BB}"/>
                <c:ext xmlns:c16="http://schemas.microsoft.com/office/drawing/2014/chart" uri="{C3380CC4-5D6E-409C-BE32-E72D297353CC}">
                  <c16:uniqueId val="{00000010-AFBD-466C-AB46-1383864CB16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'Q19.受講形式について'!$B$18:$B$23</c:f>
              <c:strCache>
                <c:ptCount val="6"/>
                <c:pt idx="0">
                  <c:v>  全  体（n=483）</c:v>
                </c:pt>
                <c:pt idx="1">
                  <c:v>1万人未満（n=111）</c:v>
                </c:pt>
                <c:pt idx="2">
                  <c:v>1～5万人未満（n=178）</c:v>
                </c:pt>
                <c:pt idx="3">
                  <c:v>5～10万人未満（n=73）</c:v>
                </c:pt>
                <c:pt idx="4">
                  <c:v>10～50万人未満（n=102）</c:v>
                </c:pt>
                <c:pt idx="5">
                  <c:v>50万以上（n=19）</c:v>
                </c:pt>
              </c:strCache>
            </c:strRef>
          </c:cat>
          <c:val>
            <c:numRef>
              <c:f>'Q19.受講形式について'!$H$18:$H$23</c:f>
              <c:numCache>
                <c:formatCode>0.0</c:formatCode>
                <c:ptCount val="6"/>
                <c:pt idx="0">
                  <c:v>3.9337474120082816</c:v>
                </c:pt>
                <c:pt idx="1">
                  <c:v>10.810810810810811</c:v>
                </c:pt>
                <c:pt idx="2">
                  <c:v>3.9325842696629212</c:v>
                </c:pt>
                <c:pt idx="3">
                  <c:v>0</c:v>
                </c:pt>
                <c:pt idx="4">
                  <c:v>0</c:v>
                </c:pt>
                <c:pt idx="5">
                  <c:v>0</c:v>
                </c:pt>
              </c:numCache>
            </c:numRef>
          </c:val>
          <c:extLst>
            <c:ext xmlns:c16="http://schemas.microsoft.com/office/drawing/2014/chart" uri="{C3380CC4-5D6E-409C-BE32-E72D297353CC}">
              <c16:uniqueId val="{00000011-AFBD-466C-AB46-1383864CB16F}"/>
            </c:ext>
          </c:extLst>
        </c:ser>
        <c:ser>
          <c:idx val="2"/>
          <c:order val="6"/>
          <c:tx>
            <c:strRef>
              <c:f>'Q19.受講形式について'!$I$3</c:f>
              <c:strCache>
                <c:ptCount val="1"/>
                <c:pt idx="0">
                  <c:v>やっていないし今後も予定なし</c:v>
                </c:pt>
              </c:strCache>
            </c:strRef>
          </c:tx>
          <c:spPr>
            <a:solidFill>
              <a:srgbClr val="39302A">
                <a:lumMod val="75000"/>
                <a:lumOff val="25000"/>
              </a:srgbClr>
            </a:solidFill>
            <a:ln>
              <a:noFill/>
            </a:ln>
            <a:effectLst/>
          </c:spPr>
          <c:invertIfNegative val="0"/>
          <c:dLbls>
            <c:dLbl>
              <c:idx val="4"/>
              <c:layout>
                <c:manualLayout>
                  <c:x val="1.0064725333645644E-2"/>
                  <c:y val="2.1261078057611536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AFBD-466C-AB46-1383864CB16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'Q19.受講形式について'!$B$18:$B$23</c:f>
              <c:strCache>
                <c:ptCount val="6"/>
                <c:pt idx="0">
                  <c:v>  全  体（n=483）</c:v>
                </c:pt>
                <c:pt idx="1">
                  <c:v>1万人未満（n=111）</c:v>
                </c:pt>
                <c:pt idx="2">
                  <c:v>1～5万人未満（n=178）</c:v>
                </c:pt>
                <c:pt idx="3">
                  <c:v>5～10万人未満（n=73）</c:v>
                </c:pt>
                <c:pt idx="4">
                  <c:v>10～50万人未満（n=102）</c:v>
                </c:pt>
                <c:pt idx="5">
                  <c:v>50万以上（n=19）</c:v>
                </c:pt>
              </c:strCache>
            </c:strRef>
          </c:cat>
          <c:val>
            <c:numRef>
              <c:f>'Q19.受講形式について'!$I$18:$I$23</c:f>
              <c:numCache>
                <c:formatCode>0.0</c:formatCode>
                <c:ptCount val="6"/>
                <c:pt idx="0">
                  <c:v>5.7971014492753623</c:v>
                </c:pt>
                <c:pt idx="1">
                  <c:v>9.0090090090090094</c:v>
                </c:pt>
                <c:pt idx="2">
                  <c:v>6.179775280898876</c:v>
                </c:pt>
                <c:pt idx="3">
                  <c:v>4.10958904109589</c:v>
                </c:pt>
                <c:pt idx="4">
                  <c:v>1.9607843137254901</c:v>
                </c:pt>
                <c:pt idx="5">
                  <c:v>10.526315789473683</c:v>
                </c:pt>
              </c:numCache>
            </c:numRef>
          </c:val>
          <c:extLst>
            <c:ext xmlns:c16="http://schemas.microsoft.com/office/drawing/2014/chart" uri="{C3380CC4-5D6E-409C-BE32-E72D297353CC}">
              <c16:uniqueId val="{00000013-AFBD-466C-AB46-1383864CB16F}"/>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'Q19.受講形式について'!$C$3</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'Q19.受講形式について'!$B$18:$B$23</c15:sqref>
                        </c15:formulaRef>
                      </c:ext>
                    </c:extLst>
                    <c:strCache>
                      <c:ptCount val="6"/>
                      <c:pt idx="0">
                        <c:v>  全  体（n=483）</c:v>
                      </c:pt>
                      <c:pt idx="1">
                        <c:v>1万人未満（n=111）</c:v>
                      </c:pt>
                      <c:pt idx="2">
                        <c:v>1～5万人未満（n=178）</c:v>
                      </c:pt>
                      <c:pt idx="3">
                        <c:v>5～10万人未満（n=73）</c:v>
                      </c:pt>
                      <c:pt idx="4">
                        <c:v>10～50万人未満（n=102）</c:v>
                      </c:pt>
                      <c:pt idx="5">
                        <c:v>50万以上（n=19）</c:v>
                      </c:pt>
                    </c:strCache>
                  </c:strRef>
                </c:cat>
                <c:val>
                  <c:numRef>
                    <c:extLst>
                      <c:ext uri="{02D57815-91ED-43cb-92C2-25804820EDAC}">
                        <c15:formulaRef>
                          <c15:sqref>'Q19.受講形式について'!$C$18:$C$23</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4-AFBD-466C-AB46-1383864CB16F}"/>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r>
              <a:rPr lang="en-US" altLang="ja-JP" sz="1200"/>
              <a:t>a.</a:t>
            </a:r>
            <a:r>
              <a:rPr lang="ja-JP" altLang="en-US" sz="1200"/>
              <a:t>オンライン講座（</a:t>
            </a:r>
            <a:r>
              <a:rPr lang="en-US" altLang="ja-JP" sz="1200"/>
              <a:t>SA</a:t>
            </a:r>
            <a:r>
              <a:rPr lang="ja-JP" altLang="en-US" sz="1200"/>
              <a:t>）</a:t>
            </a:r>
          </a:p>
        </c:rich>
      </c:tx>
      <c:layout>
        <c:manualLayout>
          <c:xMode val="edge"/>
          <c:yMode val="edge"/>
          <c:x val="3.2084899114092832E-2"/>
          <c:y val="0.29583653357533674"/>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title>
    <c:autoTitleDeleted val="0"/>
    <c:plotArea>
      <c:layout>
        <c:manualLayout>
          <c:layoutTarget val="inner"/>
          <c:xMode val="edge"/>
          <c:yMode val="edge"/>
          <c:x val="0.3377539776846129"/>
          <c:y val="0.40724001179107627"/>
          <c:w val="0.63645759705410165"/>
          <c:h val="0.54436946665470476"/>
        </c:manualLayout>
      </c:layout>
      <c:barChart>
        <c:barDir val="bar"/>
        <c:grouping val="percentStacked"/>
        <c:varyColors val="0"/>
        <c:ser>
          <c:idx val="8"/>
          <c:order val="1"/>
          <c:tx>
            <c:strRef>
              <c:f>'Q19.受講形式について'!$D$3</c:f>
              <c:strCache>
                <c:ptCount val="1"/>
                <c:pt idx="0">
                  <c:v>やっていて今後増やしたい</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'Q19.受講形式について'!$B$4:$B$9</c:f>
              <c:strCache>
                <c:ptCount val="6"/>
                <c:pt idx="0">
                  <c:v>  全  体（n=485）</c:v>
                </c:pt>
                <c:pt idx="1">
                  <c:v>1万人未満（n=112）</c:v>
                </c:pt>
                <c:pt idx="2">
                  <c:v>1～5万人未満（n=178）</c:v>
                </c:pt>
                <c:pt idx="3">
                  <c:v>5～10万人未満（n=74）</c:v>
                </c:pt>
                <c:pt idx="4">
                  <c:v>10～50万人未満（n=102）</c:v>
                </c:pt>
                <c:pt idx="5">
                  <c:v>50万以上（n=19）</c:v>
                </c:pt>
              </c:strCache>
            </c:strRef>
          </c:cat>
          <c:val>
            <c:numRef>
              <c:f>'Q19.受講形式について'!$D$4:$D$9</c:f>
              <c:numCache>
                <c:formatCode>0.0</c:formatCode>
                <c:ptCount val="6"/>
                <c:pt idx="0">
                  <c:v>24.123711340206185</c:v>
                </c:pt>
                <c:pt idx="1">
                  <c:v>13.392857142857142</c:v>
                </c:pt>
                <c:pt idx="2">
                  <c:v>21.910112359550563</c:v>
                </c:pt>
                <c:pt idx="3">
                  <c:v>31.081081081081081</c:v>
                </c:pt>
                <c:pt idx="4">
                  <c:v>35.294117647058826</c:v>
                </c:pt>
                <c:pt idx="5">
                  <c:v>21.052631578947366</c:v>
                </c:pt>
              </c:numCache>
            </c:numRef>
          </c:val>
          <c:extLst>
            <c:ext xmlns:c16="http://schemas.microsoft.com/office/drawing/2014/chart" uri="{C3380CC4-5D6E-409C-BE32-E72D297353CC}">
              <c16:uniqueId val="{00000000-3D61-4219-8162-76398969A103}"/>
            </c:ext>
          </c:extLst>
        </c:ser>
        <c:ser>
          <c:idx val="9"/>
          <c:order val="2"/>
          <c:tx>
            <c:strRef>
              <c:f>'Q19.受講形式について'!$E$3</c:f>
              <c:strCache>
                <c:ptCount val="1"/>
                <c:pt idx="0">
                  <c:v>やっていて横ばい</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'Q19.受講形式について'!$B$4:$B$9</c:f>
              <c:strCache>
                <c:ptCount val="6"/>
                <c:pt idx="0">
                  <c:v>  全  体（n=485）</c:v>
                </c:pt>
                <c:pt idx="1">
                  <c:v>1万人未満（n=112）</c:v>
                </c:pt>
                <c:pt idx="2">
                  <c:v>1～5万人未満（n=178）</c:v>
                </c:pt>
                <c:pt idx="3">
                  <c:v>5～10万人未満（n=74）</c:v>
                </c:pt>
                <c:pt idx="4">
                  <c:v>10～50万人未満（n=102）</c:v>
                </c:pt>
                <c:pt idx="5">
                  <c:v>50万以上（n=19）</c:v>
                </c:pt>
              </c:strCache>
            </c:strRef>
          </c:cat>
          <c:val>
            <c:numRef>
              <c:f>'Q19.受講形式について'!$E$4:$E$9</c:f>
              <c:numCache>
                <c:formatCode>0.0</c:formatCode>
                <c:ptCount val="6"/>
                <c:pt idx="0">
                  <c:v>54.020618556701031</c:v>
                </c:pt>
                <c:pt idx="1">
                  <c:v>48.214285714285715</c:v>
                </c:pt>
                <c:pt idx="2">
                  <c:v>57.303370786516851</c:v>
                </c:pt>
                <c:pt idx="3">
                  <c:v>52.702702702702695</c:v>
                </c:pt>
                <c:pt idx="4">
                  <c:v>53.921568627450981</c:v>
                </c:pt>
                <c:pt idx="5">
                  <c:v>63.157894736842103</c:v>
                </c:pt>
              </c:numCache>
            </c:numRef>
          </c:val>
          <c:extLst>
            <c:ext xmlns:c16="http://schemas.microsoft.com/office/drawing/2014/chart" uri="{C3380CC4-5D6E-409C-BE32-E72D297353CC}">
              <c16:uniqueId val="{00000001-3D61-4219-8162-76398969A103}"/>
            </c:ext>
          </c:extLst>
        </c:ser>
        <c:ser>
          <c:idx val="10"/>
          <c:order val="3"/>
          <c:tx>
            <c:strRef>
              <c:f>'Q19.受講形式について'!$F$3</c:f>
              <c:strCache>
                <c:ptCount val="1"/>
                <c:pt idx="0">
                  <c:v>やっていて減らしたい</c:v>
                </c:pt>
              </c:strCache>
            </c:strRef>
          </c:tx>
          <c:spPr>
            <a:solidFill>
              <a:srgbClr val="00B0F0"/>
            </a:solidFill>
            <a:ln>
              <a:noFill/>
            </a:ln>
            <a:effectLst/>
          </c:spPr>
          <c:invertIfNegative val="0"/>
          <c:dLbls>
            <c:dLbl>
              <c:idx val="0"/>
              <c:layout>
                <c:manualLayout>
                  <c:x val="-6.025556938609334E-2"/>
                  <c:y val="8.98723037410873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D61-4219-8162-76398969A103}"/>
                </c:ext>
              </c:extLst>
            </c:dLbl>
            <c:dLbl>
              <c:idx val="1"/>
              <c:delete val="1"/>
              <c:extLst>
                <c:ext xmlns:c15="http://schemas.microsoft.com/office/drawing/2012/chart" uri="{CE6537A1-D6FC-4f65-9D91-7224C49458BB}"/>
                <c:ext xmlns:c16="http://schemas.microsoft.com/office/drawing/2014/chart" uri="{C3380CC4-5D6E-409C-BE32-E72D297353CC}">
                  <c16:uniqueId val="{00000003-3D61-4219-8162-76398969A103}"/>
                </c:ext>
              </c:extLst>
            </c:dLbl>
            <c:dLbl>
              <c:idx val="2"/>
              <c:layout>
                <c:manualLayout>
                  <c:x val="-4.6888045929609969E-2"/>
                  <c:y val="3.5780026193562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EA2-44A4-BE87-D47ABB6E07CB}"/>
                </c:ext>
              </c:extLst>
            </c:dLbl>
            <c:dLbl>
              <c:idx val="3"/>
              <c:layout>
                <c:manualLayout>
                  <c:x val="-4.7263242596349855E-2"/>
                  <c:y val="2.6866890005701451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5.7445240208013081E-2"/>
                      <c:h val="0.10159496187706211"/>
                    </c:manualLayout>
                  </c15:layout>
                </c:ext>
                <c:ext xmlns:c16="http://schemas.microsoft.com/office/drawing/2014/chart" uri="{C3380CC4-5D6E-409C-BE32-E72D297353CC}">
                  <c16:uniqueId val="{00000004-3D61-4219-8162-76398969A103}"/>
                </c:ext>
              </c:extLst>
            </c:dLbl>
            <c:dLbl>
              <c:idx val="4"/>
              <c:layout>
                <c:manualLayout>
                  <c:x val="-4.3858229008969463E-2"/>
                  <c:y val="4.81284703036909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D61-4219-8162-76398969A103}"/>
                </c:ext>
              </c:extLst>
            </c:dLbl>
            <c:dLbl>
              <c:idx val="5"/>
              <c:delete val="1"/>
              <c:extLst>
                <c:ext xmlns:c15="http://schemas.microsoft.com/office/drawing/2012/chart" uri="{CE6537A1-D6FC-4f65-9D91-7224C49458BB}"/>
                <c:ext xmlns:c16="http://schemas.microsoft.com/office/drawing/2014/chart" uri="{C3380CC4-5D6E-409C-BE32-E72D297353CC}">
                  <c16:uniqueId val="{00000006-3D61-4219-8162-76398969A103}"/>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'Q19.受講形式について'!$B$4:$B$9</c:f>
              <c:strCache>
                <c:ptCount val="6"/>
                <c:pt idx="0">
                  <c:v>  全  体（n=485）</c:v>
                </c:pt>
                <c:pt idx="1">
                  <c:v>1万人未満（n=112）</c:v>
                </c:pt>
                <c:pt idx="2">
                  <c:v>1～5万人未満（n=178）</c:v>
                </c:pt>
                <c:pt idx="3">
                  <c:v>5～10万人未満（n=74）</c:v>
                </c:pt>
                <c:pt idx="4">
                  <c:v>10～50万人未満（n=102）</c:v>
                </c:pt>
                <c:pt idx="5">
                  <c:v>50万以上（n=19）</c:v>
                </c:pt>
              </c:strCache>
            </c:strRef>
          </c:cat>
          <c:val>
            <c:numRef>
              <c:f>'Q19.受講形式について'!$F$4:$F$9</c:f>
              <c:numCache>
                <c:formatCode>0.0</c:formatCode>
                <c:ptCount val="6"/>
                <c:pt idx="0">
                  <c:v>1.0309278350515463</c:v>
                </c:pt>
                <c:pt idx="1">
                  <c:v>0</c:v>
                </c:pt>
                <c:pt idx="2">
                  <c:v>1.1235955056179776</c:v>
                </c:pt>
                <c:pt idx="3">
                  <c:v>1.3513513513513513</c:v>
                </c:pt>
                <c:pt idx="4">
                  <c:v>1.9607843137254901</c:v>
                </c:pt>
                <c:pt idx="5">
                  <c:v>0</c:v>
                </c:pt>
              </c:numCache>
            </c:numRef>
          </c:val>
          <c:extLst>
            <c:ext xmlns:c16="http://schemas.microsoft.com/office/drawing/2014/chart" uri="{C3380CC4-5D6E-409C-BE32-E72D297353CC}">
              <c16:uniqueId val="{00000007-3D61-4219-8162-76398969A103}"/>
            </c:ext>
          </c:extLst>
        </c:ser>
        <c:ser>
          <c:idx val="0"/>
          <c:order val="4"/>
          <c:tx>
            <c:strRef>
              <c:f>'Q19.受講形式について'!$G$3</c:f>
              <c:strCache>
                <c:ptCount val="1"/>
                <c:pt idx="0">
                  <c:v>やっていたが今後やらない</c:v>
                </c:pt>
              </c:strCache>
            </c:strRef>
          </c:tx>
          <c:spPr>
            <a:solidFill>
              <a:srgbClr val="A9C038"/>
            </a:solidFill>
            <a:ln>
              <a:noFill/>
            </a:ln>
            <a:effectLst/>
          </c:spPr>
          <c:invertIfNegative val="0"/>
          <c:dLbls>
            <c:dLbl>
              <c:idx val="0"/>
              <c:layout>
                <c:manualLayout>
                  <c:x val="2.2745132642405363E-2"/>
                  <c:y val="9.31015988356225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D61-4219-8162-76398969A103}"/>
                </c:ext>
              </c:extLst>
            </c:dLbl>
            <c:dLbl>
              <c:idx val="1"/>
              <c:layout>
                <c:manualLayout>
                  <c:x val="-3.3850400182088063E-2"/>
                  <c:y val="3.89663579291520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D61-4219-8162-76398969A103}"/>
                </c:ext>
              </c:extLst>
            </c:dLbl>
            <c:dLbl>
              <c:idx val="2"/>
              <c:delete val="1"/>
              <c:extLst>
                <c:ext xmlns:c15="http://schemas.microsoft.com/office/drawing/2012/chart" uri="{CE6537A1-D6FC-4f65-9D91-7224C49458BB}"/>
                <c:ext xmlns:c16="http://schemas.microsoft.com/office/drawing/2014/chart" uri="{C3380CC4-5D6E-409C-BE32-E72D297353CC}">
                  <c16:uniqueId val="{0000000A-3D61-4219-8162-76398969A103}"/>
                </c:ext>
              </c:extLst>
            </c:dLbl>
            <c:dLbl>
              <c:idx val="3"/>
              <c:delete val="1"/>
              <c:extLst>
                <c:ext xmlns:c15="http://schemas.microsoft.com/office/drawing/2012/chart" uri="{CE6537A1-D6FC-4f65-9D91-7224C49458BB}"/>
                <c:ext xmlns:c16="http://schemas.microsoft.com/office/drawing/2014/chart" uri="{C3380CC4-5D6E-409C-BE32-E72D297353CC}">
                  <c16:uniqueId val="{0000000B-3D61-4219-8162-76398969A103}"/>
                </c:ext>
              </c:extLst>
            </c:dLbl>
            <c:dLbl>
              <c:idx val="4"/>
              <c:delete val="1"/>
              <c:extLst>
                <c:ext xmlns:c15="http://schemas.microsoft.com/office/drawing/2012/chart" uri="{CE6537A1-D6FC-4f65-9D91-7224C49458BB}"/>
                <c:ext xmlns:c16="http://schemas.microsoft.com/office/drawing/2014/chart" uri="{C3380CC4-5D6E-409C-BE32-E72D297353CC}">
                  <c16:uniqueId val="{0000000C-3D61-4219-8162-76398969A103}"/>
                </c:ext>
              </c:extLst>
            </c:dLbl>
            <c:dLbl>
              <c:idx val="5"/>
              <c:delete val="1"/>
              <c:extLst>
                <c:ext xmlns:c15="http://schemas.microsoft.com/office/drawing/2012/chart" uri="{CE6537A1-D6FC-4f65-9D91-7224C49458BB}"/>
                <c:ext xmlns:c16="http://schemas.microsoft.com/office/drawing/2014/chart" uri="{C3380CC4-5D6E-409C-BE32-E72D297353CC}">
                  <c16:uniqueId val="{0000000D-3D61-4219-8162-76398969A103}"/>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'Q19.受講形式について'!$B$4:$B$9</c:f>
              <c:strCache>
                <c:ptCount val="6"/>
                <c:pt idx="0">
                  <c:v>  全  体（n=485）</c:v>
                </c:pt>
                <c:pt idx="1">
                  <c:v>1万人未満（n=112）</c:v>
                </c:pt>
                <c:pt idx="2">
                  <c:v>1～5万人未満（n=178）</c:v>
                </c:pt>
                <c:pt idx="3">
                  <c:v>5～10万人未満（n=74）</c:v>
                </c:pt>
                <c:pt idx="4">
                  <c:v>10～50万人未満（n=102）</c:v>
                </c:pt>
                <c:pt idx="5">
                  <c:v>50万以上（n=19）</c:v>
                </c:pt>
              </c:strCache>
            </c:strRef>
          </c:cat>
          <c:val>
            <c:numRef>
              <c:f>'Q19.受講形式について'!$G$4:$G$9</c:f>
              <c:numCache>
                <c:formatCode>0.0</c:formatCode>
                <c:ptCount val="6"/>
                <c:pt idx="0">
                  <c:v>0.41237113402061859</c:v>
                </c:pt>
                <c:pt idx="1">
                  <c:v>1.7857142857142856</c:v>
                </c:pt>
                <c:pt idx="2">
                  <c:v>0</c:v>
                </c:pt>
                <c:pt idx="3">
                  <c:v>0</c:v>
                </c:pt>
                <c:pt idx="4">
                  <c:v>0</c:v>
                </c:pt>
                <c:pt idx="5">
                  <c:v>0</c:v>
                </c:pt>
              </c:numCache>
            </c:numRef>
          </c:val>
          <c:extLst>
            <c:ext xmlns:c16="http://schemas.microsoft.com/office/drawing/2014/chart" uri="{C3380CC4-5D6E-409C-BE32-E72D297353CC}">
              <c16:uniqueId val="{0000000E-3D61-4219-8162-76398969A103}"/>
            </c:ext>
          </c:extLst>
        </c:ser>
        <c:ser>
          <c:idx val="1"/>
          <c:order val="5"/>
          <c:tx>
            <c:strRef>
              <c:f>'Q19.受講形式について'!$H$3</c:f>
              <c:strCache>
                <c:ptCount val="1"/>
                <c:pt idx="0">
                  <c:v>やっていないが今後実施したい</c:v>
                </c:pt>
              </c:strCache>
            </c:strRef>
          </c:tx>
          <c:spPr>
            <a:solidFill>
              <a:srgbClr val="F8931D">
                <a:lumMod val="60000"/>
                <a:lumOff val="4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'Q19.受講形式について'!$B$4:$B$9</c:f>
              <c:strCache>
                <c:ptCount val="6"/>
                <c:pt idx="0">
                  <c:v>  全  体（n=485）</c:v>
                </c:pt>
                <c:pt idx="1">
                  <c:v>1万人未満（n=112）</c:v>
                </c:pt>
                <c:pt idx="2">
                  <c:v>1～5万人未満（n=178）</c:v>
                </c:pt>
                <c:pt idx="3">
                  <c:v>5～10万人未満（n=74）</c:v>
                </c:pt>
                <c:pt idx="4">
                  <c:v>10～50万人未満（n=102）</c:v>
                </c:pt>
                <c:pt idx="5">
                  <c:v>50万以上（n=19）</c:v>
                </c:pt>
              </c:strCache>
            </c:strRef>
          </c:cat>
          <c:val>
            <c:numRef>
              <c:f>'Q19.受講形式について'!$H$4:$H$9</c:f>
              <c:numCache>
                <c:formatCode>0.0</c:formatCode>
                <c:ptCount val="6"/>
                <c:pt idx="0">
                  <c:v>9.2783505154639183</c:v>
                </c:pt>
                <c:pt idx="1">
                  <c:v>17.857142857142858</c:v>
                </c:pt>
                <c:pt idx="2">
                  <c:v>7.8651685393258424</c:v>
                </c:pt>
                <c:pt idx="3">
                  <c:v>5.4054054054054053</c:v>
                </c:pt>
                <c:pt idx="4">
                  <c:v>4.9019607843137258</c:v>
                </c:pt>
                <c:pt idx="5">
                  <c:v>10.526315789473683</c:v>
                </c:pt>
              </c:numCache>
            </c:numRef>
          </c:val>
          <c:extLst>
            <c:ext xmlns:c16="http://schemas.microsoft.com/office/drawing/2014/chart" uri="{C3380CC4-5D6E-409C-BE32-E72D297353CC}">
              <c16:uniqueId val="{0000000F-3D61-4219-8162-76398969A103}"/>
            </c:ext>
          </c:extLst>
        </c:ser>
        <c:ser>
          <c:idx val="2"/>
          <c:order val="6"/>
          <c:tx>
            <c:strRef>
              <c:f>'Q19.受講形式について'!$I$3</c:f>
              <c:strCache>
                <c:ptCount val="1"/>
                <c:pt idx="0">
                  <c:v>やっていないし今後も予定なし</c:v>
                </c:pt>
              </c:strCache>
            </c:strRef>
          </c:tx>
          <c:spPr>
            <a:solidFill>
              <a:srgbClr val="39302A">
                <a:lumMod val="75000"/>
                <a:lumOff val="25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'Q19.受講形式について'!$B$4:$B$9</c:f>
              <c:strCache>
                <c:ptCount val="6"/>
                <c:pt idx="0">
                  <c:v>  全  体（n=485）</c:v>
                </c:pt>
                <c:pt idx="1">
                  <c:v>1万人未満（n=112）</c:v>
                </c:pt>
                <c:pt idx="2">
                  <c:v>1～5万人未満（n=178）</c:v>
                </c:pt>
                <c:pt idx="3">
                  <c:v>5～10万人未満（n=74）</c:v>
                </c:pt>
                <c:pt idx="4">
                  <c:v>10～50万人未満（n=102）</c:v>
                </c:pt>
                <c:pt idx="5">
                  <c:v>50万以上（n=19）</c:v>
                </c:pt>
              </c:strCache>
            </c:strRef>
          </c:cat>
          <c:val>
            <c:numRef>
              <c:f>'Q19.受講形式について'!$I$4:$I$9</c:f>
              <c:numCache>
                <c:formatCode>0.0</c:formatCode>
                <c:ptCount val="6"/>
                <c:pt idx="0">
                  <c:v>11.134020618556702</c:v>
                </c:pt>
                <c:pt idx="1">
                  <c:v>18.75</c:v>
                </c:pt>
                <c:pt idx="2">
                  <c:v>11.797752808988763</c:v>
                </c:pt>
                <c:pt idx="3">
                  <c:v>9.4594594594594597</c:v>
                </c:pt>
                <c:pt idx="4">
                  <c:v>3.9215686274509802</c:v>
                </c:pt>
                <c:pt idx="5">
                  <c:v>5.2631578947368416</c:v>
                </c:pt>
              </c:numCache>
            </c:numRef>
          </c:val>
          <c:extLst>
            <c:ext xmlns:c16="http://schemas.microsoft.com/office/drawing/2014/chart" uri="{C3380CC4-5D6E-409C-BE32-E72D297353CC}">
              <c16:uniqueId val="{00000010-3D61-4219-8162-76398969A103}"/>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'Q19.受講形式について'!$C$3</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'Q19.受講形式について'!$B$4:$B$9</c15:sqref>
                        </c15:formulaRef>
                      </c:ext>
                    </c:extLst>
                    <c:strCache>
                      <c:ptCount val="6"/>
                      <c:pt idx="0">
                        <c:v>  全  体（n=485）</c:v>
                      </c:pt>
                      <c:pt idx="1">
                        <c:v>1万人未満（n=112）</c:v>
                      </c:pt>
                      <c:pt idx="2">
                        <c:v>1～5万人未満（n=178）</c:v>
                      </c:pt>
                      <c:pt idx="3">
                        <c:v>5～10万人未満（n=74）</c:v>
                      </c:pt>
                      <c:pt idx="4">
                        <c:v>10～50万人未満（n=102）</c:v>
                      </c:pt>
                      <c:pt idx="5">
                        <c:v>50万以上（n=19）</c:v>
                      </c:pt>
                    </c:strCache>
                  </c:strRef>
                </c:cat>
                <c:val>
                  <c:numRef>
                    <c:extLst>
                      <c:ext uri="{02D57815-91ED-43cb-92C2-25804820EDAC}">
                        <c15:formulaRef>
                          <c15:sqref>'Q19.受講形式について'!$C$4:$C$9</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1-3D61-4219-8162-76398969A103}"/>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3.1813354564634341E-2"/>
          <c:y val="3.6671842831171732E-2"/>
          <c:w val="0.79241259117555896"/>
          <c:h val="0.25388884367774528"/>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r>
              <a:rPr lang="en-US" altLang="ja-JP" sz="1200"/>
              <a:t>c.</a:t>
            </a:r>
            <a:r>
              <a:rPr lang="ja-JP" altLang="en-US" sz="1200"/>
              <a:t>ハイブリッド形式（</a:t>
            </a:r>
            <a:r>
              <a:rPr lang="en-US" altLang="ja-JP" sz="1200"/>
              <a:t>SA</a:t>
            </a:r>
            <a:r>
              <a:rPr lang="ja-JP" altLang="en-US" sz="1200"/>
              <a:t>）</a:t>
            </a:r>
          </a:p>
        </c:rich>
      </c:tx>
      <c:layout>
        <c:manualLayout>
          <c:xMode val="edge"/>
          <c:yMode val="edge"/>
          <c:x val="2.1825990095955639E-2"/>
          <c:y val="2.9737947028850936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title>
    <c:autoTitleDeleted val="0"/>
    <c:plotArea>
      <c:layout>
        <c:manualLayout>
          <c:layoutTarget val="inner"/>
          <c:xMode val="edge"/>
          <c:yMode val="edge"/>
          <c:x val="0.3377539776846129"/>
          <c:y val="0.18059645716001929"/>
          <c:w val="0.63645759705410165"/>
          <c:h val="0.73933256223698951"/>
        </c:manualLayout>
      </c:layout>
      <c:barChart>
        <c:barDir val="bar"/>
        <c:grouping val="percentStacked"/>
        <c:varyColors val="0"/>
        <c:ser>
          <c:idx val="8"/>
          <c:order val="1"/>
          <c:tx>
            <c:strRef>
              <c:f>'Q19.受講形式について'!$D$3</c:f>
              <c:strCache>
                <c:ptCount val="1"/>
                <c:pt idx="0">
                  <c:v>やっていて今後増やしたい</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'Q19.受講形式について'!$B$30:$B$35</c:f>
              <c:strCache>
                <c:ptCount val="6"/>
                <c:pt idx="0">
                  <c:v>  全  体（n=481）</c:v>
                </c:pt>
                <c:pt idx="1">
                  <c:v>1万人未満（n=109）</c:v>
                </c:pt>
                <c:pt idx="2">
                  <c:v>1～5万人未満（n=178）</c:v>
                </c:pt>
                <c:pt idx="3">
                  <c:v>5～10万人未満（n=73）</c:v>
                </c:pt>
                <c:pt idx="4">
                  <c:v>10～50万人未満（n=102）</c:v>
                </c:pt>
                <c:pt idx="5">
                  <c:v>50万以上（n=19）</c:v>
                </c:pt>
              </c:strCache>
            </c:strRef>
          </c:cat>
          <c:val>
            <c:numRef>
              <c:f>'Q19.受講形式について'!$D$30:$D$35</c:f>
              <c:numCache>
                <c:formatCode>0.0</c:formatCode>
                <c:ptCount val="6"/>
                <c:pt idx="0">
                  <c:v>11.850311850311851</c:v>
                </c:pt>
                <c:pt idx="1">
                  <c:v>10.091743119266056</c:v>
                </c:pt>
                <c:pt idx="2">
                  <c:v>9.5505617977528079</c:v>
                </c:pt>
                <c:pt idx="3">
                  <c:v>12.328767123287671</c:v>
                </c:pt>
                <c:pt idx="4">
                  <c:v>17.647058823529413</c:v>
                </c:pt>
                <c:pt idx="5">
                  <c:v>10.526315789473683</c:v>
                </c:pt>
              </c:numCache>
            </c:numRef>
          </c:val>
          <c:extLst>
            <c:ext xmlns:c16="http://schemas.microsoft.com/office/drawing/2014/chart" uri="{C3380CC4-5D6E-409C-BE32-E72D297353CC}">
              <c16:uniqueId val="{00000000-7E49-44C1-B54D-5CD78DE1BDD0}"/>
            </c:ext>
          </c:extLst>
        </c:ser>
        <c:ser>
          <c:idx val="9"/>
          <c:order val="2"/>
          <c:tx>
            <c:strRef>
              <c:f>'Q19.受講形式について'!$E$3</c:f>
              <c:strCache>
                <c:ptCount val="1"/>
                <c:pt idx="0">
                  <c:v>やっていて横ばい</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'Q19.受講形式について'!$B$30:$B$35</c:f>
              <c:strCache>
                <c:ptCount val="6"/>
                <c:pt idx="0">
                  <c:v>  全  体（n=481）</c:v>
                </c:pt>
                <c:pt idx="1">
                  <c:v>1万人未満（n=109）</c:v>
                </c:pt>
                <c:pt idx="2">
                  <c:v>1～5万人未満（n=178）</c:v>
                </c:pt>
                <c:pt idx="3">
                  <c:v>5～10万人未満（n=73）</c:v>
                </c:pt>
                <c:pt idx="4">
                  <c:v>10～50万人未満（n=102）</c:v>
                </c:pt>
                <c:pt idx="5">
                  <c:v>50万以上（n=19）</c:v>
                </c:pt>
              </c:strCache>
            </c:strRef>
          </c:cat>
          <c:val>
            <c:numRef>
              <c:f>'Q19.受講形式について'!$E$30:$E$35</c:f>
              <c:numCache>
                <c:formatCode>0.0</c:formatCode>
                <c:ptCount val="6"/>
                <c:pt idx="0">
                  <c:v>45.945945945945951</c:v>
                </c:pt>
                <c:pt idx="1">
                  <c:v>37.61467889908257</c:v>
                </c:pt>
                <c:pt idx="2">
                  <c:v>49.438202247191008</c:v>
                </c:pt>
                <c:pt idx="3">
                  <c:v>50.684931506849317</c:v>
                </c:pt>
                <c:pt idx="4">
                  <c:v>43.137254901960787</c:v>
                </c:pt>
                <c:pt idx="5">
                  <c:v>57.894736842105267</c:v>
                </c:pt>
              </c:numCache>
            </c:numRef>
          </c:val>
          <c:extLst>
            <c:ext xmlns:c16="http://schemas.microsoft.com/office/drawing/2014/chart" uri="{C3380CC4-5D6E-409C-BE32-E72D297353CC}">
              <c16:uniqueId val="{00000001-7E49-44C1-B54D-5CD78DE1BDD0}"/>
            </c:ext>
          </c:extLst>
        </c:ser>
        <c:ser>
          <c:idx val="10"/>
          <c:order val="3"/>
          <c:tx>
            <c:strRef>
              <c:f>'Q19.受講形式について'!$F$3</c:f>
              <c:strCache>
                <c:ptCount val="1"/>
                <c:pt idx="0">
                  <c:v>やっていて減らしたい</c:v>
                </c:pt>
              </c:strCache>
            </c:strRef>
          </c:tx>
          <c:spPr>
            <a:solidFill>
              <a:srgbClr val="00B0F0"/>
            </a:solidFill>
            <a:ln>
              <a:noFill/>
            </a:ln>
            <a:effectLst/>
          </c:spPr>
          <c:invertIfNegative val="0"/>
          <c:dLbls>
            <c:dLbl>
              <c:idx val="0"/>
              <c:layout>
                <c:manualLayout>
                  <c:x val="-4.3844753310729935E-2"/>
                  <c:y val="0.1256515573597592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E49-44C1-B54D-5CD78DE1BDD0}"/>
                </c:ext>
              </c:extLst>
            </c:dLbl>
            <c:dLbl>
              <c:idx val="1"/>
              <c:layout>
                <c:manualLayout>
                  <c:x val="-3.7510436743687973E-2"/>
                  <c:y val="5.5317274289081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B5F-4D81-9FE8-30F07BA79E56}"/>
                </c:ext>
              </c:extLst>
            </c:dLbl>
            <c:dLbl>
              <c:idx val="3"/>
              <c:delete val="1"/>
              <c:extLst>
                <c:ext xmlns:c15="http://schemas.microsoft.com/office/drawing/2012/chart" uri="{CE6537A1-D6FC-4f65-9D91-7224C49458BB}">
                  <c15:layout>
                    <c:manualLayout>
                      <c:w val="3.4001187295933509E-2"/>
                      <c:h val="0.10159487722204992"/>
                    </c:manualLayout>
                  </c15:layout>
                </c:ext>
                <c:ext xmlns:c16="http://schemas.microsoft.com/office/drawing/2014/chart" uri="{C3380CC4-5D6E-409C-BE32-E72D297353CC}">
                  <c16:uniqueId val="{00000003-7E49-44C1-B54D-5CD78DE1BDD0}"/>
                </c:ext>
              </c:extLst>
            </c:dLbl>
            <c:dLbl>
              <c:idx val="4"/>
              <c:layout>
                <c:manualLayout>
                  <c:x val="-5.3235838194891541E-2"/>
                  <c:y val="6.1545842197583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E49-44C1-B54D-5CD78DE1BDD0}"/>
                </c:ext>
              </c:extLst>
            </c:dLbl>
            <c:dLbl>
              <c:idx val="5"/>
              <c:delete val="1"/>
              <c:extLst>
                <c:ext xmlns:c15="http://schemas.microsoft.com/office/drawing/2012/chart" uri="{CE6537A1-D6FC-4f65-9D91-7224C49458BB}"/>
                <c:ext xmlns:c16="http://schemas.microsoft.com/office/drawing/2014/chart" uri="{C3380CC4-5D6E-409C-BE32-E72D297353CC}">
                  <c16:uniqueId val="{00000005-7E49-44C1-B54D-5CD78DE1BDD0}"/>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'Q19.受講形式について'!$B$30:$B$35</c:f>
              <c:strCache>
                <c:ptCount val="6"/>
                <c:pt idx="0">
                  <c:v>  全  体（n=481）</c:v>
                </c:pt>
                <c:pt idx="1">
                  <c:v>1万人未満（n=109）</c:v>
                </c:pt>
                <c:pt idx="2">
                  <c:v>1～5万人未満（n=178）</c:v>
                </c:pt>
                <c:pt idx="3">
                  <c:v>5～10万人未満（n=73）</c:v>
                </c:pt>
                <c:pt idx="4">
                  <c:v>10～50万人未満（n=102）</c:v>
                </c:pt>
                <c:pt idx="5">
                  <c:v>50万以上（n=19）</c:v>
                </c:pt>
              </c:strCache>
            </c:strRef>
          </c:cat>
          <c:val>
            <c:numRef>
              <c:f>'Q19.受講形式について'!$F$30:$F$35</c:f>
              <c:numCache>
                <c:formatCode>0.0</c:formatCode>
                <c:ptCount val="6"/>
                <c:pt idx="0">
                  <c:v>1.4553014553014554</c:v>
                </c:pt>
                <c:pt idx="1">
                  <c:v>1.834862385321101</c:v>
                </c:pt>
                <c:pt idx="2">
                  <c:v>1.1235955056179776</c:v>
                </c:pt>
                <c:pt idx="3">
                  <c:v>0</c:v>
                </c:pt>
                <c:pt idx="4">
                  <c:v>2.9411764705882351</c:v>
                </c:pt>
                <c:pt idx="5">
                  <c:v>0</c:v>
                </c:pt>
              </c:numCache>
            </c:numRef>
          </c:val>
          <c:extLst>
            <c:ext xmlns:c16="http://schemas.microsoft.com/office/drawing/2014/chart" uri="{C3380CC4-5D6E-409C-BE32-E72D297353CC}">
              <c16:uniqueId val="{00000006-7E49-44C1-B54D-5CD78DE1BDD0}"/>
            </c:ext>
          </c:extLst>
        </c:ser>
        <c:ser>
          <c:idx val="0"/>
          <c:order val="4"/>
          <c:tx>
            <c:strRef>
              <c:f>'Q19.受講形式について'!$G$3</c:f>
              <c:strCache>
                <c:ptCount val="1"/>
                <c:pt idx="0">
                  <c:v>やっていたが今後やらない</c:v>
                </c:pt>
              </c:strCache>
            </c:strRef>
          </c:tx>
          <c:spPr>
            <a:solidFill>
              <a:srgbClr val="A9C038"/>
            </a:solidFill>
            <a:ln>
              <a:noFill/>
            </a:ln>
            <a:effectLst/>
          </c:spPr>
          <c:invertIfNegative val="0"/>
          <c:dLbls>
            <c:dLbl>
              <c:idx val="0"/>
              <c:layout>
                <c:manualLayout>
                  <c:x val="8.6786514059073606E-3"/>
                  <c:y val="0.1154632305595903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E49-44C1-B54D-5CD78DE1BDD0}"/>
                </c:ext>
              </c:extLst>
            </c:dLbl>
            <c:dLbl>
              <c:idx val="1"/>
              <c:delete val="1"/>
              <c:extLst>
                <c:ext xmlns:c15="http://schemas.microsoft.com/office/drawing/2012/chart" uri="{CE6537A1-D6FC-4f65-9D91-7224C49458BB}"/>
                <c:ext xmlns:c16="http://schemas.microsoft.com/office/drawing/2014/chart" uri="{C3380CC4-5D6E-409C-BE32-E72D297353CC}">
                  <c16:uniqueId val="{00000008-7E49-44C1-B54D-5CD78DE1BDD0}"/>
                </c:ext>
              </c:extLst>
            </c:dLbl>
            <c:dLbl>
              <c:idx val="2"/>
              <c:delete val="1"/>
              <c:extLst>
                <c:ext xmlns:c15="http://schemas.microsoft.com/office/drawing/2012/chart" uri="{CE6537A1-D6FC-4f65-9D91-7224C49458BB}"/>
                <c:ext xmlns:c16="http://schemas.microsoft.com/office/drawing/2014/chart" uri="{C3380CC4-5D6E-409C-BE32-E72D297353CC}">
                  <c16:uniqueId val="{00000009-7E49-44C1-B54D-5CD78DE1BDD0}"/>
                </c:ext>
              </c:extLst>
            </c:dLbl>
            <c:dLbl>
              <c:idx val="3"/>
              <c:delete val="1"/>
              <c:extLst>
                <c:ext xmlns:c15="http://schemas.microsoft.com/office/drawing/2012/chart" uri="{CE6537A1-D6FC-4f65-9D91-7224C49458BB}"/>
                <c:ext xmlns:c16="http://schemas.microsoft.com/office/drawing/2014/chart" uri="{C3380CC4-5D6E-409C-BE32-E72D297353CC}">
                  <c16:uniqueId val="{0000000A-7E49-44C1-B54D-5CD78DE1BDD0}"/>
                </c:ext>
              </c:extLst>
            </c:dLbl>
            <c:dLbl>
              <c:idx val="4"/>
              <c:layout>
                <c:manualLayout>
                  <c:x val="3.493750137295213E-2"/>
                  <c:y val="6.496564331897437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E49-44C1-B54D-5CD78DE1BDD0}"/>
                </c:ext>
              </c:extLst>
            </c:dLbl>
            <c:dLbl>
              <c:idx val="5"/>
              <c:delete val="1"/>
              <c:extLst>
                <c:ext xmlns:c15="http://schemas.microsoft.com/office/drawing/2012/chart" uri="{CE6537A1-D6FC-4f65-9D91-7224C49458BB}"/>
                <c:ext xmlns:c16="http://schemas.microsoft.com/office/drawing/2014/chart" uri="{C3380CC4-5D6E-409C-BE32-E72D297353CC}">
                  <c16:uniqueId val="{0000000C-7E49-44C1-B54D-5CD78DE1BDD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'Q19.受講形式について'!$B$30:$B$35</c:f>
              <c:strCache>
                <c:ptCount val="6"/>
                <c:pt idx="0">
                  <c:v>  全  体（n=481）</c:v>
                </c:pt>
                <c:pt idx="1">
                  <c:v>1万人未満（n=109）</c:v>
                </c:pt>
                <c:pt idx="2">
                  <c:v>1～5万人未満（n=178）</c:v>
                </c:pt>
                <c:pt idx="3">
                  <c:v>5～10万人未満（n=73）</c:v>
                </c:pt>
                <c:pt idx="4">
                  <c:v>10～50万人未満（n=102）</c:v>
                </c:pt>
                <c:pt idx="5">
                  <c:v>50万以上（n=19）</c:v>
                </c:pt>
              </c:strCache>
            </c:strRef>
          </c:cat>
          <c:val>
            <c:numRef>
              <c:f>'Q19.受講形式について'!$G$30:$G$35</c:f>
              <c:numCache>
                <c:formatCode>0.0</c:formatCode>
                <c:ptCount val="6"/>
                <c:pt idx="0">
                  <c:v>0.20790020790020791</c:v>
                </c:pt>
                <c:pt idx="1">
                  <c:v>0</c:v>
                </c:pt>
                <c:pt idx="2">
                  <c:v>0</c:v>
                </c:pt>
                <c:pt idx="3">
                  <c:v>0</c:v>
                </c:pt>
                <c:pt idx="4">
                  <c:v>0.98039215686274506</c:v>
                </c:pt>
                <c:pt idx="5">
                  <c:v>0</c:v>
                </c:pt>
              </c:numCache>
            </c:numRef>
          </c:val>
          <c:extLst>
            <c:ext xmlns:c16="http://schemas.microsoft.com/office/drawing/2014/chart" uri="{C3380CC4-5D6E-409C-BE32-E72D297353CC}">
              <c16:uniqueId val="{0000000D-7E49-44C1-B54D-5CD78DE1BDD0}"/>
            </c:ext>
          </c:extLst>
        </c:ser>
        <c:ser>
          <c:idx val="1"/>
          <c:order val="5"/>
          <c:tx>
            <c:strRef>
              <c:f>'Q19.受講形式について'!$H$3</c:f>
              <c:strCache>
                <c:ptCount val="1"/>
                <c:pt idx="0">
                  <c:v>やっていないが今後実施したい</c:v>
                </c:pt>
              </c:strCache>
            </c:strRef>
          </c:tx>
          <c:spPr>
            <a:solidFill>
              <a:srgbClr val="F8931D">
                <a:lumMod val="60000"/>
                <a:lumOff val="4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'Q19.受講形式について'!$B$30:$B$35</c:f>
              <c:strCache>
                <c:ptCount val="6"/>
                <c:pt idx="0">
                  <c:v>  全  体（n=481）</c:v>
                </c:pt>
                <c:pt idx="1">
                  <c:v>1万人未満（n=109）</c:v>
                </c:pt>
                <c:pt idx="2">
                  <c:v>1～5万人未満（n=178）</c:v>
                </c:pt>
                <c:pt idx="3">
                  <c:v>5～10万人未満（n=73）</c:v>
                </c:pt>
                <c:pt idx="4">
                  <c:v>10～50万人未満（n=102）</c:v>
                </c:pt>
                <c:pt idx="5">
                  <c:v>50万以上（n=19）</c:v>
                </c:pt>
              </c:strCache>
            </c:strRef>
          </c:cat>
          <c:val>
            <c:numRef>
              <c:f>'Q19.受講形式について'!$H$30:$H$35</c:f>
              <c:numCache>
                <c:formatCode>0.0</c:formatCode>
                <c:ptCount val="6"/>
                <c:pt idx="0">
                  <c:v>12.889812889812891</c:v>
                </c:pt>
                <c:pt idx="1">
                  <c:v>18.348623853211009</c:v>
                </c:pt>
                <c:pt idx="2">
                  <c:v>13.48314606741573</c:v>
                </c:pt>
                <c:pt idx="3">
                  <c:v>6.8493150684931505</c:v>
                </c:pt>
                <c:pt idx="4">
                  <c:v>10.784313725490197</c:v>
                </c:pt>
                <c:pt idx="5">
                  <c:v>10.526315789473683</c:v>
                </c:pt>
              </c:numCache>
            </c:numRef>
          </c:val>
          <c:extLst>
            <c:ext xmlns:c16="http://schemas.microsoft.com/office/drawing/2014/chart" uri="{C3380CC4-5D6E-409C-BE32-E72D297353CC}">
              <c16:uniqueId val="{0000000E-7E49-44C1-B54D-5CD78DE1BDD0}"/>
            </c:ext>
          </c:extLst>
        </c:ser>
        <c:ser>
          <c:idx val="2"/>
          <c:order val="6"/>
          <c:tx>
            <c:strRef>
              <c:f>'Q19.受講形式について'!$I$3</c:f>
              <c:strCache>
                <c:ptCount val="1"/>
                <c:pt idx="0">
                  <c:v>やっていないし今後も予定なし</c:v>
                </c:pt>
              </c:strCache>
            </c:strRef>
          </c:tx>
          <c:spPr>
            <a:solidFill>
              <a:srgbClr val="39302A">
                <a:lumMod val="75000"/>
                <a:lumOff val="25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'Q19.受講形式について'!$B$30:$B$35</c:f>
              <c:strCache>
                <c:ptCount val="6"/>
                <c:pt idx="0">
                  <c:v>  全  体（n=481）</c:v>
                </c:pt>
                <c:pt idx="1">
                  <c:v>1万人未満（n=109）</c:v>
                </c:pt>
                <c:pt idx="2">
                  <c:v>1～5万人未満（n=178）</c:v>
                </c:pt>
                <c:pt idx="3">
                  <c:v>5～10万人未満（n=73）</c:v>
                </c:pt>
                <c:pt idx="4">
                  <c:v>10～50万人未満（n=102）</c:v>
                </c:pt>
                <c:pt idx="5">
                  <c:v>50万以上（n=19）</c:v>
                </c:pt>
              </c:strCache>
            </c:strRef>
          </c:cat>
          <c:val>
            <c:numRef>
              <c:f>'Q19.受講形式について'!$I$30:$I$35</c:f>
              <c:numCache>
                <c:formatCode>0.0</c:formatCode>
                <c:ptCount val="6"/>
                <c:pt idx="0">
                  <c:v>27.650727650727653</c:v>
                </c:pt>
                <c:pt idx="1">
                  <c:v>32.11009174311927</c:v>
                </c:pt>
                <c:pt idx="2">
                  <c:v>26.40449438202247</c:v>
                </c:pt>
                <c:pt idx="3">
                  <c:v>30.136986301369863</c:v>
                </c:pt>
                <c:pt idx="4">
                  <c:v>24.509803921568626</c:v>
                </c:pt>
                <c:pt idx="5">
                  <c:v>21.052631578947366</c:v>
                </c:pt>
              </c:numCache>
            </c:numRef>
          </c:val>
          <c:extLst>
            <c:ext xmlns:c16="http://schemas.microsoft.com/office/drawing/2014/chart" uri="{C3380CC4-5D6E-409C-BE32-E72D297353CC}">
              <c16:uniqueId val="{0000000F-7E49-44C1-B54D-5CD78DE1BDD0}"/>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'Q19.受講形式について'!$C$3</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'Q19.受講形式について'!$B$30:$B$35</c15:sqref>
                        </c15:formulaRef>
                      </c:ext>
                    </c:extLst>
                    <c:strCache>
                      <c:ptCount val="6"/>
                      <c:pt idx="0">
                        <c:v>  全  体（n=481）</c:v>
                      </c:pt>
                      <c:pt idx="1">
                        <c:v>1万人未満（n=109）</c:v>
                      </c:pt>
                      <c:pt idx="2">
                        <c:v>1～5万人未満（n=178）</c:v>
                      </c:pt>
                      <c:pt idx="3">
                        <c:v>5～10万人未満（n=73）</c:v>
                      </c:pt>
                      <c:pt idx="4">
                        <c:v>10～50万人未満（n=102）</c:v>
                      </c:pt>
                      <c:pt idx="5">
                        <c:v>50万以上（n=19）</c:v>
                      </c:pt>
                    </c:strCache>
                  </c:strRef>
                </c:cat>
                <c:val>
                  <c:numRef>
                    <c:extLst>
                      <c:ext uri="{02D57815-91ED-43cb-92C2-25804820EDAC}">
                        <c15:formulaRef>
                          <c15:sqref>'Q19.受講形式について'!$C$30:$C$35</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0-7E49-44C1-B54D-5CD78DE1BDD0}"/>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r>
              <a:rPr lang="en-US" altLang="ja-JP" sz="1200"/>
              <a:t>d.</a:t>
            </a:r>
            <a:r>
              <a:rPr lang="ja-JP" altLang="en-US" sz="1200"/>
              <a:t>短期集中型（</a:t>
            </a:r>
            <a:r>
              <a:rPr lang="en-US" altLang="ja-JP" sz="1200"/>
              <a:t>SA</a:t>
            </a:r>
            <a:r>
              <a:rPr lang="ja-JP" altLang="en-US" sz="1200"/>
              <a:t>）</a:t>
            </a:r>
          </a:p>
        </c:rich>
      </c:tx>
      <c:layout>
        <c:manualLayout>
          <c:xMode val="edge"/>
          <c:yMode val="edge"/>
          <c:x val="3.2906374985401686E-2"/>
          <c:y val="6.6392076037916345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title>
    <c:autoTitleDeleted val="0"/>
    <c:plotArea>
      <c:layout>
        <c:manualLayout>
          <c:layoutTarget val="inner"/>
          <c:xMode val="edge"/>
          <c:yMode val="edge"/>
          <c:x val="0.33304591534256894"/>
          <c:y val="0.25628760708967641"/>
          <c:w val="0.64152514652583736"/>
          <c:h val="0.65778847709238886"/>
        </c:manualLayout>
      </c:layout>
      <c:barChart>
        <c:barDir val="bar"/>
        <c:grouping val="percentStacked"/>
        <c:varyColors val="0"/>
        <c:ser>
          <c:idx val="8"/>
          <c:order val="1"/>
          <c:tx>
            <c:strRef>
              <c:f>'Q19.受講形式について'!$D$3</c:f>
              <c:strCache>
                <c:ptCount val="1"/>
                <c:pt idx="0">
                  <c:v>やっていて今後増やしたい</c:v>
                </c:pt>
              </c:strCache>
            </c:strRef>
          </c:tx>
          <c:spPr>
            <a:solidFill>
              <a:srgbClr val="F8931D"/>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0-E157-453E-89C5-58E806CE3B0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'Q19.受講形式について'!$B$42:$B$47</c:f>
              <c:strCache>
                <c:ptCount val="6"/>
                <c:pt idx="0">
                  <c:v>  全  体（n=479）</c:v>
                </c:pt>
                <c:pt idx="1">
                  <c:v>1万人未満（n=110）</c:v>
                </c:pt>
                <c:pt idx="2">
                  <c:v>1～5万人未満（n=178）</c:v>
                </c:pt>
                <c:pt idx="3">
                  <c:v>5～10万人未満（n=72）</c:v>
                </c:pt>
                <c:pt idx="4">
                  <c:v>10～50万人未満（n=101）</c:v>
                </c:pt>
                <c:pt idx="5">
                  <c:v>50万以上（n=18）</c:v>
                </c:pt>
              </c:strCache>
            </c:strRef>
          </c:cat>
          <c:val>
            <c:numRef>
              <c:f>'Q19.受講形式について'!$D$42:$D$47</c:f>
              <c:numCache>
                <c:formatCode>0.0</c:formatCode>
                <c:ptCount val="6"/>
                <c:pt idx="0">
                  <c:v>6.0542797494780798</c:v>
                </c:pt>
                <c:pt idx="1">
                  <c:v>8.1818181818181817</c:v>
                </c:pt>
                <c:pt idx="2">
                  <c:v>3.9325842696629212</c:v>
                </c:pt>
                <c:pt idx="3">
                  <c:v>4.1666666666666661</c:v>
                </c:pt>
                <c:pt idx="4">
                  <c:v>9.9009900990099009</c:v>
                </c:pt>
                <c:pt idx="5">
                  <c:v>0</c:v>
                </c:pt>
              </c:numCache>
            </c:numRef>
          </c:val>
          <c:extLst>
            <c:ext xmlns:c16="http://schemas.microsoft.com/office/drawing/2014/chart" uri="{C3380CC4-5D6E-409C-BE32-E72D297353CC}">
              <c16:uniqueId val="{00000000-34C7-40DC-8498-121A5C5BB7C6}"/>
            </c:ext>
          </c:extLst>
        </c:ser>
        <c:ser>
          <c:idx val="9"/>
          <c:order val="2"/>
          <c:tx>
            <c:strRef>
              <c:f>'Q19.受講形式について'!$E$3</c:f>
              <c:strCache>
                <c:ptCount val="1"/>
                <c:pt idx="0">
                  <c:v>やっていて横ばい</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'Q19.受講形式について'!$B$42:$B$47</c:f>
              <c:strCache>
                <c:ptCount val="6"/>
                <c:pt idx="0">
                  <c:v>  全  体（n=479）</c:v>
                </c:pt>
                <c:pt idx="1">
                  <c:v>1万人未満（n=110）</c:v>
                </c:pt>
                <c:pt idx="2">
                  <c:v>1～5万人未満（n=178）</c:v>
                </c:pt>
                <c:pt idx="3">
                  <c:v>5～10万人未満（n=72）</c:v>
                </c:pt>
                <c:pt idx="4">
                  <c:v>10～50万人未満（n=101）</c:v>
                </c:pt>
                <c:pt idx="5">
                  <c:v>50万以上（n=18）</c:v>
                </c:pt>
              </c:strCache>
            </c:strRef>
          </c:cat>
          <c:val>
            <c:numRef>
              <c:f>'Q19.受講形式について'!$E$42:$E$47</c:f>
              <c:numCache>
                <c:formatCode>0.0</c:formatCode>
                <c:ptCount val="6"/>
                <c:pt idx="0">
                  <c:v>51.356993736951985</c:v>
                </c:pt>
                <c:pt idx="1">
                  <c:v>34.545454545454547</c:v>
                </c:pt>
                <c:pt idx="2">
                  <c:v>50</c:v>
                </c:pt>
                <c:pt idx="3">
                  <c:v>65.277777777777786</c:v>
                </c:pt>
                <c:pt idx="4">
                  <c:v>61.386138613861384</c:v>
                </c:pt>
                <c:pt idx="5">
                  <c:v>55.555555555555557</c:v>
                </c:pt>
              </c:numCache>
            </c:numRef>
          </c:val>
          <c:extLst>
            <c:ext xmlns:c16="http://schemas.microsoft.com/office/drawing/2014/chart" uri="{C3380CC4-5D6E-409C-BE32-E72D297353CC}">
              <c16:uniqueId val="{00000001-34C7-40DC-8498-121A5C5BB7C6}"/>
            </c:ext>
          </c:extLst>
        </c:ser>
        <c:ser>
          <c:idx val="10"/>
          <c:order val="3"/>
          <c:tx>
            <c:strRef>
              <c:f>'Q19.受講形式について'!$F$3</c:f>
              <c:strCache>
                <c:ptCount val="1"/>
                <c:pt idx="0">
                  <c:v>やっていて減らしたい</c:v>
                </c:pt>
              </c:strCache>
            </c:strRef>
          </c:tx>
          <c:spPr>
            <a:solidFill>
              <a:srgbClr val="00B0F0"/>
            </a:solidFill>
            <a:ln>
              <a:noFill/>
            </a:ln>
            <a:effectLst/>
          </c:spPr>
          <c:invertIfNegative val="0"/>
          <c:dLbls>
            <c:dLbl>
              <c:idx val="0"/>
              <c:layout>
                <c:manualLayout>
                  <c:x val="-5.7224758138397863E-2"/>
                  <c:y val="0.1256512719138276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4C7-40DC-8498-121A5C5BB7C6}"/>
                </c:ext>
              </c:extLst>
            </c:dLbl>
            <c:dLbl>
              <c:idx val="1"/>
              <c:layout>
                <c:manualLayout>
                  <c:x val="-4.4946421755230177E-2"/>
                  <c:y val="3.58204934382297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4C7-40DC-8498-121A5C5BB7C6}"/>
                </c:ext>
              </c:extLst>
            </c:dLbl>
            <c:dLbl>
              <c:idx val="2"/>
              <c:layout>
                <c:manualLayout>
                  <c:x val="-5.114274589937895E-2"/>
                  <c:y val="1.56231452089574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4C7-40DC-8498-121A5C5BB7C6}"/>
                </c:ext>
              </c:extLst>
            </c:dLbl>
            <c:dLbl>
              <c:idx val="3"/>
              <c:delete val="1"/>
              <c:extLst>
                <c:ext xmlns:c15="http://schemas.microsoft.com/office/drawing/2012/chart" uri="{CE6537A1-D6FC-4f65-9D91-7224C49458BB}">
                  <c15:layout>
                    <c:manualLayout>
                      <c:w val="3.4001187295933509E-2"/>
                      <c:h val="0.10159487722204992"/>
                    </c:manualLayout>
                  </c15:layout>
                </c:ext>
                <c:ext xmlns:c16="http://schemas.microsoft.com/office/drawing/2014/chart" uri="{C3380CC4-5D6E-409C-BE32-E72D297353CC}">
                  <c16:uniqueId val="{00000005-34C7-40DC-8498-121A5C5BB7C6}"/>
                </c:ext>
              </c:extLst>
            </c:dLbl>
            <c:dLbl>
              <c:idx val="4"/>
              <c:layout>
                <c:manualLayout>
                  <c:x val="-7.7106110389987437E-2"/>
                  <c:y val="6.64837067466572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4C7-40DC-8498-121A5C5BB7C6}"/>
                </c:ext>
              </c:extLst>
            </c:dLbl>
            <c:dLbl>
              <c:idx val="5"/>
              <c:delete val="1"/>
              <c:extLst>
                <c:ext xmlns:c15="http://schemas.microsoft.com/office/drawing/2012/chart" uri="{CE6537A1-D6FC-4f65-9D91-7224C49458BB}"/>
                <c:ext xmlns:c16="http://schemas.microsoft.com/office/drawing/2014/chart" uri="{C3380CC4-5D6E-409C-BE32-E72D297353CC}">
                  <c16:uniqueId val="{00000007-34C7-40DC-8498-121A5C5BB7C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'Q19.受講形式について'!$B$42:$B$47</c:f>
              <c:strCache>
                <c:ptCount val="6"/>
                <c:pt idx="0">
                  <c:v>  全  体（n=479）</c:v>
                </c:pt>
                <c:pt idx="1">
                  <c:v>1万人未満（n=110）</c:v>
                </c:pt>
                <c:pt idx="2">
                  <c:v>1～5万人未満（n=178）</c:v>
                </c:pt>
                <c:pt idx="3">
                  <c:v>5～10万人未満（n=72）</c:v>
                </c:pt>
                <c:pt idx="4">
                  <c:v>10～50万人未満（n=101）</c:v>
                </c:pt>
                <c:pt idx="5">
                  <c:v>50万以上（n=18）</c:v>
                </c:pt>
              </c:strCache>
            </c:strRef>
          </c:cat>
          <c:val>
            <c:numRef>
              <c:f>'Q19.受講形式について'!$F$42:$F$47</c:f>
              <c:numCache>
                <c:formatCode>0.0</c:formatCode>
                <c:ptCount val="6"/>
                <c:pt idx="0">
                  <c:v>0.62630480167014613</c:v>
                </c:pt>
                <c:pt idx="1">
                  <c:v>0.90909090909090906</c:v>
                </c:pt>
                <c:pt idx="2">
                  <c:v>0.5617977528089888</c:v>
                </c:pt>
                <c:pt idx="3">
                  <c:v>0</c:v>
                </c:pt>
                <c:pt idx="4">
                  <c:v>0.99009900990099009</c:v>
                </c:pt>
                <c:pt idx="5">
                  <c:v>0</c:v>
                </c:pt>
              </c:numCache>
            </c:numRef>
          </c:val>
          <c:extLst>
            <c:ext xmlns:c16="http://schemas.microsoft.com/office/drawing/2014/chart" uri="{C3380CC4-5D6E-409C-BE32-E72D297353CC}">
              <c16:uniqueId val="{00000008-34C7-40DC-8498-121A5C5BB7C6}"/>
            </c:ext>
          </c:extLst>
        </c:ser>
        <c:ser>
          <c:idx val="0"/>
          <c:order val="4"/>
          <c:tx>
            <c:strRef>
              <c:f>'Q19.受講形式について'!$G$3</c:f>
              <c:strCache>
                <c:ptCount val="1"/>
                <c:pt idx="0">
                  <c:v>やっていたが今後やらない</c:v>
                </c:pt>
              </c:strCache>
            </c:strRef>
          </c:tx>
          <c:spPr>
            <a:solidFill>
              <a:srgbClr val="A9C038"/>
            </a:solidFill>
            <a:ln>
              <a:noFill/>
            </a:ln>
            <a:effectLst/>
          </c:spPr>
          <c:invertIfNegative val="0"/>
          <c:dLbls>
            <c:dLbl>
              <c:idx val="0"/>
              <c:layout>
                <c:manualLayout>
                  <c:x val="8.6786514059073606E-3"/>
                  <c:y val="0.1154632305595903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4C7-40DC-8498-121A5C5BB7C6}"/>
                </c:ext>
              </c:extLst>
            </c:dLbl>
            <c:dLbl>
              <c:idx val="1"/>
              <c:layout>
                <c:manualLayout>
                  <c:x val="4.2539864911724005E-2"/>
                  <c:y val="6.131904589395011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4C7-40DC-8498-121A5C5BB7C6}"/>
                </c:ext>
              </c:extLst>
            </c:dLbl>
            <c:dLbl>
              <c:idx val="2"/>
              <c:layout>
                <c:manualLayout>
                  <c:x val="4.3903598658910116E-2"/>
                  <c:y val="5.19203103347958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34C7-40DC-8498-121A5C5BB7C6}"/>
                </c:ext>
              </c:extLst>
            </c:dLbl>
            <c:dLbl>
              <c:idx val="3"/>
              <c:delete val="1"/>
              <c:extLst>
                <c:ext xmlns:c15="http://schemas.microsoft.com/office/drawing/2012/chart" uri="{CE6537A1-D6FC-4f65-9D91-7224C49458BB}"/>
                <c:ext xmlns:c16="http://schemas.microsoft.com/office/drawing/2014/chart" uri="{C3380CC4-5D6E-409C-BE32-E72D297353CC}">
                  <c16:uniqueId val="{0000000C-34C7-40DC-8498-121A5C5BB7C6}"/>
                </c:ext>
              </c:extLst>
            </c:dLbl>
            <c:dLbl>
              <c:idx val="4"/>
              <c:layout>
                <c:manualLayout>
                  <c:x val="2.52658434389244E-2"/>
                  <c:y val="6.4965738069215268E-2"/>
                </c:manualLayout>
              </c:layout>
              <c:spPr>
                <a:noFill/>
                <a:ln>
                  <a:noFill/>
                </a:ln>
                <a:effectLst/>
              </c:spPr>
              <c:txPr>
                <a:bodyPr rot="0" spcFirstLastPara="1" vertOverflow="ellipsis" vert="horz" wrap="square" lIns="38100" tIns="19050" rIns="38100" bIns="19050" anchor="ctr" anchorCtr="1">
                  <a:no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4.3310196094064127E-2"/>
                      <c:h val="0.11099807670662303"/>
                    </c:manualLayout>
                  </c15:layout>
                </c:ext>
                <c:ext xmlns:c16="http://schemas.microsoft.com/office/drawing/2014/chart" uri="{C3380CC4-5D6E-409C-BE32-E72D297353CC}">
                  <c16:uniqueId val="{0000000D-34C7-40DC-8498-121A5C5BB7C6}"/>
                </c:ext>
              </c:extLst>
            </c:dLbl>
            <c:dLbl>
              <c:idx val="5"/>
              <c:delete val="1"/>
              <c:extLst>
                <c:ext xmlns:c15="http://schemas.microsoft.com/office/drawing/2012/chart" uri="{CE6537A1-D6FC-4f65-9D91-7224C49458BB}"/>
                <c:ext xmlns:c16="http://schemas.microsoft.com/office/drawing/2014/chart" uri="{C3380CC4-5D6E-409C-BE32-E72D297353CC}">
                  <c16:uniqueId val="{0000000E-34C7-40DC-8498-121A5C5BB7C6}"/>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'Q19.受講形式について'!$B$42:$B$47</c:f>
              <c:strCache>
                <c:ptCount val="6"/>
                <c:pt idx="0">
                  <c:v>  全  体（n=479）</c:v>
                </c:pt>
                <c:pt idx="1">
                  <c:v>1万人未満（n=110）</c:v>
                </c:pt>
                <c:pt idx="2">
                  <c:v>1～5万人未満（n=178）</c:v>
                </c:pt>
                <c:pt idx="3">
                  <c:v>5～10万人未満（n=72）</c:v>
                </c:pt>
                <c:pt idx="4">
                  <c:v>10～50万人未満（n=101）</c:v>
                </c:pt>
                <c:pt idx="5">
                  <c:v>50万以上（n=18）</c:v>
                </c:pt>
              </c:strCache>
            </c:strRef>
          </c:cat>
          <c:val>
            <c:numRef>
              <c:f>'Q19.受講形式について'!$G$42:$G$47</c:f>
              <c:numCache>
                <c:formatCode>0.0</c:formatCode>
                <c:ptCount val="6"/>
                <c:pt idx="0">
                  <c:v>0.62630480167014613</c:v>
                </c:pt>
                <c:pt idx="1">
                  <c:v>0.90909090909090906</c:v>
                </c:pt>
                <c:pt idx="2">
                  <c:v>0.5617977528089888</c:v>
                </c:pt>
                <c:pt idx="3">
                  <c:v>0</c:v>
                </c:pt>
                <c:pt idx="4">
                  <c:v>0.99009900990099009</c:v>
                </c:pt>
                <c:pt idx="5">
                  <c:v>0</c:v>
                </c:pt>
              </c:numCache>
            </c:numRef>
          </c:val>
          <c:extLst>
            <c:ext xmlns:c16="http://schemas.microsoft.com/office/drawing/2014/chart" uri="{C3380CC4-5D6E-409C-BE32-E72D297353CC}">
              <c16:uniqueId val="{0000000F-34C7-40DC-8498-121A5C5BB7C6}"/>
            </c:ext>
          </c:extLst>
        </c:ser>
        <c:ser>
          <c:idx val="1"/>
          <c:order val="5"/>
          <c:tx>
            <c:strRef>
              <c:f>'Q19.受講形式について'!$H$3</c:f>
              <c:strCache>
                <c:ptCount val="1"/>
                <c:pt idx="0">
                  <c:v>やっていないが今後実施したい</c:v>
                </c:pt>
              </c:strCache>
            </c:strRef>
          </c:tx>
          <c:spPr>
            <a:solidFill>
              <a:srgbClr val="F8931D">
                <a:lumMod val="60000"/>
                <a:lumOff val="4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'Q19.受講形式について'!$B$42:$B$47</c:f>
              <c:strCache>
                <c:ptCount val="6"/>
                <c:pt idx="0">
                  <c:v>  全  体（n=479）</c:v>
                </c:pt>
                <c:pt idx="1">
                  <c:v>1万人未満（n=110）</c:v>
                </c:pt>
                <c:pt idx="2">
                  <c:v>1～5万人未満（n=178）</c:v>
                </c:pt>
                <c:pt idx="3">
                  <c:v>5～10万人未満（n=72）</c:v>
                </c:pt>
                <c:pt idx="4">
                  <c:v>10～50万人未満（n=101）</c:v>
                </c:pt>
                <c:pt idx="5">
                  <c:v>50万以上（n=18）</c:v>
                </c:pt>
              </c:strCache>
            </c:strRef>
          </c:cat>
          <c:val>
            <c:numRef>
              <c:f>'Q19.受講形式について'!$H$42:$H$47</c:f>
              <c:numCache>
                <c:formatCode>0.0</c:formatCode>
                <c:ptCount val="6"/>
                <c:pt idx="0">
                  <c:v>8.559498956158663</c:v>
                </c:pt>
                <c:pt idx="1">
                  <c:v>13.636363636363635</c:v>
                </c:pt>
                <c:pt idx="2">
                  <c:v>10.674157303370785</c:v>
                </c:pt>
                <c:pt idx="3">
                  <c:v>1.3888888888888888</c:v>
                </c:pt>
                <c:pt idx="4">
                  <c:v>3.9603960396039604</c:v>
                </c:pt>
                <c:pt idx="5">
                  <c:v>11.111111111111111</c:v>
                </c:pt>
              </c:numCache>
            </c:numRef>
          </c:val>
          <c:extLst>
            <c:ext xmlns:c16="http://schemas.microsoft.com/office/drawing/2014/chart" uri="{C3380CC4-5D6E-409C-BE32-E72D297353CC}">
              <c16:uniqueId val="{00000010-34C7-40DC-8498-121A5C5BB7C6}"/>
            </c:ext>
          </c:extLst>
        </c:ser>
        <c:ser>
          <c:idx val="2"/>
          <c:order val="6"/>
          <c:tx>
            <c:strRef>
              <c:f>'Q19.受講形式について'!$I$3</c:f>
              <c:strCache>
                <c:ptCount val="1"/>
                <c:pt idx="0">
                  <c:v>やっていないし今後も予定なし</c:v>
                </c:pt>
              </c:strCache>
            </c:strRef>
          </c:tx>
          <c:spPr>
            <a:solidFill>
              <a:srgbClr val="39302A">
                <a:lumMod val="75000"/>
                <a:lumOff val="25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'Q19.受講形式について'!$B$42:$B$47</c:f>
              <c:strCache>
                <c:ptCount val="6"/>
                <c:pt idx="0">
                  <c:v>  全  体（n=479）</c:v>
                </c:pt>
                <c:pt idx="1">
                  <c:v>1万人未満（n=110）</c:v>
                </c:pt>
                <c:pt idx="2">
                  <c:v>1～5万人未満（n=178）</c:v>
                </c:pt>
                <c:pt idx="3">
                  <c:v>5～10万人未満（n=72）</c:v>
                </c:pt>
                <c:pt idx="4">
                  <c:v>10～50万人未満（n=101）</c:v>
                </c:pt>
                <c:pt idx="5">
                  <c:v>50万以上（n=18）</c:v>
                </c:pt>
              </c:strCache>
            </c:strRef>
          </c:cat>
          <c:val>
            <c:numRef>
              <c:f>'Q19.受講形式について'!$I$42:$I$47</c:f>
              <c:numCache>
                <c:formatCode>0.0</c:formatCode>
                <c:ptCount val="6"/>
                <c:pt idx="0">
                  <c:v>32.776617954070979</c:v>
                </c:pt>
                <c:pt idx="1">
                  <c:v>41.818181818181813</c:v>
                </c:pt>
                <c:pt idx="2">
                  <c:v>34.269662921348313</c:v>
                </c:pt>
                <c:pt idx="3">
                  <c:v>29.166666666666668</c:v>
                </c:pt>
                <c:pt idx="4">
                  <c:v>22.772277227722775</c:v>
                </c:pt>
                <c:pt idx="5">
                  <c:v>33.333333333333329</c:v>
                </c:pt>
              </c:numCache>
            </c:numRef>
          </c:val>
          <c:extLst>
            <c:ext xmlns:c16="http://schemas.microsoft.com/office/drawing/2014/chart" uri="{C3380CC4-5D6E-409C-BE32-E72D297353CC}">
              <c16:uniqueId val="{00000011-34C7-40DC-8498-121A5C5BB7C6}"/>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'Q19.受講形式について'!$C$3</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'Q19.受講形式について'!$B$42:$B$47</c15:sqref>
                        </c15:formulaRef>
                      </c:ext>
                    </c:extLst>
                    <c:strCache>
                      <c:ptCount val="6"/>
                      <c:pt idx="0">
                        <c:v>  全  体（n=479）</c:v>
                      </c:pt>
                      <c:pt idx="1">
                        <c:v>1万人未満（n=110）</c:v>
                      </c:pt>
                      <c:pt idx="2">
                        <c:v>1～5万人未満（n=178）</c:v>
                      </c:pt>
                      <c:pt idx="3">
                        <c:v>5～10万人未満（n=72）</c:v>
                      </c:pt>
                      <c:pt idx="4">
                        <c:v>10～50万人未満（n=101）</c:v>
                      </c:pt>
                      <c:pt idx="5">
                        <c:v>50万以上（n=18）</c:v>
                      </c:pt>
                    </c:strCache>
                  </c:strRef>
                </c:cat>
                <c:val>
                  <c:numRef>
                    <c:extLst>
                      <c:ext uri="{02D57815-91ED-43cb-92C2-25804820EDAC}">
                        <c15:formulaRef>
                          <c15:sqref>'Q19.受講形式について'!$C$42:$C$47</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2-34C7-40DC-8498-121A5C5BB7C6}"/>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574446051386435"/>
          <c:y val="0.17886546151280491"/>
          <c:w val="0.76178388415733744"/>
          <c:h val="0.78065235716701231"/>
        </c:manualLayout>
      </c:layout>
      <c:barChart>
        <c:barDir val="bar"/>
        <c:grouping val="percentStacked"/>
        <c:varyColors val="0"/>
        <c:ser>
          <c:idx val="8"/>
          <c:order val="1"/>
          <c:tx>
            <c:strRef>
              <c:f>n表!$R$41</c:f>
              <c:strCache>
                <c:ptCount val="1"/>
                <c:pt idx="0">
                  <c:v>よく知っている</c:v>
                </c:pt>
              </c:strCache>
            </c:strRef>
          </c:tx>
          <c:spPr>
            <a:solidFill>
              <a:srgbClr val="F59F26"/>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0-8371-49B6-86A3-0825BF4669C5}"/>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n表!$P$42:$P$47</c:f>
              <c:strCache>
                <c:ptCount val="6"/>
                <c:pt idx="0">
                  <c:v>  全  体（n=494）</c:v>
                </c:pt>
                <c:pt idx="1">
                  <c:v>1万人未満（n=113）</c:v>
                </c:pt>
                <c:pt idx="2">
                  <c:v>1～5万人未満（n=183）</c:v>
                </c:pt>
                <c:pt idx="3">
                  <c:v>5～10万人未満（n=76）</c:v>
                </c:pt>
                <c:pt idx="4">
                  <c:v>10～50万人未満（n=102）</c:v>
                </c:pt>
                <c:pt idx="5">
                  <c:v>50万以上（n=20）</c:v>
                </c:pt>
              </c:strCache>
            </c:strRef>
          </c:cat>
          <c:val>
            <c:numRef>
              <c:f>n表!$R$42:$R$47</c:f>
              <c:numCache>
                <c:formatCode>0.0</c:formatCode>
                <c:ptCount val="6"/>
                <c:pt idx="0">
                  <c:v>5.2631578947368416</c:v>
                </c:pt>
                <c:pt idx="1">
                  <c:v>2.6548672566371683</c:v>
                </c:pt>
                <c:pt idx="2">
                  <c:v>4.918032786885246</c:v>
                </c:pt>
                <c:pt idx="3">
                  <c:v>0</c:v>
                </c:pt>
                <c:pt idx="4">
                  <c:v>9.8039215686274517</c:v>
                </c:pt>
                <c:pt idx="5">
                  <c:v>20</c:v>
                </c:pt>
              </c:numCache>
            </c:numRef>
          </c:val>
          <c:extLst>
            <c:ext xmlns:c16="http://schemas.microsoft.com/office/drawing/2014/chart" uri="{C3380CC4-5D6E-409C-BE32-E72D297353CC}">
              <c16:uniqueId val="{00000000-BB4D-4C85-A632-15E4DBC857BD}"/>
            </c:ext>
          </c:extLst>
        </c:ser>
        <c:ser>
          <c:idx val="9"/>
          <c:order val="2"/>
          <c:tx>
            <c:strRef>
              <c:f>n表!$S$41</c:f>
              <c:strCache>
                <c:ptCount val="1"/>
                <c:pt idx="0">
                  <c:v>ある程度知っている</c:v>
                </c:pt>
              </c:strCache>
            </c:strRef>
          </c:tx>
          <c:spPr>
            <a:solidFill>
              <a:srgbClr val="F59F26">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n表!$P$42:$P$47</c:f>
              <c:strCache>
                <c:ptCount val="6"/>
                <c:pt idx="0">
                  <c:v>  全  体（n=494）</c:v>
                </c:pt>
                <c:pt idx="1">
                  <c:v>1万人未満（n=113）</c:v>
                </c:pt>
                <c:pt idx="2">
                  <c:v>1～5万人未満（n=183）</c:v>
                </c:pt>
                <c:pt idx="3">
                  <c:v>5～10万人未満（n=76）</c:v>
                </c:pt>
                <c:pt idx="4">
                  <c:v>10～50万人未満（n=102）</c:v>
                </c:pt>
                <c:pt idx="5">
                  <c:v>50万以上（n=20）</c:v>
                </c:pt>
              </c:strCache>
            </c:strRef>
          </c:cat>
          <c:val>
            <c:numRef>
              <c:f>n表!$S$42:$S$47</c:f>
              <c:numCache>
                <c:formatCode>0.0</c:formatCode>
                <c:ptCount val="6"/>
                <c:pt idx="0">
                  <c:v>24.696356275303643</c:v>
                </c:pt>
                <c:pt idx="1">
                  <c:v>15.929203539823009</c:v>
                </c:pt>
                <c:pt idx="2">
                  <c:v>20.21857923497268</c:v>
                </c:pt>
                <c:pt idx="3">
                  <c:v>28.947368421052634</c:v>
                </c:pt>
                <c:pt idx="4">
                  <c:v>36.274509803921568</c:v>
                </c:pt>
                <c:pt idx="5">
                  <c:v>40</c:v>
                </c:pt>
              </c:numCache>
            </c:numRef>
          </c:val>
          <c:extLst>
            <c:ext xmlns:c16="http://schemas.microsoft.com/office/drawing/2014/chart" uri="{C3380CC4-5D6E-409C-BE32-E72D297353CC}">
              <c16:uniqueId val="{00000001-BB4D-4C85-A632-15E4DBC857BD}"/>
            </c:ext>
          </c:extLst>
        </c:ser>
        <c:ser>
          <c:idx val="10"/>
          <c:order val="3"/>
          <c:tx>
            <c:strRef>
              <c:f>n表!$T$41</c:f>
              <c:strCache>
                <c:ptCount val="1"/>
                <c:pt idx="0">
                  <c:v>聞いたことはあるが、詳しくは知らない</c:v>
                </c:pt>
              </c:strCache>
            </c:strRef>
          </c:tx>
          <c:spPr>
            <a:solidFill>
              <a:srgbClr val="0062A9">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n表!$P$42:$P$47</c:f>
              <c:strCache>
                <c:ptCount val="6"/>
                <c:pt idx="0">
                  <c:v>  全  体（n=494）</c:v>
                </c:pt>
                <c:pt idx="1">
                  <c:v>1万人未満（n=113）</c:v>
                </c:pt>
                <c:pt idx="2">
                  <c:v>1～5万人未満（n=183）</c:v>
                </c:pt>
                <c:pt idx="3">
                  <c:v>5～10万人未満（n=76）</c:v>
                </c:pt>
                <c:pt idx="4">
                  <c:v>10～50万人未満（n=102）</c:v>
                </c:pt>
                <c:pt idx="5">
                  <c:v>50万以上（n=20）</c:v>
                </c:pt>
              </c:strCache>
            </c:strRef>
          </c:cat>
          <c:val>
            <c:numRef>
              <c:f>n表!$T$42:$T$47</c:f>
              <c:numCache>
                <c:formatCode>0.0</c:formatCode>
                <c:ptCount val="6"/>
                <c:pt idx="0">
                  <c:v>41.902834008097166</c:v>
                </c:pt>
                <c:pt idx="1">
                  <c:v>46.017699115044245</c:v>
                </c:pt>
                <c:pt idx="2">
                  <c:v>42.076502732240442</c:v>
                </c:pt>
                <c:pt idx="3">
                  <c:v>40.789473684210527</c:v>
                </c:pt>
                <c:pt idx="4">
                  <c:v>38.235294117647058</c:v>
                </c:pt>
                <c:pt idx="5">
                  <c:v>40</c:v>
                </c:pt>
              </c:numCache>
            </c:numRef>
          </c:val>
          <c:extLst>
            <c:ext xmlns:c16="http://schemas.microsoft.com/office/drawing/2014/chart" uri="{C3380CC4-5D6E-409C-BE32-E72D297353CC}">
              <c16:uniqueId val="{00000002-BB4D-4C85-A632-15E4DBC857BD}"/>
            </c:ext>
          </c:extLst>
        </c:ser>
        <c:ser>
          <c:idx val="0"/>
          <c:order val="4"/>
          <c:tx>
            <c:strRef>
              <c:f>n表!$U$41</c:f>
              <c:strCache>
                <c:ptCount val="1"/>
                <c:pt idx="0">
                  <c:v>全く知らない</c:v>
                </c:pt>
              </c:strCache>
            </c:strRef>
          </c:tx>
          <c:spPr>
            <a:solidFill>
              <a:srgbClr val="E3E3E3">
                <a:lumMod val="90000"/>
              </a:srgbClr>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1-8371-49B6-86A3-0825BF4669C5}"/>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n表!$P$42:$P$47</c:f>
              <c:strCache>
                <c:ptCount val="6"/>
                <c:pt idx="0">
                  <c:v>  全  体（n=494）</c:v>
                </c:pt>
                <c:pt idx="1">
                  <c:v>1万人未満（n=113）</c:v>
                </c:pt>
                <c:pt idx="2">
                  <c:v>1～5万人未満（n=183）</c:v>
                </c:pt>
                <c:pt idx="3">
                  <c:v>5～10万人未満（n=76）</c:v>
                </c:pt>
                <c:pt idx="4">
                  <c:v>10～50万人未満（n=102）</c:v>
                </c:pt>
                <c:pt idx="5">
                  <c:v>50万以上（n=20）</c:v>
                </c:pt>
              </c:strCache>
            </c:strRef>
          </c:cat>
          <c:val>
            <c:numRef>
              <c:f>n表!$U$42:$U$47</c:f>
              <c:numCache>
                <c:formatCode>0.0</c:formatCode>
                <c:ptCount val="6"/>
                <c:pt idx="0">
                  <c:v>28.137651821862349</c:v>
                </c:pt>
                <c:pt idx="1">
                  <c:v>35.398230088495573</c:v>
                </c:pt>
                <c:pt idx="2">
                  <c:v>32.786885245901637</c:v>
                </c:pt>
                <c:pt idx="3">
                  <c:v>30.263157894736842</c:v>
                </c:pt>
                <c:pt idx="4">
                  <c:v>15.686274509803921</c:v>
                </c:pt>
                <c:pt idx="5">
                  <c:v>0</c:v>
                </c:pt>
              </c:numCache>
            </c:numRef>
          </c:val>
          <c:extLst>
            <c:ext xmlns:c16="http://schemas.microsoft.com/office/drawing/2014/chart" uri="{C3380CC4-5D6E-409C-BE32-E72D297353CC}">
              <c16:uniqueId val="{00000003-BB4D-4C85-A632-15E4DBC857BD}"/>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n表!$Q$41</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n表!$P$42:$P$47</c15:sqref>
                        </c15:formulaRef>
                      </c:ext>
                    </c:extLst>
                    <c:strCache>
                      <c:ptCount val="6"/>
                      <c:pt idx="0">
                        <c:v>  全  体（n=494）</c:v>
                      </c:pt>
                      <c:pt idx="1">
                        <c:v>1万人未満（n=113）</c:v>
                      </c:pt>
                      <c:pt idx="2">
                        <c:v>1～5万人未満（n=183）</c:v>
                      </c:pt>
                      <c:pt idx="3">
                        <c:v>5～10万人未満（n=76）</c:v>
                      </c:pt>
                      <c:pt idx="4">
                        <c:v>10～50万人未満（n=102）</c:v>
                      </c:pt>
                      <c:pt idx="5">
                        <c:v>50万以上（n=20）</c:v>
                      </c:pt>
                    </c:strCache>
                  </c:strRef>
                </c:cat>
                <c:val>
                  <c:numRef>
                    <c:extLst>
                      <c:ext uri="{02D57815-91ED-43cb-92C2-25804820EDAC}">
                        <c15:formulaRef>
                          <c15:sqref>n表!$Q$42:$Q$47</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04-BB4D-4C85-A632-15E4DBC857BD}"/>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0.10097764565143641"/>
          <c:y val="2.2081189811008779E-2"/>
          <c:w val="0.56335083114610673"/>
          <c:h val="0.155597204161522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no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r>
              <a:rPr lang="en-US" altLang="ja-JP" sz="1200"/>
              <a:t>e.</a:t>
            </a:r>
            <a:r>
              <a:rPr lang="ja-JP" altLang="en-US" sz="1200"/>
              <a:t>長期異部署（他団体）交流型（</a:t>
            </a:r>
            <a:r>
              <a:rPr lang="en-US" altLang="ja-JP" sz="1200"/>
              <a:t>SA</a:t>
            </a:r>
            <a:r>
              <a:rPr lang="ja-JP" altLang="en-US" sz="1200"/>
              <a:t>）</a:t>
            </a:r>
          </a:p>
        </c:rich>
      </c:tx>
      <c:layout>
        <c:manualLayout>
          <c:xMode val="edge"/>
          <c:yMode val="edge"/>
          <c:x val="1.3562855387673937E-2"/>
          <c:y val="2.6110995518972054E-2"/>
        </c:manualLayout>
      </c:layout>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title>
    <c:autoTitleDeleted val="0"/>
    <c:plotArea>
      <c:layout>
        <c:manualLayout>
          <c:layoutTarget val="inner"/>
          <c:xMode val="edge"/>
          <c:yMode val="edge"/>
          <c:x val="0.33482004548889027"/>
          <c:y val="0.18376210968622655"/>
          <c:w val="0.63961555684180693"/>
          <c:h val="0.72761959980309865"/>
        </c:manualLayout>
      </c:layout>
      <c:barChart>
        <c:barDir val="bar"/>
        <c:grouping val="percentStacked"/>
        <c:varyColors val="0"/>
        <c:ser>
          <c:idx val="8"/>
          <c:order val="1"/>
          <c:tx>
            <c:strRef>
              <c:f>'Q19.受講形式について'!$D$3</c:f>
              <c:strCache>
                <c:ptCount val="1"/>
                <c:pt idx="0">
                  <c:v>やっていて今後増やしたい</c:v>
                </c:pt>
              </c:strCache>
            </c:strRef>
          </c:tx>
          <c:spPr>
            <a:solidFill>
              <a:srgbClr val="F8931D"/>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0-E92D-4797-81EC-F2BAAB986CA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'Q19.受講形式について'!$B$54:$B$59</c:f>
              <c:strCache>
                <c:ptCount val="6"/>
                <c:pt idx="0">
                  <c:v>  全  体（n=477）</c:v>
                </c:pt>
                <c:pt idx="1">
                  <c:v>1万人未満（n=109）</c:v>
                </c:pt>
                <c:pt idx="2">
                  <c:v>1～5万人未満（n=178）</c:v>
                </c:pt>
                <c:pt idx="3">
                  <c:v>5～10万人未満（n=72）</c:v>
                </c:pt>
                <c:pt idx="4">
                  <c:v>10～50万人未満（n=100）</c:v>
                </c:pt>
                <c:pt idx="5">
                  <c:v>50万以上（n=18）</c:v>
                </c:pt>
              </c:strCache>
            </c:strRef>
          </c:cat>
          <c:val>
            <c:numRef>
              <c:f>'Q19.受講形式について'!$D$54:$D$59</c:f>
              <c:numCache>
                <c:formatCode>0.0</c:formatCode>
                <c:ptCount val="6"/>
                <c:pt idx="0">
                  <c:v>5.2410901467505235</c:v>
                </c:pt>
                <c:pt idx="1">
                  <c:v>6.4220183486238538</c:v>
                </c:pt>
                <c:pt idx="2">
                  <c:v>2.8089887640449436</c:v>
                </c:pt>
                <c:pt idx="3">
                  <c:v>5.5555555555555554</c:v>
                </c:pt>
                <c:pt idx="4">
                  <c:v>9</c:v>
                </c:pt>
                <c:pt idx="5">
                  <c:v>0</c:v>
                </c:pt>
              </c:numCache>
            </c:numRef>
          </c:val>
          <c:extLst>
            <c:ext xmlns:c16="http://schemas.microsoft.com/office/drawing/2014/chart" uri="{C3380CC4-5D6E-409C-BE32-E72D297353CC}">
              <c16:uniqueId val="{00000000-227A-4850-AC72-02A6FB04A506}"/>
            </c:ext>
          </c:extLst>
        </c:ser>
        <c:ser>
          <c:idx val="9"/>
          <c:order val="2"/>
          <c:tx>
            <c:strRef>
              <c:f>'Q19.受講形式について'!$E$3</c:f>
              <c:strCache>
                <c:ptCount val="1"/>
                <c:pt idx="0">
                  <c:v>やっていて横ばい</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'Q19.受講形式について'!$B$54:$B$59</c:f>
              <c:strCache>
                <c:ptCount val="6"/>
                <c:pt idx="0">
                  <c:v>  全  体（n=477）</c:v>
                </c:pt>
                <c:pt idx="1">
                  <c:v>1万人未満（n=109）</c:v>
                </c:pt>
                <c:pt idx="2">
                  <c:v>1～5万人未満（n=178）</c:v>
                </c:pt>
                <c:pt idx="3">
                  <c:v>5～10万人未満（n=72）</c:v>
                </c:pt>
                <c:pt idx="4">
                  <c:v>10～50万人未満（n=100）</c:v>
                </c:pt>
                <c:pt idx="5">
                  <c:v>50万以上（n=18）</c:v>
                </c:pt>
              </c:strCache>
            </c:strRef>
          </c:cat>
          <c:val>
            <c:numRef>
              <c:f>'Q19.受講形式について'!$E$54:$E$59</c:f>
              <c:numCache>
                <c:formatCode>0.0</c:formatCode>
                <c:ptCount val="6"/>
                <c:pt idx="0">
                  <c:v>54.507337526205447</c:v>
                </c:pt>
                <c:pt idx="1">
                  <c:v>34.862385321100916</c:v>
                </c:pt>
                <c:pt idx="2">
                  <c:v>52.80898876404494</c:v>
                </c:pt>
                <c:pt idx="3">
                  <c:v>72.222222222222214</c:v>
                </c:pt>
                <c:pt idx="4">
                  <c:v>64</c:v>
                </c:pt>
                <c:pt idx="5">
                  <c:v>66.666666666666657</c:v>
                </c:pt>
              </c:numCache>
            </c:numRef>
          </c:val>
          <c:extLst>
            <c:ext xmlns:c16="http://schemas.microsoft.com/office/drawing/2014/chart" uri="{C3380CC4-5D6E-409C-BE32-E72D297353CC}">
              <c16:uniqueId val="{00000001-227A-4850-AC72-02A6FB04A506}"/>
            </c:ext>
          </c:extLst>
        </c:ser>
        <c:ser>
          <c:idx val="10"/>
          <c:order val="3"/>
          <c:tx>
            <c:strRef>
              <c:f>'Q19.受講形式について'!$F$3</c:f>
              <c:strCache>
                <c:ptCount val="1"/>
                <c:pt idx="0">
                  <c:v>やっていて減らしたい</c:v>
                </c:pt>
              </c:strCache>
            </c:strRef>
          </c:tx>
          <c:spPr>
            <a:solidFill>
              <a:srgbClr val="00B0F0"/>
            </a:solidFill>
            <a:ln>
              <a:noFill/>
            </a:ln>
            <a:effectLst/>
          </c:spPr>
          <c:invertIfNegative val="0"/>
          <c:dLbls>
            <c:dLbl>
              <c:idx val="0"/>
              <c:layout>
                <c:manualLayout>
                  <c:x val="-2.7271008783575773E-2"/>
                  <c:y val="9.63629319321016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27A-4850-AC72-02A6FB04A506}"/>
                </c:ext>
              </c:extLst>
            </c:dLbl>
            <c:dLbl>
              <c:idx val="1"/>
              <c:layout>
                <c:manualLayout>
                  <c:x val="-3.957888464930203E-2"/>
                  <c:y val="3.13166988954576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27A-4850-AC72-02A6FB04A506}"/>
                </c:ext>
              </c:extLst>
            </c:dLbl>
            <c:dLbl>
              <c:idx val="2"/>
              <c:layout>
                <c:manualLayout>
                  <c:x val="-4.1703181788486809E-2"/>
                  <c:y val="4.2942413665468609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5.9096579439673044E-2"/>
                      <c:h val="0.10010354724256459"/>
                    </c:manualLayout>
                  </c15:layout>
                </c:ext>
                <c:ext xmlns:c16="http://schemas.microsoft.com/office/drawing/2014/chart" uri="{C3380CC4-5D6E-409C-BE32-E72D297353CC}">
                  <c16:uniqueId val="{00000004-227A-4850-AC72-02A6FB04A506}"/>
                </c:ext>
              </c:extLst>
            </c:dLbl>
            <c:dLbl>
              <c:idx val="3"/>
              <c:layout>
                <c:manualLayout>
                  <c:x val="-8.736326386905173E-2"/>
                  <c:y val="4.4509171080108503E-2"/>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5.7241559402638531E-2"/>
                      <c:h val="0.10159506570868171"/>
                    </c:manualLayout>
                  </c15:layout>
                </c:ext>
                <c:ext xmlns:c16="http://schemas.microsoft.com/office/drawing/2014/chart" uri="{C3380CC4-5D6E-409C-BE32-E72D297353CC}">
                  <c16:uniqueId val="{00000005-227A-4850-AC72-02A6FB04A506}"/>
                </c:ext>
              </c:extLst>
            </c:dLbl>
            <c:dLbl>
              <c:idx val="4"/>
              <c:layout>
                <c:manualLayout>
                  <c:x val="-8.9533950233785228E-2"/>
                  <c:y val="5.422450841004247E-2"/>
                </c:manualLayout>
              </c:layout>
              <c:showLegendKey val="0"/>
              <c:showVal val="1"/>
              <c:showCatName val="0"/>
              <c:showSerName val="0"/>
              <c:showPercent val="0"/>
              <c:showBubbleSize val="0"/>
              <c:extLst>
                <c:ext xmlns:c15="http://schemas.microsoft.com/office/drawing/2012/chart" uri="{CE6537A1-D6FC-4f65-9D91-7224C49458BB}">
                  <c15:layout>
                    <c:manualLayout>
                      <c:w val="6.116863151418641E-2"/>
                      <c:h val="0.13077278760016006"/>
                    </c:manualLayout>
                  </c15:layout>
                </c:ext>
                <c:ext xmlns:c16="http://schemas.microsoft.com/office/drawing/2014/chart" uri="{C3380CC4-5D6E-409C-BE32-E72D297353CC}">
                  <c16:uniqueId val="{00000006-227A-4850-AC72-02A6FB04A506}"/>
                </c:ext>
              </c:extLst>
            </c:dLbl>
            <c:dLbl>
              <c:idx val="5"/>
              <c:delete val="1"/>
              <c:extLst>
                <c:ext xmlns:c15="http://schemas.microsoft.com/office/drawing/2012/chart" uri="{CE6537A1-D6FC-4f65-9D91-7224C49458BB}"/>
                <c:ext xmlns:c16="http://schemas.microsoft.com/office/drawing/2014/chart" uri="{C3380CC4-5D6E-409C-BE32-E72D297353CC}">
                  <c16:uniqueId val="{00000007-227A-4850-AC72-02A6FB04A506}"/>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'Q19.受講形式について'!$B$54:$B$59</c:f>
              <c:strCache>
                <c:ptCount val="6"/>
                <c:pt idx="0">
                  <c:v>  全  体（n=477）</c:v>
                </c:pt>
                <c:pt idx="1">
                  <c:v>1万人未満（n=109）</c:v>
                </c:pt>
                <c:pt idx="2">
                  <c:v>1～5万人未満（n=178）</c:v>
                </c:pt>
                <c:pt idx="3">
                  <c:v>5～10万人未満（n=72）</c:v>
                </c:pt>
                <c:pt idx="4">
                  <c:v>10～50万人未満（n=100）</c:v>
                </c:pt>
                <c:pt idx="5">
                  <c:v>50万以上（n=18）</c:v>
                </c:pt>
              </c:strCache>
            </c:strRef>
          </c:cat>
          <c:val>
            <c:numRef>
              <c:f>'Q19.受講形式について'!$F$54:$F$59</c:f>
              <c:numCache>
                <c:formatCode>0.0</c:formatCode>
                <c:ptCount val="6"/>
                <c:pt idx="0">
                  <c:v>2.0964360587002098</c:v>
                </c:pt>
                <c:pt idx="1">
                  <c:v>3.669724770642202</c:v>
                </c:pt>
                <c:pt idx="2">
                  <c:v>1.6853932584269662</c:v>
                </c:pt>
                <c:pt idx="3">
                  <c:v>2.7777777777777777</c:v>
                </c:pt>
                <c:pt idx="4">
                  <c:v>1</c:v>
                </c:pt>
                <c:pt idx="5">
                  <c:v>0</c:v>
                </c:pt>
              </c:numCache>
            </c:numRef>
          </c:val>
          <c:extLst>
            <c:ext xmlns:c16="http://schemas.microsoft.com/office/drawing/2014/chart" uri="{C3380CC4-5D6E-409C-BE32-E72D297353CC}">
              <c16:uniqueId val="{00000008-227A-4850-AC72-02A6FB04A506}"/>
            </c:ext>
          </c:extLst>
        </c:ser>
        <c:ser>
          <c:idx val="0"/>
          <c:order val="4"/>
          <c:tx>
            <c:strRef>
              <c:f>'Q19.受講形式について'!$G$3</c:f>
              <c:strCache>
                <c:ptCount val="1"/>
                <c:pt idx="0">
                  <c:v>やっていたが今後やらない</c:v>
                </c:pt>
              </c:strCache>
            </c:strRef>
          </c:tx>
          <c:spPr>
            <a:solidFill>
              <a:srgbClr val="A9C038"/>
            </a:solidFill>
            <a:ln>
              <a:noFill/>
            </a:ln>
            <a:effectLst/>
          </c:spPr>
          <c:invertIfNegative val="0"/>
          <c:dLbls>
            <c:dLbl>
              <c:idx val="0"/>
              <c:layout>
                <c:manualLayout>
                  <c:x val="8.6786514059073606E-3"/>
                  <c:y val="0.1154632305595903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27A-4850-AC72-02A6FB04A506}"/>
                </c:ext>
              </c:extLst>
            </c:dLbl>
            <c:dLbl>
              <c:idx val="1"/>
              <c:layout>
                <c:manualLayout>
                  <c:x val="3.6714647338493583E-2"/>
                  <c:y val="5.80821620848741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27A-4850-AC72-02A6FB04A506}"/>
                </c:ext>
              </c:extLst>
            </c:dLbl>
            <c:dLbl>
              <c:idx val="2"/>
              <c:layout>
                <c:manualLayout>
                  <c:x val="4.4146256169904328E-2"/>
                  <c:y val="6.834982824764164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27A-4850-AC72-02A6FB04A506}"/>
                </c:ext>
              </c:extLst>
            </c:dLbl>
            <c:dLbl>
              <c:idx val="3"/>
              <c:layout>
                <c:manualLayout>
                  <c:x val="-3.5966380895617656E-2"/>
                  <c:y val="5.75488591930464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27A-4850-AC72-02A6FB04A506}"/>
                </c:ext>
              </c:extLst>
            </c:dLbl>
            <c:dLbl>
              <c:idx val="4"/>
              <c:layout>
                <c:manualLayout>
                  <c:x val="-4.2020403573452624E-2"/>
                  <c:y val="6.49655169232863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227A-4850-AC72-02A6FB04A506}"/>
                </c:ext>
              </c:extLst>
            </c:dLbl>
            <c:dLbl>
              <c:idx val="5"/>
              <c:delete val="1"/>
              <c:extLst>
                <c:ext xmlns:c15="http://schemas.microsoft.com/office/drawing/2012/chart" uri="{CE6537A1-D6FC-4f65-9D91-7224C49458BB}"/>
                <c:ext xmlns:c16="http://schemas.microsoft.com/office/drawing/2014/chart" uri="{C3380CC4-5D6E-409C-BE32-E72D297353CC}">
                  <c16:uniqueId val="{0000000E-227A-4850-AC72-02A6FB04A506}"/>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'Q19.受講形式について'!$B$54:$B$59</c:f>
              <c:strCache>
                <c:ptCount val="6"/>
                <c:pt idx="0">
                  <c:v>  全  体（n=477）</c:v>
                </c:pt>
                <c:pt idx="1">
                  <c:v>1万人未満（n=109）</c:v>
                </c:pt>
                <c:pt idx="2">
                  <c:v>1～5万人未満（n=178）</c:v>
                </c:pt>
                <c:pt idx="3">
                  <c:v>5～10万人未満（n=72）</c:v>
                </c:pt>
                <c:pt idx="4">
                  <c:v>10～50万人未満（n=100）</c:v>
                </c:pt>
                <c:pt idx="5">
                  <c:v>50万以上（n=18）</c:v>
                </c:pt>
              </c:strCache>
            </c:strRef>
          </c:cat>
          <c:val>
            <c:numRef>
              <c:f>'Q19.受講形式について'!$G$54:$G$59</c:f>
              <c:numCache>
                <c:formatCode>0.0</c:formatCode>
                <c:ptCount val="6"/>
                <c:pt idx="0">
                  <c:v>1.8867924528301887</c:v>
                </c:pt>
                <c:pt idx="1">
                  <c:v>1.834862385321101</c:v>
                </c:pt>
                <c:pt idx="2">
                  <c:v>2.8089887640449436</c:v>
                </c:pt>
                <c:pt idx="3">
                  <c:v>1.3888888888888888</c:v>
                </c:pt>
                <c:pt idx="4">
                  <c:v>1</c:v>
                </c:pt>
                <c:pt idx="5">
                  <c:v>0</c:v>
                </c:pt>
              </c:numCache>
            </c:numRef>
          </c:val>
          <c:extLst>
            <c:ext xmlns:c16="http://schemas.microsoft.com/office/drawing/2014/chart" uri="{C3380CC4-5D6E-409C-BE32-E72D297353CC}">
              <c16:uniqueId val="{0000000F-227A-4850-AC72-02A6FB04A506}"/>
            </c:ext>
          </c:extLst>
        </c:ser>
        <c:ser>
          <c:idx val="1"/>
          <c:order val="5"/>
          <c:tx>
            <c:strRef>
              <c:f>'Q19.受講形式について'!$H$3</c:f>
              <c:strCache>
                <c:ptCount val="1"/>
                <c:pt idx="0">
                  <c:v>やっていないが今後実施したい</c:v>
                </c:pt>
              </c:strCache>
            </c:strRef>
          </c:tx>
          <c:spPr>
            <a:solidFill>
              <a:srgbClr val="F8931D">
                <a:lumMod val="60000"/>
                <a:lumOff val="40000"/>
              </a:srgbClr>
            </a:solidFill>
            <a:ln>
              <a:noFill/>
            </a:ln>
            <a:effectLst/>
          </c:spPr>
          <c:invertIfNegative val="0"/>
          <c:dLbls>
            <c:dLbl>
              <c:idx val="1"/>
              <c:layout>
                <c:manualLayout>
                  <c:x val="1.1620180758774015E-2"/>
                  <c:y val="-"/>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92D-4797-81EC-F2BAAB986CAA}"/>
                </c:ext>
              </c:extLst>
            </c:dLbl>
            <c:dLbl>
              <c:idx val="5"/>
              <c:delete val="1"/>
              <c:extLst>
                <c:ext xmlns:c15="http://schemas.microsoft.com/office/drawing/2012/chart" uri="{CE6537A1-D6FC-4f65-9D91-7224C49458BB}"/>
                <c:ext xmlns:c16="http://schemas.microsoft.com/office/drawing/2014/chart" uri="{C3380CC4-5D6E-409C-BE32-E72D297353CC}">
                  <c16:uniqueId val="{00000010-227A-4850-AC72-02A6FB04A506}"/>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'Q19.受講形式について'!$B$54:$B$59</c:f>
              <c:strCache>
                <c:ptCount val="6"/>
                <c:pt idx="0">
                  <c:v>  全  体（n=477）</c:v>
                </c:pt>
                <c:pt idx="1">
                  <c:v>1万人未満（n=109）</c:v>
                </c:pt>
                <c:pt idx="2">
                  <c:v>1～5万人未満（n=178）</c:v>
                </c:pt>
                <c:pt idx="3">
                  <c:v>5～10万人未満（n=72）</c:v>
                </c:pt>
                <c:pt idx="4">
                  <c:v>10～50万人未満（n=100）</c:v>
                </c:pt>
                <c:pt idx="5">
                  <c:v>50万以上（n=18）</c:v>
                </c:pt>
              </c:strCache>
            </c:strRef>
          </c:cat>
          <c:val>
            <c:numRef>
              <c:f>'Q19.受講形式について'!$H$54:$H$59</c:f>
              <c:numCache>
                <c:formatCode>0.0</c:formatCode>
                <c:ptCount val="6"/>
                <c:pt idx="0">
                  <c:v>8.8050314465408803</c:v>
                </c:pt>
                <c:pt idx="1">
                  <c:v>12.844036697247708</c:v>
                </c:pt>
                <c:pt idx="2">
                  <c:v>12.359550561797752</c:v>
                </c:pt>
                <c:pt idx="3">
                  <c:v>1.3888888888888888</c:v>
                </c:pt>
                <c:pt idx="4">
                  <c:v>5</c:v>
                </c:pt>
                <c:pt idx="5">
                  <c:v>0</c:v>
                </c:pt>
              </c:numCache>
            </c:numRef>
          </c:val>
          <c:extLst>
            <c:ext xmlns:c16="http://schemas.microsoft.com/office/drawing/2014/chart" uri="{C3380CC4-5D6E-409C-BE32-E72D297353CC}">
              <c16:uniqueId val="{00000011-227A-4850-AC72-02A6FB04A506}"/>
            </c:ext>
          </c:extLst>
        </c:ser>
        <c:ser>
          <c:idx val="2"/>
          <c:order val="6"/>
          <c:tx>
            <c:strRef>
              <c:f>'Q19.受講形式について'!$I$3</c:f>
              <c:strCache>
                <c:ptCount val="1"/>
                <c:pt idx="0">
                  <c:v>やっていないし今後も予定なし</c:v>
                </c:pt>
              </c:strCache>
            </c:strRef>
          </c:tx>
          <c:spPr>
            <a:solidFill>
              <a:srgbClr val="39302A">
                <a:lumMod val="75000"/>
                <a:lumOff val="25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'Q19.受講形式について'!$B$54:$B$59</c:f>
              <c:strCache>
                <c:ptCount val="6"/>
                <c:pt idx="0">
                  <c:v>  全  体（n=477）</c:v>
                </c:pt>
                <c:pt idx="1">
                  <c:v>1万人未満（n=109）</c:v>
                </c:pt>
                <c:pt idx="2">
                  <c:v>1～5万人未満（n=178）</c:v>
                </c:pt>
                <c:pt idx="3">
                  <c:v>5～10万人未満（n=72）</c:v>
                </c:pt>
                <c:pt idx="4">
                  <c:v>10～50万人未満（n=100）</c:v>
                </c:pt>
                <c:pt idx="5">
                  <c:v>50万以上（n=18）</c:v>
                </c:pt>
              </c:strCache>
            </c:strRef>
          </c:cat>
          <c:val>
            <c:numRef>
              <c:f>'Q19.受講形式について'!$I$54:$I$59</c:f>
              <c:numCache>
                <c:formatCode>0.0</c:formatCode>
                <c:ptCount val="6"/>
                <c:pt idx="0">
                  <c:v>27.463312368972748</c:v>
                </c:pt>
                <c:pt idx="1">
                  <c:v>40.366972477064223</c:v>
                </c:pt>
                <c:pt idx="2">
                  <c:v>27.528089887640451</c:v>
                </c:pt>
                <c:pt idx="3">
                  <c:v>16.666666666666664</c:v>
                </c:pt>
                <c:pt idx="4">
                  <c:v>20</c:v>
                </c:pt>
                <c:pt idx="5">
                  <c:v>33.333333333333329</c:v>
                </c:pt>
              </c:numCache>
            </c:numRef>
          </c:val>
          <c:extLst>
            <c:ext xmlns:c16="http://schemas.microsoft.com/office/drawing/2014/chart" uri="{C3380CC4-5D6E-409C-BE32-E72D297353CC}">
              <c16:uniqueId val="{00000012-227A-4850-AC72-02A6FB04A506}"/>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'Q19.受講形式について'!$C$3</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'Q19.受講形式について'!$B$54:$B$59</c15:sqref>
                        </c15:formulaRef>
                      </c:ext>
                    </c:extLst>
                    <c:strCache>
                      <c:ptCount val="6"/>
                      <c:pt idx="0">
                        <c:v>  全  体（n=477）</c:v>
                      </c:pt>
                      <c:pt idx="1">
                        <c:v>1万人未満（n=109）</c:v>
                      </c:pt>
                      <c:pt idx="2">
                        <c:v>1～5万人未満（n=178）</c:v>
                      </c:pt>
                      <c:pt idx="3">
                        <c:v>5～10万人未満（n=72）</c:v>
                      </c:pt>
                      <c:pt idx="4">
                        <c:v>10～50万人未満（n=100）</c:v>
                      </c:pt>
                      <c:pt idx="5">
                        <c:v>50万以上（n=18）</c:v>
                      </c:pt>
                    </c:strCache>
                  </c:strRef>
                </c:cat>
                <c:val>
                  <c:numRef>
                    <c:extLst>
                      <c:ext uri="{02D57815-91ED-43cb-92C2-25804820EDAC}">
                        <c15:formulaRef>
                          <c15:sqref>'Q19.受講形式について'!$C$54:$C$59</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3-227A-4850-AC72-02A6FB04A506}"/>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333612974287344"/>
          <c:y val="0.14873045471686597"/>
          <c:w val="0.84346312220479969"/>
          <c:h val="0.81372622781554127"/>
        </c:manualLayout>
      </c:layout>
      <c:barChart>
        <c:barDir val="bar"/>
        <c:grouping val="stacked"/>
        <c:varyColors val="0"/>
        <c:ser>
          <c:idx val="8"/>
          <c:order val="1"/>
          <c:tx>
            <c:strRef>
              <c:f>'Q21.教育プログラム最も期待しているも'!$N$2</c:f>
              <c:strCache>
                <c:ptCount val="1"/>
                <c:pt idx="0">
                  <c:v>実務に直結する内容</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'Q21.教育プログラム最も期待しているも'!$L$3:$L$8</c:f>
              <c:strCache>
                <c:ptCount val="6"/>
                <c:pt idx="0">
                  <c:v>  全  体（n=477）</c:v>
                </c:pt>
                <c:pt idx="1">
                  <c:v>1万人未満（n=106）</c:v>
                </c:pt>
                <c:pt idx="2">
                  <c:v>1～5万人未満（n=177）</c:v>
                </c:pt>
                <c:pt idx="3">
                  <c:v>5～10万人未満（n=73）</c:v>
                </c:pt>
                <c:pt idx="4">
                  <c:v>10～50万人未満（n=102）</c:v>
                </c:pt>
                <c:pt idx="5">
                  <c:v>50万以上（n=19）</c:v>
                </c:pt>
              </c:strCache>
            </c:strRef>
          </c:cat>
          <c:val>
            <c:numRef>
              <c:f>'Q21.教育プログラム最も期待しているも'!$N$3:$N$8</c:f>
              <c:numCache>
                <c:formatCode>0.0</c:formatCode>
                <c:ptCount val="6"/>
                <c:pt idx="0">
                  <c:v>75.471698113207552</c:v>
                </c:pt>
                <c:pt idx="1">
                  <c:v>72.641509433962256</c:v>
                </c:pt>
                <c:pt idx="2">
                  <c:v>77.401129943502823</c:v>
                </c:pt>
                <c:pt idx="3">
                  <c:v>80.821917808219183</c:v>
                </c:pt>
                <c:pt idx="4">
                  <c:v>72.549019607843135</c:v>
                </c:pt>
                <c:pt idx="5">
                  <c:v>68.421052631578945</c:v>
                </c:pt>
              </c:numCache>
            </c:numRef>
          </c:val>
          <c:extLst>
            <c:ext xmlns:c16="http://schemas.microsoft.com/office/drawing/2014/chart" uri="{C3380CC4-5D6E-409C-BE32-E72D297353CC}">
              <c16:uniqueId val="{00000000-12FF-488B-8757-0A357D7755B6}"/>
            </c:ext>
          </c:extLst>
        </c:ser>
        <c:ser>
          <c:idx val="9"/>
          <c:order val="2"/>
          <c:tx>
            <c:strRef>
              <c:f>'Q21.教育プログラム最も期待しているも'!$O$2</c:f>
              <c:strCache>
                <c:ptCount val="1"/>
                <c:pt idx="0">
                  <c:v>講義＋実践の組み合わせ</c:v>
                </c:pt>
              </c:strCache>
            </c:strRef>
          </c:tx>
          <c:spPr>
            <a:solidFill>
              <a:srgbClr val="EC7016">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'Q21.教育プログラム最も期待しているも'!$L$3:$L$8</c:f>
              <c:strCache>
                <c:ptCount val="6"/>
                <c:pt idx="0">
                  <c:v>  全  体（n=477）</c:v>
                </c:pt>
                <c:pt idx="1">
                  <c:v>1万人未満（n=106）</c:v>
                </c:pt>
                <c:pt idx="2">
                  <c:v>1～5万人未満（n=177）</c:v>
                </c:pt>
                <c:pt idx="3">
                  <c:v>5～10万人未満（n=73）</c:v>
                </c:pt>
                <c:pt idx="4">
                  <c:v>10～50万人未満（n=102）</c:v>
                </c:pt>
                <c:pt idx="5">
                  <c:v>50万以上（n=19）</c:v>
                </c:pt>
              </c:strCache>
            </c:strRef>
          </c:cat>
          <c:val>
            <c:numRef>
              <c:f>'Q21.教育プログラム最も期待しているも'!$O$3:$O$8</c:f>
              <c:numCache>
                <c:formatCode>0.0</c:formatCode>
                <c:ptCount val="6"/>
                <c:pt idx="0">
                  <c:v>15.932914046121594</c:v>
                </c:pt>
                <c:pt idx="1">
                  <c:v>14.150943396226415</c:v>
                </c:pt>
                <c:pt idx="2">
                  <c:v>13.559322033898304</c:v>
                </c:pt>
                <c:pt idx="3">
                  <c:v>13.698630136986301</c:v>
                </c:pt>
                <c:pt idx="4">
                  <c:v>20.588235294117645</c:v>
                </c:pt>
                <c:pt idx="5">
                  <c:v>31.578947368421051</c:v>
                </c:pt>
              </c:numCache>
            </c:numRef>
          </c:val>
          <c:extLst>
            <c:ext xmlns:c16="http://schemas.microsoft.com/office/drawing/2014/chart" uri="{C3380CC4-5D6E-409C-BE32-E72D297353CC}">
              <c16:uniqueId val="{00000001-12FF-488B-8757-0A357D7755B6}"/>
            </c:ext>
          </c:extLst>
        </c:ser>
        <c:ser>
          <c:idx val="10"/>
          <c:order val="3"/>
          <c:tx>
            <c:strRef>
              <c:f>'Q21.教育プログラム最も期待しているも'!$P$2</c:f>
              <c:strCache>
                <c:ptCount val="1"/>
                <c:pt idx="0">
                  <c:v>他自治体や企業との交流の機会</c:v>
                </c:pt>
              </c:strCache>
            </c:strRef>
          </c:tx>
          <c:spPr>
            <a:solidFill>
              <a:sysClr val="windowText" lastClr="000000">
                <a:lumMod val="50000"/>
                <a:lumOff val="50000"/>
              </a:sysClr>
            </a:solidFill>
            <a:ln>
              <a:noFill/>
            </a:ln>
            <a:effectLst/>
          </c:spPr>
          <c:invertIfNegative val="0"/>
          <c:dLbls>
            <c:dLbl>
              <c:idx val="3"/>
              <c:layout>
                <c:manualLayout>
                  <c:x val="2.3129485947574338E-3"/>
                  <c:y val="8.6241281836238893E-4"/>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4.7244227448739469E-2"/>
                      <c:h val="0.1015948371740789"/>
                    </c:manualLayout>
                  </c15:layout>
                </c:ext>
                <c:ext xmlns:c16="http://schemas.microsoft.com/office/drawing/2014/chart" uri="{C3380CC4-5D6E-409C-BE32-E72D297353CC}">
                  <c16:uniqueId val="{00000002-12FF-488B-8757-0A357D7755B6}"/>
                </c:ext>
              </c:extLst>
            </c:dLbl>
            <c:dLbl>
              <c:idx val="4"/>
              <c:layout>
                <c:manualLayout>
                  <c:x val="9.3392645300963834E-4"/>
                  <c:y val="-4.421248277879452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2FF-488B-8757-0A357D7755B6}"/>
                </c:ext>
              </c:extLst>
            </c:dLbl>
            <c:dLbl>
              <c:idx val="5"/>
              <c:delete val="1"/>
              <c:extLst>
                <c:ext xmlns:c15="http://schemas.microsoft.com/office/drawing/2012/chart" uri="{CE6537A1-D6FC-4f65-9D91-7224C49458BB}"/>
                <c:ext xmlns:c16="http://schemas.microsoft.com/office/drawing/2014/chart" uri="{C3380CC4-5D6E-409C-BE32-E72D297353CC}">
                  <c16:uniqueId val="{00000000-653E-471F-84B5-016867598A0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'Q21.教育プログラム最も期待しているも'!$L$3:$L$8</c:f>
              <c:strCache>
                <c:ptCount val="6"/>
                <c:pt idx="0">
                  <c:v>  全  体（n=477）</c:v>
                </c:pt>
                <c:pt idx="1">
                  <c:v>1万人未満（n=106）</c:v>
                </c:pt>
                <c:pt idx="2">
                  <c:v>1～5万人未満（n=177）</c:v>
                </c:pt>
                <c:pt idx="3">
                  <c:v>5～10万人未満（n=73）</c:v>
                </c:pt>
                <c:pt idx="4">
                  <c:v>10～50万人未満（n=102）</c:v>
                </c:pt>
                <c:pt idx="5">
                  <c:v>50万以上（n=19）</c:v>
                </c:pt>
              </c:strCache>
            </c:strRef>
          </c:cat>
          <c:val>
            <c:numRef>
              <c:f>'Q21.教育プログラム最も期待しているも'!$P$3:$P$8</c:f>
              <c:numCache>
                <c:formatCode>0.0</c:formatCode>
                <c:ptCount val="6"/>
                <c:pt idx="0">
                  <c:v>7.5471698113207548</c:v>
                </c:pt>
                <c:pt idx="1">
                  <c:v>11.320754716981133</c:v>
                </c:pt>
                <c:pt idx="2">
                  <c:v>9.0395480225988702</c:v>
                </c:pt>
                <c:pt idx="3">
                  <c:v>2.7397260273972601</c:v>
                </c:pt>
                <c:pt idx="4">
                  <c:v>5.8823529411764701</c:v>
                </c:pt>
                <c:pt idx="5">
                  <c:v>0</c:v>
                </c:pt>
              </c:numCache>
            </c:numRef>
          </c:val>
          <c:extLst>
            <c:ext xmlns:c16="http://schemas.microsoft.com/office/drawing/2014/chart" uri="{C3380CC4-5D6E-409C-BE32-E72D297353CC}">
              <c16:uniqueId val="{00000004-12FF-488B-8757-0A357D7755B6}"/>
            </c:ext>
          </c:extLst>
        </c:ser>
        <c:ser>
          <c:idx val="0"/>
          <c:order val="4"/>
          <c:tx>
            <c:strRef>
              <c:f>'Q21.教育プログラム最も期待しているも'!$Q$2</c:f>
              <c:strCache>
                <c:ptCount val="1"/>
                <c:pt idx="0">
                  <c:v>その他</c:v>
                </c:pt>
              </c:strCache>
            </c:strRef>
          </c:tx>
          <c:spPr>
            <a:solidFill>
              <a:sysClr val="windowText" lastClr="000000">
                <a:lumMod val="65000"/>
                <a:lumOff val="35000"/>
              </a:sysClr>
            </a:solidFill>
            <a:ln>
              <a:noFill/>
            </a:ln>
            <a:effectLst/>
          </c:spPr>
          <c:invertIfNegative val="0"/>
          <c:dLbls>
            <c:dLbl>
              <c:idx val="0"/>
              <c:layout>
                <c:manualLayout>
                  <c:x val="2.1654890612110438E-2"/>
                  <c:y val="5.80217096329206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2FF-488B-8757-0A357D7755B6}"/>
                </c:ext>
              </c:extLst>
            </c:dLbl>
            <c:dLbl>
              <c:idx val="1"/>
              <c:layout>
                <c:manualLayout>
                  <c:x val="1.7887555941142327E-2"/>
                  <c:y val="3.4130690991123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2FF-488B-8757-0A357D7755B6}"/>
                </c:ext>
              </c:extLst>
            </c:dLbl>
            <c:dLbl>
              <c:idx val="2"/>
              <c:delete val="1"/>
              <c:extLst>
                <c:ext xmlns:c15="http://schemas.microsoft.com/office/drawing/2012/chart" uri="{CE6537A1-D6FC-4f65-9D91-7224C49458BB}"/>
                <c:ext xmlns:c16="http://schemas.microsoft.com/office/drawing/2014/chart" uri="{C3380CC4-5D6E-409C-BE32-E72D297353CC}">
                  <c16:uniqueId val="{00000007-12FF-488B-8757-0A357D7755B6}"/>
                </c:ext>
              </c:extLst>
            </c:dLbl>
            <c:dLbl>
              <c:idx val="3"/>
              <c:layout>
                <c:manualLayout>
                  <c:x val="3.0478718585204612E-2"/>
                  <c:y val="3.113312179641017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2FF-488B-8757-0A357D7755B6}"/>
                </c:ext>
              </c:extLst>
            </c:dLbl>
            <c:dLbl>
              <c:idx val="4"/>
              <c:layout>
                <c:manualLayout>
                  <c:x val="1.2365921249623584E-2"/>
                  <c:y val="6.10775422190489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2FF-488B-8757-0A357D7755B6}"/>
                </c:ext>
              </c:extLst>
            </c:dLbl>
            <c:dLbl>
              <c:idx val="5"/>
              <c:delete val="1"/>
              <c:extLst>
                <c:ext xmlns:c15="http://schemas.microsoft.com/office/drawing/2012/chart" uri="{CE6537A1-D6FC-4f65-9D91-7224C49458BB}"/>
                <c:ext xmlns:c16="http://schemas.microsoft.com/office/drawing/2014/chart" uri="{C3380CC4-5D6E-409C-BE32-E72D297353CC}">
                  <c16:uniqueId val="{00000000-DE3F-4A6B-9B87-F3DD7720684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'Q21.教育プログラム最も期待しているも'!$L$3:$L$8</c:f>
              <c:strCache>
                <c:ptCount val="6"/>
                <c:pt idx="0">
                  <c:v>  全  体（n=477）</c:v>
                </c:pt>
                <c:pt idx="1">
                  <c:v>1万人未満（n=106）</c:v>
                </c:pt>
                <c:pt idx="2">
                  <c:v>1～5万人未満（n=177）</c:v>
                </c:pt>
                <c:pt idx="3">
                  <c:v>5～10万人未満（n=73）</c:v>
                </c:pt>
                <c:pt idx="4">
                  <c:v>10～50万人未満（n=102）</c:v>
                </c:pt>
                <c:pt idx="5">
                  <c:v>50万以上（n=19）</c:v>
                </c:pt>
              </c:strCache>
            </c:strRef>
          </c:cat>
          <c:val>
            <c:numRef>
              <c:f>'Q21.教育プログラム最も期待しているも'!$Q$3:$Q$8</c:f>
              <c:numCache>
                <c:formatCode>0.0</c:formatCode>
                <c:ptCount val="6"/>
                <c:pt idx="0">
                  <c:v>1.0482180293501049</c:v>
                </c:pt>
                <c:pt idx="1">
                  <c:v>1.8867924528301887</c:v>
                </c:pt>
                <c:pt idx="2">
                  <c:v>0</c:v>
                </c:pt>
                <c:pt idx="3">
                  <c:v>2.7397260273972601</c:v>
                </c:pt>
                <c:pt idx="4">
                  <c:v>0.98039215686274506</c:v>
                </c:pt>
                <c:pt idx="5">
                  <c:v>0</c:v>
                </c:pt>
              </c:numCache>
            </c:numRef>
          </c:val>
          <c:extLst>
            <c:ext xmlns:c16="http://schemas.microsoft.com/office/drawing/2014/chart" uri="{C3380CC4-5D6E-409C-BE32-E72D297353CC}">
              <c16:uniqueId val="{0000000A-12FF-488B-8757-0A357D7755B6}"/>
            </c:ext>
          </c:extLst>
        </c:ser>
        <c:ser>
          <c:idx val="1"/>
          <c:order val="5"/>
          <c:tx>
            <c:strRef>
              <c:f>'Q21.教育プログラム最も期待しているも'!$R$2</c:f>
              <c:strCache>
                <c:ptCount val="1"/>
                <c:pt idx="0">
                  <c:v>期待することは特にない</c:v>
                </c:pt>
              </c:strCache>
            </c:strRef>
          </c:tx>
          <c:spPr>
            <a:solidFill>
              <a:schemeClr val="accent3">
                <a:shade val="53000"/>
              </a:schemeClr>
            </a:solidFill>
            <a:ln>
              <a:noFill/>
            </a:ln>
            <a:effectLst/>
          </c:spPr>
          <c:invertIfNegative val="0"/>
          <c:dLbls>
            <c:delete val="1"/>
          </c:dLbls>
          <c:cat>
            <c:strRef>
              <c:f>'Q21.教育プログラム最も期待しているも'!$L$3:$L$8</c:f>
              <c:strCache>
                <c:ptCount val="6"/>
                <c:pt idx="0">
                  <c:v>  全  体（n=477）</c:v>
                </c:pt>
                <c:pt idx="1">
                  <c:v>1万人未満（n=106）</c:v>
                </c:pt>
                <c:pt idx="2">
                  <c:v>1～5万人未満（n=177）</c:v>
                </c:pt>
                <c:pt idx="3">
                  <c:v>5～10万人未満（n=73）</c:v>
                </c:pt>
                <c:pt idx="4">
                  <c:v>10～50万人未満（n=102）</c:v>
                </c:pt>
                <c:pt idx="5">
                  <c:v>50万以上（n=19）</c:v>
                </c:pt>
              </c:strCache>
            </c:strRef>
          </c:cat>
          <c:val>
            <c:numRef>
              <c:f>'Q21.教育プログラム最も期待しているも'!$R$3:$R$8</c:f>
              <c:numCache>
                <c:formatCode>0.0</c:formatCode>
                <c:ptCount val="6"/>
                <c:pt idx="0">
                  <c:v>0</c:v>
                </c:pt>
                <c:pt idx="1">
                  <c:v>0</c:v>
                </c:pt>
                <c:pt idx="2">
                  <c:v>0</c:v>
                </c:pt>
                <c:pt idx="3">
                  <c:v>0</c:v>
                </c:pt>
                <c:pt idx="4">
                  <c:v>0</c:v>
                </c:pt>
                <c:pt idx="5">
                  <c:v>0</c:v>
                </c:pt>
              </c:numCache>
            </c:numRef>
          </c:val>
          <c:extLst>
            <c:ext xmlns:c16="http://schemas.microsoft.com/office/drawing/2014/chart" uri="{C3380CC4-5D6E-409C-BE32-E72D297353CC}">
              <c16:uniqueId val="{00000010-12FF-488B-8757-0A357D7755B6}"/>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'Q21.教育プログラム最も期待しているも'!$M$2</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'Q21.教育プログラム最も期待しているも'!$L$3:$L$8</c15:sqref>
                        </c15:formulaRef>
                      </c:ext>
                    </c:extLst>
                    <c:strCache>
                      <c:ptCount val="6"/>
                      <c:pt idx="0">
                        <c:v>  全  体（n=477）</c:v>
                      </c:pt>
                      <c:pt idx="1">
                        <c:v>1万人未満（n=106）</c:v>
                      </c:pt>
                      <c:pt idx="2">
                        <c:v>1～5万人未満（n=177）</c:v>
                      </c:pt>
                      <c:pt idx="3">
                        <c:v>5～10万人未満（n=73）</c:v>
                      </c:pt>
                      <c:pt idx="4">
                        <c:v>10～50万人未満（n=102）</c:v>
                      </c:pt>
                      <c:pt idx="5">
                        <c:v>50万以上（n=19）</c:v>
                      </c:pt>
                    </c:strCache>
                  </c:strRef>
                </c:cat>
                <c:val>
                  <c:numRef>
                    <c:extLst>
                      <c:ext uri="{02D57815-91ED-43cb-92C2-25804820EDAC}">
                        <c15:formulaRef>
                          <c15:sqref>'Q21.教育プログラム最も期待しているも'!$M$3:$M$8</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1-12FF-488B-8757-0A357D7755B6}"/>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0" sourceLinked="1"/>
        <c:majorTickMark val="none"/>
        <c:minorTickMark val="none"/>
        <c:tickLblPos val="nextTo"/>
        <c:crossAx val="713393440"/>
        <c:crosses val="autoZero"/>
        <c:crossBetween val="between"/>
      </c:valAx>
      <c:spPr>
        <a:noFill/>
        <a:ln>
          <a:noFill/>
        </a:ln>
        <a:effectLst/>
      </c:spPr>
    </c:plotArea>
    <c:legend>
      <c:legendPos val="t"/>
      <c:legendEntry>
        <c:idx val="4"/>
        <c:delete val="1"/>
      </c:legendEntry>
      <c:layout>
        <c:manualLayout>
          <c:xMode val="edge"/>
          <c:yMode val="edge"/>
          <c:x val="1.4509517859622649E-2"/>
          <c:y val="2.0270317772284146E-2"/>
          <c:w val="0.68952125194241387"/>
          <c:h val="9.9541008912951021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616792998311781"/>
          <c:y val="0.11197879276769382"/>
          <c:w val="0.84500920000698498"/>
          <c:h val="0.83731459748211945"/>
        </c:manualLayout>
      </c:layout>
      <c:barChart>
        <c:barDir val="bar"/>
        <c:grouping val="stacked"/>
        <c:varyColors val="0"/>
        <c:ser>
          <c:idx val="8"/>
          <c:order val="1"/>
          <c:tx>
            <c:strRef>
              <c:f>'Q23.最も障壁と'!$N$2</c:f>
              <c:strCache>
                <c:ptCount val="1"/>
                <c:pt idx="0">
                  <c:v>時間の確保</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'Q23.最も障壁と'!$L$3:$L$8</c:f>
              <c:strCache>
                <c:ptCount val="6"/>
                <c:pt idx="0">
                  <c:v>  全  体（n=480）</c:v>
                </c:pt>
                <c:pt idx="1">
                  <c:v>1万人未満（n=111）</c:v>
                </c:pt>
                <c:pt idx="2">
                  <c:v>1～5万人未満（n=177）</c:v>
                </c:pt>
                <c:pt idx="3">
                  <c:v>5～10万人未満（n=72）</c:v>
                </c:pt>
                <c:pt idx="4">
                  <c:v>10～50万人未満（n=101）</c:v>
                </c:pt>
                <c:pt idx="5">
                  <c:v>50万以上（n=19）</c:v>
                </c:pt>
              </c:strCache>
            </c:strRef>
          </c:cat>
          <c:val>
            <c:numRef>
              <c:f>'Q23.最も障壁と'!$N$3:$N$8</c:f>
              <c:numCache>
                <c:formatCode>0.0</c:formatCode>
                <c:ptCount val="6"/>
                <c:pt idx="0">
                  <c:v>68.958333333333329</c:v>
                </c:pt>
                <c:pt idx="1">
                  <c:v>66.666666666666657</c:v>
                </c:pt>
                <c:pt idx="2">
                  <c:v>67.796610169491515</c:v>
                </c:pt>
                <c:pt idx="3">
                  <c:v>72.222222222222214</c:v>
                </c:pt>
                <c:pt idx="4">
                  <c:v>69.306930693069305</c:v>
                </c:pt>
                <c:pt idx="5">
                  <c:v>78.94736842105263</c:v>
                </c:pt>
              </c:numCache>
            </c:numRef>
          </c:val>
          <c:extLst>
            <c:ext xmlns:c16="http://schemas.microsoft.com/office/drawing/2014/chart" uri="{C3380CC4-5D6E-409C-BE32-E72D297353CC}">
              <c16:uniqueId val="{00000000-E8B9-4A6D-8A82-FB38186DB0C7}"/>
            </c:ext>
          </c:extLst>
        </c:ser>
        <c:ser>
          <c:idx val="9"/>
          <c:order val="2"/>
          <c:tx>
            <c:strRef>
              <c:f>'Q23.最も障壁と'!$O$2</c:f>
              <c:strCache>
                <c:ptCount val="1"/>
                <c:pt idx="0">
                  <c:v>予算不足</c:v>
                </c:pt>
              </c:strCache>
            </c:strRef>
          </c:tx>
          <c:spPr>
            <a:solidFill>
              <a:srgbClr val="EC7016">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'Q23.最も障壁と'!$L$3:$L$8</c:f>
              <c:strCache>
                <c:ptCount val="6"/>
                <c:pt idx="0">
                  <c:v>  全  体（n=480）</c:v>
                </c:pt>
                <c:pt idx="1">
                  <c:v>1万人未満（n=111）</c:v>
                </c:pt>
                <c:pt idx="2">
                  <c:v>1～5万人未満（n=177）</c:v>
                </c:pt>
                <c:pt idx="3">
                  <c:v>5～10万人未満（n=72）</c:v>
                </c:pt>
                <c:pt idx="4">
                  <c:v>10～50万人未満（n=101）</c:v>
                </c:pt>
                <c:pt idx="5">
                  <c:v>50万以上（n=19）</c:v>
                </c:pt>
              </c:strCache>
            </c:strRef>
          </c:cat>
          <c:val>
            <c:numRef>
              <c:f>'Q23.最も障壁と'!$O$3:$O$8</c:f>
              <c:numCache>
                <c:formatCode>0.0</c:formatCode>
                <c:ptCount val="6"/>
                <c:pt idx="0">
                  <c:v>8.125</c:v>
                </c:pt>
                <c:pt idx="1">
                  <c:v>4.5045045045045047</c:v>
                </c:pt>
                <c:pt idx="2">
                  <c:v>6.7796610169491522</c:v>
                </c:pt>
                <c:pt idx="3">
                  <c:v>8.3333333333333321</c:v>
                </c:pt>
                <c:pt idx="4">
                  <c:v>13.861386138613863</c:v>
                </c:pt>
                <c:pt idx="5">
                  <c:v>10.526315789473683</c:v>
                </c:pt>
              </c:numCache>
            </c:numRef>
          </c:val>
          <c:extLst>
            <c:ext xmlns:c16="http://schemas.microsoft.com/office/drawing/2014/chart" uri="{C3380CC4-5D6E-409C-BE32-E72D297353CC}">
              <c16:uniqueId val="{00000001-E8B9-4A6D-8A82-FB38186DB0C7}"/>
            </c:ext>
          </c:extLst>
        </c:ser>
        <c:ser>
          <c:idx val="10"/>
          <c:order val="3"/>
          <c:tx>
            <c:strRef>
              <c:f>'Q23.最も障壁と'!$P$2</c:f>
              <c:strCache>
                <c:ptCount val="1"/>
                <c:pt idx="0">
                  <c:v>職員のモチベーション</c:v>
                </c:pt>
              </c:strCache>
            </c:strRef>
          </c:tx>
          <c:spPr>
            <a:solidFill>
              <a:srgbClr val="0062A9">
                <a:lumMod val="20000"/>
                <a:lumOff val="80000"/>
              </a:srgbClr>
            </a:solidFill>
            <a:ln>
              <a:noFill/>
            </a:ln>
            <a:effectLst/>
          </c:spPr>
          <c:invertIfNegative val="0"/>
          <c:dLbls>
            <c:dLbl>
              <c:idx val="3"/>
              <c:layout>
                <c:manualLayout>
                  <c:x val="-3.5431413294624787E-4"/>
                  <c:y val="-9.8527975844660519E-3"/>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3.9775771280704336E-2"/>
                      <c:h val="0.1015949654678111"/>
                    </c:manualLayout>
                  </c15:layout>
                </c:ext>
                <c:ext xmlns:c16="http://schemas.microsoft.com/office/drawing/2014/chart" uri="{C3380CC4-5D6E-409C-BE32-E72D297353CC}">
                  <c16:uniqueId val="{00000002-E8B9-4A6D-8A82-FB38186DB0C7}"/>
                </c:ext>
              </c:extLst>
            </c:dLbl>
            <c:dLbl>
              <c:idx val="4"/>
              <c:layout>
                <c:manualLayout>
                  <c:x val="9.3394574573850528E-4"/>
                  <c:y val="6.74285439689076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8B9-4A6D-8A82-FB38186DB0C7}"/>
                </c:ext>
              </c:extLst>
            </c:dLbl>
            <c:dLbl>
              <c:idx val="5"/>
              <c:delete val="1"/>
              <c:extLst>
                <c:ext xmlns:c15="http://schemas.microsoft.com/office/drawing/2012/chart" uri="{CE6537A1-D6FC-4f65-9D91-7224C49458BB}"/>
                <c:ext xmlns:c16="http://schemas.microsoft.com/office/drawing/2014/chart" uri="{C3380CC4-5D6E-409C-BE32-E72D297353CC}">
                  <c16:uniqueId val="{00000001-5FA4-480D-85FE-F1FC6BD8098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'Q23.最も障壁と'!$L$3:$L$8</c:f>
              <c:strCache>
                <c:ptCount val="6"/>
                <c:pt idx="0">
                  <c:v>  全  体（n=480）</c:v>
                </c:pt>
                <c:pt idx="1">
                  <c:v>1万人未満（n=111）</c:v>
                </c:pt>
                <c:pt idx="2">
                  <c:v>1～5万人未満（n=177）</c:v>
                </c:pt>
                <c:pt idx="3">
                  <c:v>5～10万人未満（n=72）</c:v>
                </c:pt>
                <c:pt idx="4">
                  <c:v>10～50万人未満（n=101）</c:v>
                </c:pt>
                <c:pt idx="5">
                  <c:v>50万以上（n=19）</c:v>
                </c:pt>
              </c:strCache>
            </c:strRef>
          </c:cat>
          <c:val>
            <c:numRef>
              <c:f>'Q23.最も障壁と'!$P$3:$P$8</c:f>
              <c:numCache>
                <c:formatCode>0.0</c:formatCode>
                <c:ptCount val="6"/>
                <c:pt idx="0">
                  <c:v>17.5</c:v>
                </c:pt>
                <c:pt idx="1">
                  <c:v>21.621621621621621</c:v>
                </c:pt>
                <c:pt idx="2">
                  <c:v>22.598870056497177</c:v>
                </c:pt>
                <c:pt idx="3">
                  <c:v>13.888888888888889</c:v>
                </c:pt>
                <c:pt idx="4">
                  <c:v>9.9009900990099009</c:v>
                </c:pt>
                <c:pt idx="5">
                  <c:v>0</c:v>
                </c:pt>
              </c:numCache>
            </c:numRef>
          </c:val>
          <c:extLst>
            <c:ext xmlns:c16="http://schemas.microsoft.com/office/drawing/2014/chart" uri="{C3380CC4-5D6E-409C-BE32-E72D297353CC}">
              <c16:uniqueId val="{00000004-E8B9-4A6D-8A82-FB38186DB0C7}"/>
            </c:ext>
          </c:extLst>
        </c:ser>
        <c:ser>
          <c:idx val="0"/>
          <c:order val="4"/>
          <c:tx>
            <c:strRef>
              <c:f>'Q23.最も障壁と'!$Q$2</c:f>
              <c:strCache>
                <c:ptCount val="1"/>
                <c:pt idx="0">
                  <c:v>上司・同僚の理解</c:v>
                </c:pt>
              </c:strCache>
            </c:strRef>
          </c:tx>
          <c:spPr>
            <a:solidFill>
              <a:srgbClr val="E3E3E3">
                <a:lumMod val="90000"/>
              </a:srgbClr>
            </a:solidFill>
            <a:ln>
              <a:noFill/>
            </a:ln>
            <a:effectLst/>
          </c:spPr>
          <c:invertIfNegative val="0"/>
          <c:dLbls>
            <c:dLbl>
              <c:idx val="0"/>
              <c:layout>
                <c:manualLayout>
                  <c:x val="-2.0749650980709241E-2"/>
                  <c:y val="5.86887943558335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8B9-4A6D-8A82-FB38186DB0C7}"/>
                </c:ext>
              </c:extLst>
            </c:dLbl>
            <c:dLbl>
              <c:idx val="1"/>
              <c:layout>
                <c:manualLayout>
                  <c:x val="1.2562956508914941E-3"/>
                  <c:y val="9.137956597489869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8B9-4A6D-8A82-FB38186DB0C7}"/>
                </c:ext>
              </c:extLst>
            </c:dLbl>
            <c:dLbl>
              <c:idx val="2"/>
              <c:layout>
                <c:manualLayout>
                  <c:x val="-1.7880116125415381E-2"/>
                  <c:y val="5.584186347976059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8B9-4A6D-8A82-FB38186DB0C7}"/>
                </c:ext>
              </c:extLst>
            </c:dLbl>
            <c:dLbl>
              <c:idx val="3"/>
              <c:layout>
                <c:manualLayout>
                  <c:x val="-2.4846184473693526E-3"/>
                  <c:y val="2.419422421133627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8B9-4A6D-8A82-FB38186DB0C7}"/>
                </c:ext>
              </c:extLst>
            </c:dLbl>
            <c:dLbl>
              <c:idx val="4"/>
              <c:layout>
                <c:manualLayout>
                  <c:x val="-1.4307232767566741E-2"/>
                  <c:y val="7.1791317490548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8B9-4A6D-8A82-FB38186DB0C7}"/>
                </c:ext>
              </c:extLst>
            </c:dLbl>
            <c:dLbl>
              <c:idx val="5"/>
              <c:delete val="1"/>
              <c:extLst>
                <c:ext xmlns:c15="http://schemas.microsoft.com/office/drawing/2012/chart" uri="{CE6537A1-D6FC-4f65-9D91-7224C49458BB}"/>
                <c:ext xmlns:c16="http://schemas.microsoft.com/office/drawing/2014/chart" uri="{C3380CC4-5D6E-409C-BE32-E72D297353CC}">
                  <c16:uniqueId val="{00000000-5FA4-480D-85FE-F1FC6BD8098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'Q23.最も障壁と'!$L$3:$L$8</c:f>
              <c:strCache>
                <c:ptCount val="6"/>
                <c:pt idx="0">
                  <c:v>  全  体（n=480）</c:v>
                </c:pt>
                <c:pt idx="1">
                  <c:v>1万人未満（n=111）</c:v>
                </c:pt>
                <c:pt idx="2">
                  <c:v>1～5万人未満（n=177）</c:v>
                </c:pt>
                <c:pt idx="3">
                  <c:v>5～10万人未満（n=72）</c:v>
                </c:pt>
                <c:pt idx="4">
                  <c:v>10～50万人未満（n=101）</c:v>
                </c:pt>
                <c:pt idx="5">
                  <c:v>50万以上（n=19）</c:v>
                </c:pt>
              </c:strCache>
            </c:strRef>
          </c:cat>
          <c:val>
            <c:numRef>
              <c:f>'Q23.最も障壁と'!$Q$3:$Q$8</c:f>
              <c:numCache>
                <c:formatCode>0.0</c:formatCode>
                <c:ptCount val="6"/>
                <c:pt idx="0">
                  <c:v>1.875</c:v>
                </c:pt>
                <c:pt idx="1">
                  <c:v>2.7027027027027026</c:v>
                </c:pt>
                <c:pt idx="2">
                  <c:v>1.1299435028248588</c:v>
                </c:pt>
                <c:pt idx="3">
                  <c:v>2.7777777777777777</c:v>
                </c:pt>
                <c:pt idx="4">
                  <c:v>1.9801980198019802</c:v>
                </c:pt>
                <c:pt idx="5">
                  <c:v>0</c:v>
                </c:pt>
              </c:numCache>
            </c:numRef>
          </c:val>
          <c:extLst>
            <c:ext xmlns:c16="http://schemas.microsoft.com/office/drawing/2014/chart" uri="{C3380CC4-5D6E-409C-BE32-E72D297353CC}">
              <c16:uniqueId val="{0000000A-E8B9-4A6D-8A82-FB38186DB0C7}"/>
            </c:ext>
          </c:extLst>
        </c:ser>
        <c:ser>
          <c:idx val="1"/>
          <c:order val="5"/>
          <c:tx>
            <c:strRef>
              <c:f>'Q23.最も障壁と'!$R$2</c:f>
              <c:strCache>
                <c:ptCount val="1"/>
                <c:pt idx="0">
                  <c:v>プログラムの内容</c:v>
                </c:pt>
              </c:strCache>
            </c:strRef>
          </c:tx>
          <c:spPr>
            <a:solidFill>
              <a:srgbClr val="0062A9">
                <a:lumMod val="60000"/>
                <a:lumOff val="40000"/>
              </a:srgbClr>
            </a:solidFill>
            <a:ln>
              <a:noFill/>
            </a:ln>
            <a:effectLst/>
          </c:spPr>
          <c:invertIfNegative val="0"/>
          <c:dLbls>
            <c:dLbl>
              <c:idx val="0"/>
              <c:layout>
                <c:manualLayout>
                  <c:x val="4.7024188987914817E-4"/>
                  <c:y val="7.660605755160428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8B9-4A6D-8A82-FB38186DB0C7}"/>
                </c:ext>
              </c:extLst>
            </c:dLbl>
            <c:dLbl>
              <c:idx val="1"/>
              <c:layout>
                <c:manualLayout>
                  <c:x val="2.6242344396652426E-3"/>
                  <c:y val="9.165792994487220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8B9-4A6D-8A82-FB38186DB0C7}"/>
                </c:ext>
              </c:extLst>
            </c:dLbl>
            <c:dLbl>
              <c:idx val="2"/>
              <c:layout>
                <c:manualLayout>
                  <c:x val="2.5985871391243157E-2"/>
                  <c:y val="1.86073128266015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8B9-4A6D-8A82-FB38186DB0C7}"/>
                </c:ext>
              </c:extLst>
            </c:dLbl>
            <c:dLbl>
              <c:idx val="3"/>
              <c:delete val="1"/>
              <c:extLst>
                <c:ext xmlns:c15="http://schemas.microsoft.com/office/drawing/2012/chart" uri="{CE6537A1-D6FC-4f65-9D91-7224C49458BB}"/>
                <c:ext xmlns:c16="http://schemas.microsoft.com/office/drawing/2014/chart" uri="{C3380CC4-5D6E-409C-BE32-E72D297353CC}">
                  <c16:uniqueId val="{0000000E-E8B9-4A6D-8A82-FB38186DB0C7}"/>
                </c:ext>
              </c:extLst>
            </c:dLbl>
            <c:dLbl>
              <c:idx val="4"/>
              <c:layout>
                <c:manualLayout>
                  <c:x val="2.2579141867310516E-2"/>
                  <c:y val="6.297735758166758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8B9-4A6D-8A82-FB38186DB0C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'Q23.最も障壁と'!$L$3:$L$8</c:f>
              <c:strCache>
                <c:ptCount val="6"/>
                <c:pt idx="0">
                  <c:v>  全  体（n=480）</c:v>
                </c:pt>
                <c:pt idx="1">
                  <c:v>1万人未満（n=111）</c:v>
                </c:pt>
                <c:pt idx="2">
                  <c:v>1～5万人未満（n=177）</c:v>
                </c:pt>
                <c:pt idx="3">
                  <c:v>5～10万人未満（n=72）</c:v>
                </c:pt>
                <c:pt idx="4">
                  <c:v>10～50万人未満（n=101）</c:v>
                </c:pt>
                <c:pt idx="5">
                  <c:v>50万以上（n=19）</c:v>
                </c:pt>
              </c:strCache>
            </c:strRef>
          </c:cat>
          <c:val>
            <c:numRef>
              <c:f>'Q23.最も障壁と'!$R$3:$R$8</c:f>
              <c:numCache>
                <c:formatCode>0.0</c:formatCode>
                <c:ptCount val="6"/>
                <c:pt idx="0">
                  <c:v>2.083333333333333</c:v>
                </c:pt>
                <c:pt idx="1">
                  <c:v>3.6036036036036037</c:v>
                </c:pt>
                <c:pt idx="2">
                  <c:v>1.6949152542372881</c:v>
                </c:pt>
                <c:pt idx="3">
                  <c:v>0</c:v>
                </c:pt>
                <c:pt idx="4">
                  <c:v>1.9801980198019802</c:v>
                </c:pt>
                <c:pt idx="5">
                  <c:v>5.2631578947368416</c:v>
                </c:pt>
              </c:numCache>
            </c:numRef>
          </c:val>
          <c:extLst>
            <c:ext xmlns:c16="http://schemas.microsoft.com/office/drawing/2014/chart" uri="{C3380CC4-5D6E-409C-BE32-E72D297353CC}">
              <c16:uniqueId val="{00000010-E8B9-4A6D-8A82-FB38186DB0C7}"/>
            </c:ext>
          </c:extLst>
        </c:ser>
        <c:ser>
          <c:idx val="2"/>
          <c:order val="6"/>
          <c:tx>
            <c:strRef>
              <c:f>'Q23.最も障壁と'!$S$2</c:f>
              <c:strCache>
                <c:ptCount val="1"/>
                <c:pt idx="0">
                  <c:v>その他</c:v>
                </c:pt>
              </c:strCache>
            </c:strRef>
          </c:tx>
          <c:spPr>
            <a:solidFill>
              <a:sysClr val="window" lastClr="FFFFFF">
                <a:lumMod val="65000"/>
              </a:sysClr>
            </a:solidFill>
            <a:ln>
              <a:noFill/>
            </a:ln>
            <a:effectLst/>
          </c:spPr>
          <c:invertIfNegative val="0"/>
          <c:dLbls>
            <c:dLbl>
              <c:idx val="1"/>
              <c:layout>
                <c:manualLayout>
                  <c:x val="2.3123122849741991E-2"/>
                  <c:y val="2.60498863395958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A4-480D-85FE-F1FC6BD8098B}"/>
                </c:ext>
              </c:extLst>
            </c:dLbl>
            <c:dLbl>
              <c:idx val="2"/>
              <c:delete val="1"/>
              <c:extLst>
                <c:ext xmlns:c15="http://schemas.microsoft.com/office/drawing/2012/chart" uri="{CE6537A1-D6FC-4f65-9D91-7224C49458BB}"/>
                <c:ext xmlns:c16="http://schemas.microsoft.com/office/drawing/2014/chart" uri="{C3380CC4-5D6E-409C-BE32-E72D297353CC}">
                  <c16:uniqueId val="{00000002-5FA4-480D-85FE-F1FC6BD8098B}"/>
                </c:ext>
              </c:extLst>
            </c:dLbl>
            <c:dLbl>
              <c:idx val="3"/>
              <c:layout>
                <c:manualLayout>
                  <c:x val="5.1677779531368621E-3"/>
                  <c:y val="2.165085656988713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8B9-4A6D-8A82-FB38186DB0C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'Q23.最も障壁と'!$L$3:$L$8</c:f>
              <c:strCache>
                <c:ptCount val="6"/>
                <c:pt idx="0">
                  <c:v>  全  体（n=480）</c:v>
                </c:pt>
                <c:pt idx="1">
                  <c:v>1万人未満（n=111）</c:v>
                </c:pt>
                <c:pt idx="2">
                  <c:v>1～5万人未満（n=177）</c:v>
                </c:pt>
                <c:pt idx="3">
                  <c:v>5～10万人未満（n=72）</c:v>
                </c:pt>
                <c:pt idx="4">
                  <c:v>10～50万人未満（n=101）</c:v>
                </c:pt>
                <c:pt idx="5">
                  <c:v>50万以上（n=19）</c:v>
                </c:pt>
              </c:strCache>
            </c:strRef>
          </c:cat>
          <c:val>
            <c:numRef>
              <c:f>'Q23.最も障壁と'!$S$3:$S$8</c:f>
              <c:numCache>
                <c:formatCode>0.0</c:formatCode>
                <c:ptCount val="6"/>
                <c:pt idx="0">
                  <c:v>1.4583333333333333</c:v>
                </c:pt>
                <c:pt idx="1">
                  <c:v>0.90090090090090091</c:v>
                </c:pt>
                <c:pt idx="2">
                  <c:v>0</c:v>
                </c:pt>
                <c:pt idx="3">
                  <c:v>2.7777777777777777</c:v>
                </c:pt>
                <c:pt idx="4">
                  <c:v>2.9702970297029703</c:v>
                </c:pt>
                <c:pt idx="5">
                  <c:v>5.2631578947368416</c:v>
                </c:pt>
              </c:numCache>
            </c:numRef>
          </c:val>
          <c:extLst>
            <c:ext xmlns:c16="http://schemas.microsoft.com/office/drawing/2014/chart" uri="{C3380CC4-5D6E-409C-BE32-E72D297353CC}">
              <c16:uniqueId val="{00000011-E8B9-4A6D-8A82-FB38186DB0C7}"/>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'Q23.最も障壁と'!$M$2</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'Q23.最も障壁と'!$L$3:$L$8</c15:sqref>
                        </c15:formulaRef>
                      </c:ext>
                    </c:extLst>
                    <c:strCache>
                      <c:ptCount val="6"/>
                      <c:pt idx="0">
                        <c:v>  全  体（n=480）</c:v>
                      </c:pt>
                      <c:pt idx="1">
                        <c:v>1万人未満（n=111）</c:v>
                      </c:pt>
                      <c:pt idx="2">
                        <c:v>1～5万人未満（n=177）</c:v>
                      </c:pt>
                      <c:pt idx="3">
                        <c:v>5～10万人未満（n=72）</c:v>
                      </c:pt>
                      <c:pt idx="4">
                        <c:v>10～50万人未満（n=101）</c:v>
                      </c:pt>
                      <c:pt idx="5">
                        <c:v>50万以上（n=19）</c:v>
                      </c:pt>
                    </c:strCache>
                  </c:strRef>
                </c:cat>
                <c:val>
                  <c:numRef>
                    <c:extLst>
                      <c:ext uri="{02D57815-91ED-43cb-92C2-25804820EDAC}">
                        <c15:formulaRef>
                          <c15:sqref>'Q23.最も障壁と'!$M$3:$M$8</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2-E8B9-4A6D-8A82-FB38186DB0C7}"/>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5.3977346788000452E-2"/>
          <c:y val="0"/>
          <c:w val="0.64922412984767286"/>
          <c:h val="0.10450180958534204"/>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027521882610024"/>
          <c:y val="0.28654125901971733"/>
          <c:w val="0.83580893853176996"/>
          <c:h val="0.67591519871246331"/>
        </c:manualLayout>
      </c:layout>
      <c:barChart>
        <c:barDir val="bar"/>
        <c:grouping val="percentStacked"/>
        <c:varyColors val="0"/>
        <c:ser>
          <c:idx val="8"/>
          <c:order val="1"/>
          <c:tx>
            <c:strRef>
              <c:f>'Q25.最も期待する'!$O$2</c:f>
              <c:strCache>
                <c:ptCount val="1"/>
                <c:pt idx="0">
                  <c:v>幅広い知識の提供（リベラルアーツなど）</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'Q25.最も期待する'!$O$3:$O$8</c:f>
              <c:numCache>
                <c:formatCode>0.0</c:formatCode>
                <c:ptCount val="6"/>
                <c:pt idx="0">
                  <c:v>16.288659793814432</c:v>
                </c:pt>
                <c:pt idx="1">
                  <c:v>16.964285714285715</c:v>
                </c:pt>
                <c:pt idx="2">
                  <c:v>16.111111111111111</c:v>
                </c:pt>
                <c:pt idx="3">
                  <c:v>10.95890410958904</c:v>
                </c:pt>
                <c:pt idx="4">
                  <c:v>19.801980198019802</c:v>
                </c:pt>
                <c:pt idx="5">
                  <c:v>15.789473684210526</c:v>
                </c:pt>
              </c:numCache>
            </c:numRef>
          </c:val>
          <c:extLst>
            <c:ext xmlns:c16="http://schemas.microsoft.com/office/drawing/2014/chart" uri="{C3380CC4-5D6E-409C-BE32-E72D297353CC}">
              <c16:uniqueId val="{00000000-4E50-4FFD-B507-F4C9959C6DDB}"/>
            </c:ext>
          </c:extLst>
        </c:ser>
        <c:ser>
          <c:idx val="9"/>
          <c:order val="2"/>
          <c:tx>
            <c:strRef>
              <c:f>'Q25.最も期待する'!$P$2</c:f>
              <c:strCache>
                <c:ptCount val="1"/>
                <c:pt idx="0">
                  <c:v>実践的なスキルの学び直し（リスキリング・社会人教育）</c:v>
                </c:pt>
              </c:strCache>
            </c:strRef>
          </c:tx>
          <c:spPr>
            <a:solidFill>
              <a:srgbClr val="EC7016">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'Q25.最も期待する'!$P$3:$P$8</c:f>
              <c:numCache>
                <c:formatCode>0.0</c:formatCode>
                <c:ptCount val="6"/>
                <c:pt idx="0">
                  <c:v>14.226804123711339</c:v>
                </c:pt>
                <c:pt idx="1">
                  <c:v>11.607142857142858</c:v>
                </c:pt>
                <c:pt idx="2">
                  <c:v>16.111111111111111</c:v>
                </c:pt>
                <c:pt idx="3">
                  <c:v>8.2191780821917799</c:v>
                </c:pt>
                <c:pt idx="4">
                  <c:v>18.811881188118811</c:v>
                </c:pt>
                <c:pt idx="5">
                  <c:v>10.526315789473683</c:v>
                </c:pt>
              </c:numCache>
            </c:numRef>
          </c:val>
          <c:extLst>
            <c:ext xmlns:c16="http://schemas.microsoft.com/office/drawing/2014/chart" uri="{C3380CC4-5D6E-409C-BE32-E72D297353CC}">
              <c16:uniqueId val="{00000001-4E50-4FFD-B507-F4C9959C6DDB}"/>
            </c:ext>
          </c:extLst>
        </c:ser>
        <c:ser>
          <c:idx val="10"/>
          <c:order val="3"/>
          <c:tx>
            <c:strRef>
              <c:f>'Q25.最も期待する'!$Q$2</c:f>
              <c:strCache>
                <c:ptCount val="1"/>
                <c:pt idx="0">
                  <c:v>最新の知識を学び続ける機会（リカレント・継続学習）</c:v>
                </c:pt>
              </c:strCache>
            </c:strRef>
          </c:tx>
          <c:spPr>
            <a:solidFill>
              <a:srgbClr val="D7F9F8"/>
            </a:solidFill>
            <a:ln>
              <a:noFill/>
            </a:ln>
            <a:effectLst/>
          </c:spPr>
          <c:invertIfNegative val="0"/>
          <c:dLbls>
            <c:dLbl>
              <c:idx val="3"/>
              <c:layout>
                <c:manualLayout>
                  <c:x val="-3.5431413294624787E-4"/>
                  <c:y val="-9.8527975844660519E-3"/>
                </c:manualLayout>
              </c:layout>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15:layout>
                    <c:manualLayout>
                      <c:w val="3.9775771280704336E-2"/>
                      <c:h val="0.1015949654678111"/>
                    </c:manualLayout>
                  </c15:layout>
                </c:ext>
                <c:ext xmlns:c16="http://schemas.microsoft.com/office/drawing/2014/chart" uri="{C3380CC4-5D6E-409C-BE32-E72D297353CC}">
                  <c16:uniqueId val="{00000002-4E50-4FFD-B507-F4C9959C6DDB}"/>
                </c:ext>
              </c:extLst>
            </c:dLbl>
            <c:dLbl>
              <c:idx val="4"/>
              <c:layout>
                <c:manualLayout>
                  <c:x val="9.3392645300963834E-4"/>
                  <c:y val="-4.421248277879452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E50-4FFD-B507-F4C9959C6DD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'Q25.最も期待する'!$Q$3:$Q$8</c:f>
              <c:numCache>
                <c:formatCode>0.0</c:formatCode>
                <c:ptCount val="6"/>
                <c:pt idx="0">
                  <c:v>10.927835051546392</c:v>
                </c:pt>
                <c:pt idx="1">
                  <c:v>5.3571428571428568</c:v>
                </c:pt>
                <c:pt idx="2">
                  <c:v>8.8888888888888893</c:v>
                </c:pt>
                <c:pt idx="3">
                  <c:v>13.698630136986301</c:v>
                </c:pt>
                <c:pt idx="4">
                  <c:v>16.831683168316832</c:v>
                </c:pt>
                <c:pt idx="5">
                  <c:v>21.052631578947366</c:v>
                </c:pt>
              </c:numCache>
            </c:numRef>
          </c:val>
          <c:extLst>
            <c:ext xmlns:c16="http://schemas.microsoft.com/office/drawing/2014/chart" uri="{C3380CC4-5D6E-409C-BE32-E72D297353CC}">
              <c16:uniqueId val="{00000004-4E50-4FFD-B507-F4C9959C6DDB}"/>
            </c:ext>
          </c:extLst>
        </c:ser>
        <c:ser>
          <c:idx val="0"/>
          <c:order val="4"/>
          <c:tx>
            <c:strRef>
              <c:f>'Q25.最も期待する'!$R$2</c:f>
              <c:strCache>
                <c:ptCount val="1"/>
                <c:pt idx="0">
                  <c:v>地域と連携した調査・研究</c:v>
                </c:pt>
              </c:strCache>
            </c:strRef>
          </c:tx>
          <c:spPr>
            <a:solidFill>
              <a:srgbClr val="E5DEDB">
                <a:lumMod val="90000"/>
              </a:srgbClr>
            </a:solidFill>
            <a:ln>
              <a:noFill/>
            </a:ln>
            <a:effectLst/>
          </c:spPr>
          <c:invertIfNegative val="0"/>
          <c:dLbls>
            <c:dLbl>
              <c:idx val="0"/>
              <c:layout>
                <c:manualLayout>
                  <c:x val="1.5892876182179803E-2"/>
                  <c:y val="1.67569447178885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E50-4FFD-B507-F4C9959C6DDB}"/>
                </c:ext>
              </c:extLst>
            </c:dLbl>
            <c:dLbl>
              <c:idx val="1"/>
              <c:layout>
                <c:manualLayout>
                  <c:x val="7.2183014720394179E-3"/>
                  <c:y val="1.30007048842209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E50-4FFD-B507-F4C9959C6DDB}"/>
                </c:ext>
              </c:extLst>
            </c:dLbl>
            <c:dLbl>
              <c:idx val="2"/>
              <c:layout>
                <c:manualLayout>
                  <c:x val="4.3467016925390805E-3"/>
                  <c:y val="5.740286490236715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E50-4FFD-B507-F4C9959C6DDB}"/>
                </c:ext>
              </c:extLst>
            </c:dLbl>
            <c:dLbl>
              <c:idx val="3"/>
              <c:layout>
                <c:manualLayout>
                  <c:x val="3.1919254475212967E-2"/>
                  <c:y val="-4.0831707921711816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E50-4FFD-B507-F4C9959C6DDB}"/>
                </c:ext>
              </c:extLst>
            </c:dLbl>
            <c:dLbl>
              <c:idx val="4"/>
              <c:layout>
                <c:manualLayout>
                  <c:x val="-1.7188198277289669E-2"/>
                  <c:y val="8.402042445011118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E50-4FFD-B507-F4C9959C6DD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'Q25.最も期待する'!$R$3:$R$8</c:f>
              <c:numCache>
                <c:formatCode>0.0</c:formatCode>
                <c:ptCount val="6"/>
                <c:pt idx="0">
                  <c:v>36.494845360824741</c:v>
                </c:pt>
                <c:pt idx="1">
                  <c:v>36.607142857142854</c:v>
                </c:pt>
                <c:pt idx="2">
                  <c:v>39.444444444444443</c:v>
                </c:pt>
                <c:pt idx="3">
                  <c:v>43.835616438356162</c:v>
                </c:pt>
                <c:pt idx="4">
                  <c:v>29.702970297029701</c:v>
                </c:pt>
                <c:pt idx="5">
                  <c:v>15.789473684210526</c:v>
                </c:pt>
              </c:numCache>
            </c:numRef>
          </c:val>
          <c:extLst>
            <c:ext xmlns:c16="http://schemas.microsoft.com/office/drawing/2014/chart" uri="{C3380CC4-5D6E-409C-BE32-E72D297353CC}">
              <c16:uniqueId val="{0000000A-4E50-4FFD-B507-F4C9959C6DDB}"/>
            </c:ext>
          </c:extLst>
        </c:ser>
        <c:ser>
          <c:idx val="1"/>
          <c:order val="5"/>
          <c:tx>
            <c:strRef>
              <c:f>'Q25.最も期待する'!$S$2</c:f>
              <c:strCache>
                <c:ptCount val="1"/>
                <c:pt idx="0">
                  <c:v>研究成果を生かす社会実装</c:v>
                </c:pt>
              </c:strCache>
            </c:strRef>
          </c:tx>
          <c:spPr>
            <a:solidFill>
              <a:srgbClr val="99CCFF"/>
            </a:solidFill>
            <a:ln>
              <a:noFill/>
            </a:ln>
            <a:effectLst/>
          </c:spPr>
          <c:invertIfNegative val="0"/>
          <c:dLbls>
            <c:dLbl>
              <c:idx val="0"/>
              <c:layout>
                <c:manualLayout>
                  <c:x val="8.7565815292967378E-3"/>
                  <c:y val="2.978981583721223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E50-4FFD-B507-F4C9959C6DDB}"/>
                </c:ext>
              </c:extLst>
            </c:dLbl>
            <c:dLbl>
              <c:idx val="1"/>
              <c:layout>
                <c:manualLayout>
                  <c:x val="2.8873187482813919E-2"/>
                  <c:y val="6.2571709123348034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E50-4FFD-B507-F4C9959C6DDB}"/>
                </c:ext>
              </c:extLst>
            </c:dLbl>
            <c:dLbl>
              <c:idx val="2"/>
              <c:layout>
                <c:manualLayout>
                  <c:x val="1.4322766511610345E-3"/>
                  <c:y val="2.7231246663704742E-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E50-4FFD-B507-F4C9959C6DDB}"/>
                </c:ext>
              </c:extLst>
            </c:dLbl>
            <c:dLbl>
              <c:idx val="3"/>
              <c:layout>
                <c:manualLayout>
                  <c:x val="-7.2216585158594365E-3"/>
                  <c:y val="-7.7037196793684098E-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4E50-4FFD-B507-F4C9959C6DDB}"/>
                </c:ext>
              </c:extLst>
            </c:dLbl>
            <c:dLbl>
              <c:idx val="4"/>
              <c:layout>
                <c:manualLayout>
                  <c:x val="-1.3537780361458735E-5"/>
                  <c:y val="2.576960541268664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E50-4FFD-B507-F4C9959C6DD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'Q25.最も期待する'!$S$3:$S$8</c:f>
              <c:numCache>
                <c:formatCode>0.0</c:formatCode>
                <c:ptCount val="6"/>
                <c:pt idx="0">
                  <c:v>11.546391752577319</c:v>
                </c:pt>
                <c:pt idx="1">
                  <c:v>18.75</c:v>
                </c:pt>
                <c:pt idx="2">
                  <c:v>10.555555555555555</c:v>
                </c:pt>
                <c:pt idx="3">
                  <c:v>10.95890410958904</c:v>
                </c:pt>
                <c:pt idx="4">
                  <c:v>3.9603960396039604</c:v>
                </c:pt>
                <c:pt idx="5">
                  <c:v>21.052631578947366</c:v>
                </c:pt>
              </c:numCache>
            </c:numRef>
          </c:val>
          <c:extLst>
            <c:ext xmlns:c16="http://schemas.microsoft.com/office/drawing/2014/chart" uri="{C3380CC4-5D6E-409C-BE32-E72D297353CC}">
              <c16:uniqueId val="{00000010-4E50-4FFD-B507-F4C9959C6DDB}"/>
            </c:ext>
          </c:extLst>
        </c:ser>
        <c:ser>
          <c:idx val="2"/>
          <c:order val="6"/>
          <c:tx>
            <c:strRef>
              <c:f>'Q25.最も期待する'!$T$2</c:f>
              <c:strCache>
                <c:ptCount val="1"/>
                <c:pt idx="0">
                  <c:v>人材交流やネットワークの場の提供</c:v>
                </c:pt>
              </c:strCache>
            </c:strRef>
          </c:tx>
          <c:spPr>
            <a:solidFill>
              <a:sysClr val="window" lastClr="FFFFFF">
                <a:lumMod val="50000"/>
              </a:sys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'Q25.最も期待する'!$T$3:$T$8</c:f>
              <c:numCache>
                <c:formatCode>0.0</c:formatCode>
                <c:ptCount val="6"/>
                <c:pt idx="0">
                  <c:v>7.6288659793814437</c:v>
                </c:pt>
                <c:pt idx="1">
                  <c:v>7.1428571428571423</c:v>
                </c:pt>
                <c:pt idx="2">
                  <c:v>8.3333333333333321</c:v>
                </c:pt>
                <c:pt idx="3">
                  <c:v>6.8493150684931505</c:v>
                </c:pt>
                <c:pt idx="4">
                  <c:v>7.9207920792079207</c:v>
                </c:pt>
                <c:pt idx="5">
                  <c:v>5.2631578947368416</c:v>
                </c:pt>
              </c:numCache>
            </c:numRef>
          </c:val>
          <c:extLst>
            <c:ext xmlns:c16="http://schemas.microsoft.com/office/drawing/2014/chart" uri="{C3380CC4-5D6E-409C-BE32-E72D297353CC}">
              <c16:uniqueId val="{00000011-4E50-4FFD-B507-F4C9959C6DDB}"/>
            </c:ext>
          </c:extLst>
        </c:ser>
        <c:ser>
          <c:idx val="3"/>
          <c:order val="7"/>
          <c:tx>
            <c:strRef>
              <c:f>'Q25.最も期待する'!$U$2</c:f>
              <c:strCache>
                <c:ptCount val="1"/>
                <c:pt idx="0">
                  <c:v>その他</c:v>
                </c:pt>
              </c:strCache>
            </c:strRef>
          </c:tx>
          <c:spPr>
            <a:solidFill>
              <a:srgbClr val="002060"/>
            </a:solidFill>
            <a:ln>
              <a:noFill/>
            </a:ln>
            <a:effectLst/>
          </c:spPr>
          <c:invertIfNegative val="0"/>
          <c:dLbls>
            <c:dLbl>
              <c:idx val="2"/>
              <c:layout>
                <c:manualLayout>
                  <c:x val="-2.8895732215898249E-3"/>
                  <c:y val="5.9084997434816627E-2"/>
                </c:manualLayout>
              </c:layout>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4E50-4FFD-B507-F4C9959C6DDB}"/>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'Q25.最も期待する'!$M$3:$M$8</c:f>
              <c:strCache>
                <c:ptCount val="6"/>
                <c:pt idx="0">
                  <c:v>  全  体（n=485）</c:v>
                </c:pt>
                <c:pt idx="1">
                  <c:v>1万人未満（n=112）</c:v>
                </c:pt>
                <c:pt idx="2">
                  <c:v>1～5万人未満（n=180）</c:v>
                </c:pt>
                <c:pt idx="3">
                  <c:v>5～10万人未満（n=73）</c:v>
                </c:pt>
                <c:pt idx="4">
                  <c:v>10～50万人未満（n=101）</c:v>
                </c:pt>
                <c:pt idx="5">
                  <c:v>50万人以上（n=19）</c:v>
                </c:pt>
              </c:strCache>
            </c:strRef>
          </c:cat>
          <c:val>
            <c:numRef>
              <c:f>'Q25.最も期待する'!$U$3:$U$8</c:f>
              <c:numCache>
                <c:formatCode>0.0</c:formatCode>
                <c:ptCount val="6"/>
                <c:pt idx="0">
                  <c:v>2.8865979381443299</c:v>
                </c:pt>
                <c:pt idx="1">
                  <c:v>3.5714285714285712</c:v>
                </c:pt>
                <c:pt idx="2">
                  <c:v>0.55555555555555558</c:v>
                </c:pt>
                <c:pt idx="3">
                  <c:v>5.4794520547945202</c:v>
                </c:pt>
                <c:pt idx="4">
                  <c:v>2.9702970297029703</c:v>
                </c:pt>
                <c:pt idx="5">
                  <c:v>10.526315789473683</c:v>
                </c:pt>
              </c:numCache>
            </c:numRef>
          </c:val>
          <c:extLst>
            <c:ext xmlns:c16="http://schemas.microsoft.com/office/drawing/2014/chart" uri="{C3380CC4-5D6E-409C-BE32-E72D297353CC}">
              <c16:uniqueId val="{00000013-4E50-4FFD-B507-F4C9959C6DDB}"/>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'Q25.最も期待する'!$N$2</c15:sqref>
                        </c15:formulaRef>
                      </c:ext>
                    </c:extLst>
                    <c:strCache>
                      <c:ptCount val="1"/>
                      <c:pt idx="0">
                        <c:v>　サンプル数</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'Q25.最も期待する'!$M$3:$M$8</c15:sqref>
                        </c15:formulaRef>
                      </c:ext>
                    </c:extLst>
                    <c:strCache>
                      <c:ptCount val="6"/>
                      <c:pt idx="0">
                        <c:v>  全  体（n=485）</c:v>
                      </c:pt>
                      <c:pt idx="1">
                        <c:v>1万人未満（n=112）</c:v>
                      </c:pt>
                      <c:pt idx="2">
                        <c:v>1～5万人未満（n=180）</c:v>
                      </c:pt>
                      <c:pt idx="3">
                        <c:v>5～10万人未満（n=73）</c:v>
                      </c:pt>
                      <c:pt idx="4">
                        <c:v>10～50万人未満（n=101）</c:v>
                      </c:pt>
                      <c:pt idx="5">
                        <c:v>50万人以上（n=19）</c:v>
                      </c:pt>
                    </c:strCache>
                  </c:strRef>
                </c:cat>
                <c:val>
                  <c:numRef>
                    <c:extLst>
                      <c:ext uri="{02D57815-91ED-43cb-92C2-25804820EDAC}">
                        <c15:formulaRef>
                          <c15:sqref>'Q25.最も期待する'!$N$3:$N$8</c15:sqref>
                        </c15:formulaRef>
                      </c:ext>
                    </c:extLst>
                    <c:numCache>
                      <c:formatCode>General</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14-4E50-4FFD-B507-F4C9959C6DDB}"/>
                  </c:ext>
                </c:extLst>
              </c15:ser>
            </c15:filteredBarSeries>
          </c:ext>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0"/>
          <c:y val="2.74627551045874E-2"/>
          <c:w val="0.95998359580052495"/>
          <c:h val="0.2740579868484466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686376708481901"/>
          <c:y val="0.1835136047266569"/>
          <c:w val="0.72894533599462596"/>
          <c:h val="0.78574898585855624"/>
        </c:manualLayout>
      </c:layout>
      <c:barChart>
        <c:barDir val="bar"/>
        <c:grouping val="percentStacked"/>
        <c:varyColors val="0"/>
        <c:ser>
          <c:idx val="7"/>
          <c:order val="0"/>
          <c:tx>
            <c:strRef>
              <c:f>'Q6. スマートシュリンク印象'!$M$2</c:f>
              <c:strCache>
                <c:ptCount val="1"/>
                <c:pt idx="0">
                  <c:v>前向きに捉えている（地域の持続可能性に貢献する）</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'Q6. スマートシュリンク印象'!$K$3:$K$8</c:f>
              <c:strCache>
                <c:ptCount val="6"/>
                <c:pt idx="0">
                  <c:v>  全  体（n=147）</c:v>
                </c:pt>
                <c:pt idx="1">
                  <c:v>1万人未満（n=21）</c:v>
                </c:pt>
                <c:pt idx="2">
                  <c:v>1～5万人未満（n=45）</c:v>
                </c:pt>
                <c:pt idx="3">
                  <c:v>5～10万人未満（n=22）</c:v>
                </c:pt>
                <c:pt idx="4">
                  <c:v>10～50万人未満（n=47）</c:v>
                </c:pt>
                <c:pt idx="5">
                  <c:v>50万人以上（n=12）</c:v>
                </c:pt>
              </c:strCache>
            </c:strRef>
          </c:cat>
          <c:val>
            <c:numRef>
              <c:f>'Q6. スマートシュリンク印象'!$M$3:$M$8</c:f>
              <c:numCache>
                <c:formatCode>0.0</c:formatCode>
                <c:ptCount val="6"/>
                <c:pt idx="0">
                  <c:v>17.687074829931973</c:v>
                </c:pt>
                <c:pt idx="1">
                  <c:v>9.5238095238095237</c:v>
                </c:pt>
                <c:pt idx="2">
                  <c:v>24.444444444444443</c:v>
                </c:pt>
                <c:pt idx="3">
                  <c:v>18.181818181818183</c:v>
                </c:pt>
                <c:pt idx="4">
                  <c:v>17.021276595744681</c:v>
                </c:pt>
                <c:pt idx="5">
                  <c:v>8.3333333333333321</c:v>
                </c:pt>
              </c:numCache>
            </c:numRef>
          </c:val>
          <c:extLst xmlns:c15="http://schemas.microsoft.com/office/drawing/2012/chart">
            <c:ext xmlns:c16="http://schemas.microsoft.com/office/drawing/2014/chart" uri="{C3380CC4-5D6E-409C-BE32-E72D297353CC}">
              <c16:uniqueId val="{00000000-34EC-4048-8B3A-CE34C3CDEAC9}"/>
            </c:ext>
          </c:extLst>
        </c:ser>
        <c:ser>
          <c:idx val="8"/>
          <c:order val="1"/>
          <c:tx>
            <c:strRef>
              <c:f>'Q6. スマートシュリンク印象'!$N$2</c:f>
              <c:strCache>
                <c:ptCount val="1"/>
                <c:pt idx="0">
                  <c:v>どちらかといえば前向きに捉えている</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'Q6. スマートシュリンク印象'!$K$3:$K$8</c:f>
              <c:strCache>
                <c:ptCount val="6"/>
                <c:pt idx="0">
                  <c:v>  全  体（n=147）</c:v>
                </c:pt>
                <c:pt idx="1">
                  <c:v>1万人未満（n=21）</c:v>
                </c:pt>
                <c:pt idx="2">
                  <c:v>1～5万人未満（n=45）</c:v>
                </c:pt>
                <c:pt idx="3">
                  <c:v>5～10万人未満（n=22）</c:v>
                </c:pt>
                <c:pt idx="4">
                  <c:v>10～50万人未満（n=47）</c:v>
                </c:pt>
                <c:pt idx="5">
                  <c:v>50万人以上（n=12）</c:v>
                </c:pt>
              </c:strCache>
            </c:strRef>
          </c:cat>
          <c:val>
            <c:numRef>
              <c:f>'Q6. スマートシュリンク印象'!$N$3:$N$8</c:f>
              <c:numCache>
                <c:formatCode>0.0</c:formatCode>
                <c:ptCount val="6"/>
                <c:pt idx="0">
                  <c:v>27.210884353741498</c:v>
                </c:pt>
                <c:pt idx="1">
                  <c:v>38.095238095238095</c:v>
                </c:pt>
                <c:pt idx="2">
                  <c:v>22.222222222222221</c:v>
                </c:pt>
                <c:pt idx="3">
                  <c:v>40.909090909090914</c:v>
                </c:pt>
                <c:pt idx="4">
                  <c:v>23.404255319148938</c:v>
                </c:pt>
                <c:pt idx="5">
                  <c:v>16.666666666666664</c:v>
                </c:pt>
              </c:numCache>
            </c:numRef>
          </c:val>
          <c:extLst>
            <c:ext xmlns:c16="http://schemas.microsoft.com/office/drawing/2014/chart" uri="{C3380CC4-5D6E-409C-BE32-E72D297353CC}">
              <c16:uniqueId val="{00000001-34EC-4048-8B3A-CE34C3CDEAC9}"/>
            </c:ext>
          </c:extLst>
        </c:ser>
        <c:ser>
          <c:idx val="9"/>
          <c:order val="2"/>
          <c:tx>
            <c:strRef>
              <c:f>'Q6. スマートシュリンク印象'!$O$2</c:f>
              <c:strCache>
                <c:ptCount val="1"/>
                <c:pt idx="0">
                  <c:v>中立的（良い点と課題の両方があると考えている）</c:v>
                </c:pt>
              </c:strCache>
            </c:strRef>
          </c:tx>
          <c:spPr>
            <a:solidFill>
              <a:srgbClr val="69D8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'Q6. スマートシュリンク印象'!$K$3:$K$8</c:f>
              <c:strCache>
                <c:ptCount val="6"/>
                <c:pt idx="0">
                  <c:v>  全  体（n=147）</c:v>
                </c:pt>
                <c:pt idx="1">
                  <c:v>1万人未満（n=21）</c:v>
                </c:pt>
                <c:pt idx="2">
                  <c:v>1～5万人未満（n=45）</c:v>
                </c:pt>
                <c:pt idx="3">
                  <c:v>5～10万人未満（n=22）</c:v>
                </c:pt>
                <c:pt idx="4">
                  <c:v>10～50万人未満（n=47）</c:v>
                </c:pt>
                <c:pt idx="5">
                  <c:v>50万人以上（n=12）</c:v>
                </c:pt>
              </c:strCache>
            </c:strRef>
          </c:cat>
          <c:val>
            <c:numRef>
              <c:f>'Q6. スマートシュリンク印象'!$O$3:$O$8</c:f>
              <c:numCache>
                <c:formatCode>0.0</c:formatCode>
                <c:ptCount val="6"/>
                <c:pt idx="0">
                  <c:v>53.061224489795919</c:v>
                </c:pt>
                <c:pt idx="1">
                  <c:v>47.619047619047613</c:v>
                </c:pt>
                <c:pt idx="2">
                  <c:v>51.111111111111107</c:v>
                </c:pt>
                <c:pt idx="3">
                  <c:v>36.363636363636367</c:v>
                </c:pt>
                <c:pt idx="4">
                  <c:v>59.574468085106382</c:v>
                </c:pt>
                <c:pt idx="5">
                  <c:v>75</c:v>
                </c:pt>
              </c:numCache>
            </c:numRef>
          </c:val>
          <c:extLst>
            <c:ext xmlns:c16="http://schemas.microsoft.com/office/drawing/2014/chart" uri="{C3380CC4-5D6E-409C-BE32-E72D297353CC}">
              <c16:uniqueId val="{00000002-34EC-4048-8B3A-CE34C3CDEAC9}"/>
            </c:ext>
          </c:extLst>
        </c:ser>
        <c:ser>
          <c:idx val="10"/>
          <c:order val="3"/>
          <c:tx>
            <c:strRef>
              <c:f>'Q6. スマートシュリンク印象'!$P$2</c:f>
              <c:strCache>
                <c:ptCount val="1"/>
                <c:pt idx="0">
                  <c:v>どちらかといえばネガティブに捉えている</c:v>
                </c:pt>
              </c:strCache>
            </c:strRef>
          </c:tx>
          <c:spPr>
            <a:solidFill>
              <a:sysClr val="window" lastClr="FFFFFF">
                <a:lumMod val="75000"/>
              </a:sysClr>
            </a:solidFill>
            <a:ln>
              <a:noFill/>
            </a:ln>
            <a:effectLst/>
          </c:spPr>
          <c:invertIfNegative val="0"/>
          <c:dLbls>
            <c:dLbl>
              <c:idx val="0"/>
              <c:layout>
                <c:manualLayout>
                  <c:x val="-2.8307806156167702E-2"/>
                  <c:y val="2.745743503019586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4EC-4048-8B3A-CE34C3CDEAC9}"/>
                </c:ext>
              </c:extLst>
            </c:dLbl>
            <c:dLbl>
              <c:idx val="3"/>
              <c:delete val="1"/>
              <c:extLst>
                <c:ext xmlns:c15="http://schemas.microsoft.com/office/drawing/2012/chart" uri="{CE6537A1-D6FC-4f65-9D91-7224C49458BB}"/>
                <c:ext xmlns:c16="http://schemas.microsoft.com/office/drawing/2014/chart" uri="{C3380CC4-5D6E-409C-BE32-E72D297353CC}">
                  <c16:uniqueId val="{00000004-34EC-4048-8B3A-CE34C3CDEAC9}"/>
                </c:ext>
              </c:extLst>
            </c:dLbl>
            <c:dLbl>
              <c:idx val="4"/>
              <c:delete val="1"/>
              <c:extLst>
                <c:ext xmlns:c15="http://schemas.microsoft.com/office/drawing/2012/chart" uri="{CE6537A1-D6FC-4f65-9D91-7224C49458BB}"/>
                <c:ext xmlns:c16="http://schemas.microsoft.com/office/drawing/2014/chart" uri="{C3380CC4-5D6E-409C-BE32-E72D297353CC}">
                  <c16:uniqueId val="{00000005-34EC-4048-8B3A-CE34C3CDEAC9}"/>
                </c:ext>
              </c:extLst>
            </c:dLbl>
            <c:dLbl>
              <c:idx val="5"/>
              <c:delete val="1"/>
              <c:extLst>
                <c:ext xmlns:c15="http://schemas.microsoft.com/office/drawing/2012/chart" uri="{CE6537A1-D6FC-4f65-9D91-7224C49458BB}"/>
                <c:ext xmlns:c16="http://schemas.microsoft.com/office/drawing/2014/chart" uri="{C3380CC4-5D6E-409C-BE32-E72D297353CC}">
                  <c16:uniqueId val="{00000006-34EC-4048-8B3A-CE34C3CDEAC9}"/>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'Q6. スマートシュリンク印象'!$K$3:$K$8</c:f>
              <c:strCache>
                <c:ptCount val="6"/>
                <c:pt idx="0">
                  <c:v>  全  体（n=147）</c:v>
                </c:pt>
                <c:pt idx="1">
                  <c:v>1万人未満（n=21）</c:v>
                </c:pt>
                <c:pt idx="2">
                  <c:v>1～5万人未満（n=45）</c:v>
                </c:pt>
                <c:pt idx="3">
                  <c:v>5～10万人未満（n=22）</c:v>
                </c:pt>
                <c:pt idx="4">
                  <c:v>10～50万人未満（n=47）</c:v>
                </c:pt>
                <c:pt idx="5">
                  <c:v>50万人以上（n=12）</c:v>
                </c:pt>
              </c:strCache>
            </c:strRef>
          </c:cat>
          <c:val>
            <c:numRef>
              <c:f>'Q6. スマートシュリンク印象'!$P$3:$P$8</c:f>
              <c:numCache>
                <c:formatCode>0.0</c:formatCode>
                <c:ptCount val="6"/>
                <c:pt idx="0">
                  <c:v>1.3605442176870748</c:v>
                </c:pt>
                <c:pt idx="1">
                  <c:v>4.7619047619047619</c:v>
                </c:pt>
                <c:pt idx="2">
                  <c:v>2.2222222222222223</c:v>
                </c:pt>
                <c:pt idx="3">
                  <c:v>0</c:v>
                </c:pt>
                <c:pt idx="4">
                  <c:v>0</c:v>
                </c:pt>
                <c:pt idx="5">
                  <c:v>0</c:v>
                </c:pt>
              </c:numCache>
            </c:numRef>
          </c:val>
          <c:extLst>
            <c:ext xmlns:c16="http://schemas.microsoft.com/office/drawing/2014/chart" uri="{C3380CC4-5D6E-409C-BE32-E72D297353CC}">
              <c16:uniqueId val="{00000007-34EC-4048-8B3A-CE34C3CDEAC9}"/>
            </c:ext>
          </c:extLst>
        </c:ser>
        <c:ser>
          <c:idx val="0"/>
          <c:order val="4"/>
          <c:tx>
            <c:strRef>
              <c:f>'Q6. スマートシュリンク印象'!$Q$2</c:f>
              <c:strCache>
                <c:ptCount val="1"/>
                <c:pt idx="0">
                  <c:v>ネガティブに捉えている（地域の衰退を容認する考え方だと感じる）</c:v>
                </c:pt>
              </c:strCache>
            </c:strRef>
          </c:tx>
          <c:spPr>
            <a:solidFill>
              <a:schemeClr val="accent3">
                <a:shade val="41000"/>
              </a:schemeClr>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8-34EC-4048-8B3A-CE34C3CDEAC9}"/>
                </c:ext>
              </c:extLst>
            </c:dLbl>
            <c:dLbl>
              <c:idx val="2"/>
              <c:delete val="1"/>
              <c:extLst>
                <c:ext xmlns:c15="http://schemas.microsoft.com/office/drawing/2012/chart" uri="{CE6537A1-D6FC-4f65-9D91-7224C49458BB}"/>
                <c:ext xmlns:c16="http://schemas.microsoft.com/office/drawing/2014/chart" uri="{C3380CC4-5D6E-409C-BE32-E72D297353CC}">
                  <c16:uniqueId val="{00000009-34EC-4048-8B3A-CE34C3CDEAC9}"/>
                </c:ext>
              </c:extLst>
            </c:dLbl>
            <c:dLbl>
              <c:idx val="3"/>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extLst>
                <c:ext xmlns:c16="http://schemas.microsoft.com/office/drawing/2014/chart" uri="{C3380CC4-5D6E-409C-BE32-E72D297353CC}">
                  <c16:uniqueId val="{0000000A-34EC-4048-8B3A-CE34C3CDEAC9}"/>
                </c:ext>
              </c:extLst>
            </c:dLbl>
            <c:dLbl>
              <c:idx val="4"/>
              <c:delete val="1"/>
              <c:extLst>
                <c:ext xmlns:c15="http://schemas.microsoft.com/office/drawing/2012/chart" uri="{CE6537A1-D6FC-4f65-9D91-7224C49458BB}"/>
                <c:ext xmlns:c16="http://schemas.microsoft.com/office/drawing/2014/chart" uri="{C3380CC4-5D6E-409C-BE32-E72D297353CC}">
                  <c16:uniqueId val="{0000000B-34EC-4048-8B3A-CE34C3CDEAC9}"/>
                </c:ext>
              </c:extLst>
            </c:dLbl>
            <c:dLbl>
              <c:idx val="5"/>
              <c:delete val="1"/>
              <c:extLst>
                <c:ext xmlns:c15="http://schemas.microsoft.com/office/drawing/2012/chart" uri="{CE6537A1-D6FC-4f65-9D91-7224C49458BB}"/>
                <c:ext xmlns:c16="http://schemas.microsoft.com/office/drawing/2014/chart" uri="{C3380CC4-5D6E-409C-BE32-E72D297353CC}">
                  <c16:uniqueId val="{0000000C-34EC-4048-8B3A-CE34C3CDEAC9}"/>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'Q6. スマートシュリンク印象'!$K$3:$K$8</c:f>
              <c:strCache>
                <c:ptCount val="6"/>
                <c:pt idx="0">
                  <c:v>  全  体（n=147）</c:v>
                </c:pt>
                <c:pt idx="1">
                  <c:v>1万人未満（n=21）</c:v>
                </c:pt>
                <c:pt idx="2">
                  <c:v>1～5万人未満（n=45）</c:v>
                </c:pt>
                <c:pt idx="3">
                  <c:v>5～10万人未満（n=22）</c:v>
                </c:pt>
                <c:pt idx="4">
                  <c:v>10～50万人未満（n=47）</c:v>
                </c:pt>
                <c:pt idx="5">
                  <c:v>50万人以上（n=12）</c:v>
                </c:pt>
              </c:strCache>
            </c:strRef>
          </c:cat>
          <c:val>
            <c:numRef>
              <c:f>'Q6. スマートシュリンク印象'!$Q$3:$Q$8</c:f>
              <c:numCache>
                <c:formatCode>0.0</c:formatCode>
                <c:ptCount val="6"/>
                <c:pt idx="0">
                  <c:v>0.68027210884353739</c:v>
                </c:pt>
                <c:pt idx="1">
                  <c:v>0</c:v>
                </c:pt>
                <c:pt idx="2">
                  <c:v>0</c:v>
                </c:pt>
                <c:pt idx="3">
                  <c:v>4.5454545454545459</c:v>
                </c:pt>
                <c:pt idx="4">
                  <c:v>0</c:v>
                </c:pt>
                <c:pt idx="5">
                  <c:v>0</c:v>
                </c:pt>
              </c:numCache>
            </c:numRef>
          </c:val>
          <c:extLst>
            <c:ext xmlns:c16="http://schemas.microsoft.com/office/drawing/2014/chart" uri="{C3380CC4-5D6E-409C-BE32-E72D297353CC}">
              <c16:uniqueId val="{0000000D-34EC-4048-8B3A-CE34C3CDEAC9}"/>
            </c:ext>
          </c:extLst>
        </c:ser>
        <c:dLbls>
          <c:dLblPos val="ctr"/>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1.6978604708842462E-2"/>
          <c:y val="1.4712428770116614E-3"/>
          <c:w val="0.9059278106363795"/>
          <c:h val="0.1967847008140117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2127738641504557"/>
          <c:y val="0.35930169746334195"/>
          <c:w val="0.77872261358495443"/>
          <c:h val="0.60193664421200388"/>
        </c:manualLayout>
      </c:layout>
      <c:barChart>
        <c:barDir val="bar"/>
        <c:grouping val="percentStacked"/>
        <c:varyColors val="0"/>
        <c:ser>
          <c:idx val="7"/>
          <c:order val="0"/>
          <c:tx>
            <c:strRef>
              <c:f>'Q7. 人口減少'!$M$2</c:f>
              <c:strCache>
                <c:ptCount val="1"/>
                <c:pt idx="0">
                  <c:v>積極的に取り入れるべきであり、現実に即した施策が重要だと考えている</c:v>
                </c:pt>
              </c:strCache>
              <c:extLst xmlns:c15="http://schemas.microsoft.com/office/drawing/2012/chart"/>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'Q7. 人口減少'!$K$3:$K$8</c:f>
              <c:strCache>
                <c:ptCount val="6"/>
                <c:pt idx="0">
                  <c:v>  全  体（n=493）</c:v>
                </c:pt>
                <c:pt idx="1">
                  <c:v>1万人未満（n=113）</c:v>
                </c:pt>
                <c:pt idx="2">
                  <c:v>1～5万人未満（n=182）</c:v>
                </c:pt>
                <c:pt idx="3">
                  <c:v>5～10万人未満（n=76）</c:v>
                </c:pt>
                <c:pt idx="4">
                  <c:v>10～50万人未満（n=102）</c:v>
                </c:pt>
                <c:pt idx="5">
                  <c:v>50万人以上（n=20）</c:v>
                </c:pt>
              </c:strCache>
              <c:extLst xmlns:c15="http://schemas.microsoft.com/office/drawing/2012/chart"/>
            </c:strRef>
          </c:cat>
          <c:val>
            <c:numRef>
              <c:f>'Q7. 人口減少'!$M$3:$M$8</c:f>
              <c:numCache>
                <c:formatCode>0.0</c:formatCode>
                <c:ptCount val="6"/>
                <c:pt idx="0">
                  <c:v>37.525354969574039</c:v>
                </c:pt>
                <c:pt idx="1">
                  <c:v>34.513274336283182</c:v>
                </c:pt>
                <c:pt idx="2">
                  <c:v>42.307692307692307</c:v>
                </c:pt>
                <c:pt idx="3">
                  <c:v>34.210526315789473</c:v>
                </c:pt>
                <c:pt idx="4">
                  <c:v>34.313725490196077</c:v>
                </c:pt>
                <c:pt idx="5">
                  <c:v>40</c:v>
                </c:pt>
              </c:numCache>
              <c:extLst xmlns:c15="http://schemas.microsoft.com/office/drawing/2012/chart"/>
            </c:numRef>
          </c:val>
          <c:extLst xmlns:c15="http://schemas.microsoft.com/office/drawing/2012/chart">
            <c:ext xmlns:c16="http://schemas.microsoft.com/office/drawing/2014/chart" uri="{C3380CC4-5D6E-409C-BE32-E72D297353CC}">
              <c16:uniqueId val="{00000000-6C40-42D2-ACAB-2E4CDB33A864}"/>
            </c:ext>
          </c:extLst>
        </c:ser>
        <c:ser>
          <c:idx val="8"/>
          <c:order val="1"/>
          <c:tx>
            <c:strRef>
              <c:f>'Q7. 人口減少'!$N$2</c:f>
              <c:strCache>
                <c:ptCount val="1"/>
                <c:pt idx="0">
                  <c:v>必要だが、強調しすぎると後ろ向きな思考になりすぎる懸念があると考えている</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'Q7. 人口減少'!$K$3:$K$8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'Q7. 人口減少'!$N$3:$N$8</c:f>
              <c:numCache>
                <c:formatCode>0.0</c:formatCode>
                <c:ptCount val="6"/>
                <c:pt idx="0">
                  <c:v>26.977687626774848</c:v>
                </c:pt>
                <c:pt idx="1">
                  <c:v>23.893805309734514</c:v>
                </c:pt>
                <c:pt idx="2">
                  <c:v>26.923076923076923</c:v>
                </c:pt>
                <c:pt idx="3">
                  <c:v>28.947368421052634</c:v>
                </c:pt>
                <c:pt idx="4">
                  <c:v>29.411764705882355</c:v>
                </c:pt>
                <c:pt idx="5">
                  <c:v>25</c:v>
                </c:pt>
              </c:numCache>
            </c:numRef>
          </c:val>
          <c:extLst>
            <c:ext xmlns:c16="http://schemas.microsoft.com/office/drawing/2014/chart" uri="{C3380CC4-5D6E-409C-BE32-E72D297353CC}">
              <c16:uniqueId val="{00000001-6C40-42D2-ACAB-2E4CDB33A864}"/>
            </c:ext>
          </c:extLst>
        </c:ser>
        <c:ser>
          <c:idx val="9"/>
          <c:order val="2"/>
          <c:tx>
            <c:strRef>
              <c:f>'Q7. 人口減少'!$O$2</c:f>
              <c:strCache>
                <c:ptCount val="1"/>
                <c:pt idx="0">
                  <c:v>必要だが、あえて強調する必要はあまりないと考えている</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'Q7. 人口減少'!$K$3:$K$8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'Q7. 人口減少'!$O$3:$O$8</c:f>
              <c:numCache>
                <c:formatCode>0.0</c:formatCode>
                <c:ptCount val="6"/>
                <c:pt idx="0">
                  <c:v>12.778904665314403</c:v>
                </c:pt>
                <c:pt idx="1">
                  <c:v>14.159292035398231</c:v>
                </c:pt>
                <c:pt idx="2">
                  <c:v>12.087912087912088</c:v>
                </c:pt>
                <c:pt idx="3">
                  <c:v>13.157894736842104</c:v>
                </c:pt>
                <c:pt idx="4">
                  <c:v>12.745098039215685</c:v>
                </c:pt>
                <c:pt idx="5">
                  <c:v>10</c:v>
                </c:pt>
              </c:numCache>
            </c:numRef>
          </c:val>
          <c:extLst>
            <c:ext xmlns:c16="http://schemas.microsoft.com/office/drawing/2014/chart" uri="{C3380CC4-5D6E-409C-BE32-E72D297353CC}">
              <c16:uniqueId val="{00000002-6C40-42D2-ACAB-2E4CDB33A864}"/>
            </c:ext>
          </c:extLst>
        </c:ser>
        <c:ser>
          <c:idx val="10"/>
          <c:order val="3"/>
          <c:tx>
            <c:strRef>
              <c:f>'Q7. 人口減少'!$P$2</c:f>
              <c:strCache>
                <c:ptCount val="1"/>
                <c:pt idx="0">
                  <c:v>可能な限り人口減少を抑制する施策に重点を置くべきだと考えている</c:v>
                </c:pt>
              </c:strCache>
            </c:strRef>
          </c:tx>
          <c:spPr>
            <a:solidFill>
              <a:schemeClr val="accent3">
                <a:tint val="4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'Q7. 人口減少'!$K$3:$K$8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'Q7. 人口減少'!$P$3:$P$8</c:f>
              <c:numCache>
                <c:formatCode>0.0</c:formatCode>
                <c:ptCount val="6"/>
                <c:pt idx="0">
                  <c:v>19.878296146044626</c:v>
                </c:pt>
                <c:pt idx="1">
                  <c:v>26.548672566371685</c:v>
                </c:pt>
                <c:pt idx="2">
                  <c:v>18.681318681318682</c:v>
                </c:pt>
                <c:pt idx="3">
                  <c:v>21.052631578947366</c:v>
                </c:pt>
                <c:pt idx="4">
                  <c:v>15.686274509803921</c:v>
                </c:pt>
                <c:pt idx="5">
                  <c:v>10</c:v>
                </c:pt>
              </c:numCache>
            </c:numRef>
          </c:val>
          <c:extLst>
            <c:ext xmlns:c16="http://schemas.microsoft.com/office/drawing/2014/chart" uri="{C3380CC4-5D6E-409C-BE32-E72D297353CC}">
              <c16:uniqueId val="{00000003-6C40-42D2-ACAB-2E4CDB33A864}"/>
            </c:ext>
          </c:extLst>
        </c:ser>
        <c:ser>
          <c:idx val="0"/>
          <c:order val="4"/>
          <c:tx>
            <c:strRef>
              <c:f>'Q7. 人口減少'!$Q$2</c:f>
              <c:strCache>
                <c:ptCount val="1"/>
                <c:pt idx="0">
                  <c:v>その他</c:v>
                </c:pt>
              </c:strCache>
            </c:strRef>
          </c:tx>
          <c:spPr>
            <a:solidFill>
              <a:schemeClr val="accent5"/>
            </a:solidFill>
            <a:ln>
              <a:noFill/>
            </a:ln>
            <a:effectLst/>
          </c:spPr>
          <c:invertIfNegative val="0"/>
          <c:dLbls>
            <c:dLbl>
              <c:idx val="1"/>
              <c:layout>
                <c:manualLayout>
                  <c:x val="-9.1198288057332839E-3"/>
                  <c:y val="3.7031226946603302E-3"/>
                </c:manualLayout>
              </c:layout>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C40-42D2-ACAB-2E4CDB33A864}"/>
                </c:ext>
              </c:extLst>
            </c:dLbl>
            <c:dLbl>
              <c:idx val="2"/>
              <c:delete val="1"/>
              <c:extLst>
                <c:ext xmlns:c15="http://schemas.microsoft.com/office/drawing/2012/chart" uri="{CE6537A1-D6FC-4f65-9D91-7224C49458BB}"/>
                <c:ext xmlns:c16="http://schemas.microsoft.com/office/drawing/2014/chart" uri="{C3380CC4-5D6E-409C-BE32-E72D297353CC}">
                  <c16:uniqueId val="{00000004-6C40-42D2-ACAB-2E4CDB33A864}"/>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'Q7. 人口減少'!$K$3:$K$8</c:f>
              <c:strCache>
                <c:ptCount val="6"/>
                <c:pt idx="0">
                  <c:v>  全  体（n=493）</c:v>
                </c:pt>
                <c:pt idx="1">
                  <c:v>1万人未満（n=113）</c:v>
                </c:pt>
                <c:pt idx="2">
                  <c:v>1～5万人未満（n=182）</c:v>
                </c:pt>
                <c:pt idx="3">
                  <c:v>5～10万人未満（n=76）</c:v>
                </c:pt>
                <c:pt idx="4">
                  <c:v>10～50万人未満（n=102）</c:v>
                </c:pt>
                <c:pt idx="5">
                  <c:v>50万人以上（n=20）</c:v>
                </c:pt>
              </c:strCache>
            </c:strRef>
          </c:cat>
          <c:val>
            <c:numRef>
              <c:f>'Q7. 人口減少'!$Q$3:$Q$8</c:f>
              <c:numCache>
                <c:formatCode>0.0</c:formatCode>
                <c:ptCount val="6"/>
                <c:pt idx="0">
                  <c:v>2.8397565922920891</c:v>
                </c:pt>
                <c:pt idx="1">
                  <c:v>0.88495575221238942</c:v>
                </c:pt>
                <c:pt idx="2">
                  <c:v>0</c:v>
                </c:pt>
                <c:pt idx="3">
                  <c:v>2.6315789473684208</c:v>
                </c:pt>
                <c:pt idx="4">
                  <c:v>7.8431372549019605</c:v>
                </c:pt>
                <c:pt idx="5">
                  <c:v>15</c:v>
                </c:pt>
              </c:numCache>
            </c:numRef>
          </c:val>
          <c:extLst>
            <c:ext xmlns:c16="http://schemas.microsoft.com/office/drawing/2014/chart" uri="{C3380CC4-5D6E-409C-BE32-E72D297353CC}">
              <c16:uniqueId val="{00000005-6C40-42D2-ACAB-2E4CDB33A864}"/>
            </c:ext>
          </c:extLst>
        </c:ser>
        <c:dLbls>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4.5851375514336795E-3"/>
          <c:y val="2.8550321557848563E-2"/>
          <c:w val="0.50596271641641"/>
          <c:h val="0.28917272727003057"/>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3959716905115203"/>
          <c:y val="0.24203962472091617"/>
          <c:w val="0.74460246022848608"/>
          <c:h val="0.71919839670486663"/>
        </c:manualLayout>
      </c:layout>
      <c:barChart>
        <c:barDir val="bar"/>
        <c:grouping val="percentStacked"/>
        <c:varyColors val="0"/>
        <c:ser>
          <c:idx val="7"/>
          <c:order val="0"/>
          <c:tx>
            <c:strRef>
              <c:f>'Q8. 総合戦略（組換え済）'!$M$2</c:f>
              <c:strCache>
                <c:ptCount val="1"/>
                <c:pt idx="0">
                  <c:v>かなり改訂する予定（全面的改訂含む）</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'Q8. 総合戦略（組換え済）'!$K$3:$K$8</c:f>
              <c:strCache>
                <c:ptCount val="6"/>
                <c:pt idx="0">
                  <c:v>  全  体（n=492）</c:v>
                </c:pt>
                <c:pt idx="1">
                  <c:v>1万人未満（n=113）</c:v>
                </c:pt>
                <c:pt idx="2">
                  <c:v>1～5万人未満（n=182）</c:v>
                </c:pt>
                <c:pt idx="3">
                  <c:v>5～10万人未満（n=76）</c:v>
                </c:pt>
                <c:pt idx="4">
                  <c:v>10～50万人未満（n=102）</c:v>
                </c:pt>
                <c:pt idx="5">
                  <c:v>50万人以上（n=20）</c:v>
                </c:pt>
              </c:strCache>
            </c:strRef>
          </c:cat>
          <c:val>
            <c:numRef>
              <c:f>'Q8. 総合戦略（組換え済）'!$M$3:$M$8</c:f>
              <c:numCache>
                <c:formatCode>0.0</c:formatCode>
                <c:ptCount val="6"/>
                <c:pt idx="0">
                  <c:v>15.853658536585366</c:v>
                </c:pt>
                <c:pt idx="1">
                  <c:v>20.353982300884958</c:v>
                </c:pt>
                <c:pt idx="2">
                  <c:v>16.483516483516482</c:v>
                </c:pt>
                <c:pt idx="3">
                  <c:v>17.105263157894736</c:v>
                </c:pt>
                <c:pt idx="4">
                  <c:v>10.784313725490197</c:v>
                </c:pt>
                <c:pt idx="5">
                  <c:v>5.2631578947368416</c:v>
                </c:pt>
              </c:numCache>
            </c:numRef>
          </c:val>
          <c:extLst xmlns:c15="http://schemas.microsoft.com/office/drawing/2012/chart">
            <c:ext xmlns:c16="http://schemas.microsoft.com/office/drawing/2014/chart" uri="{C3380CC4-5D6E-409C-BE32-E72D297353CC}">
              <c16:uniqueId val="{00000000-25F8-426D-9FCB-80145EA66D1D}"/>
            </c:ext>
          </c:extLst>
        </c:ser>
        <c:ser>
          <c:idx val="8"/>
          <c:order val="1"/>
          <c:tx>
            <c:strRef>
              <c:f>'Q8. 総合戦略（組換え済）'!$N$2</c:f>
              <c:strCache>
                <c:ptCount val="1"/>
                <c:pt idx="0">
                  <c:v>一部改訂する予定</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'Q8. 総合戦略（組換え済）'!$K$3:$K$8</c:f>
              <c:strCache>
                <c:ptCount val="6"/>
                <c:pt idx="0">
                  <c:v>  全  体（n=492）</c:v>
                </c:pt>
                <c:pt idx="1">
                  <c:v>1万人未満（n=113）</c:v>
                </c:pt>
                <c:pt idx="2">
                  <c:v>1～5万人未満（n=182）</c:v>
                </c:pt>
                <c:pt idx="3">
                  <c:v>5～10万人未満（n=76）</c:v>
                </c:pt>
                <c:pt idx="4">
                  <c:v>10～50万人未満（n=102）</c:v>
                </c:pt>
                <c:pt idx="5">
                  <c:v>50万人以上（n=20）</c:v>
                </c:pt>
              </c:strCache>
            </c:strRef>
          </c:cat>
          <c:val>
            <c:numRef>
              <c:f>'Q8. 総合戦略（組換え済）'!$N$3:$N$8</c:f>
              <c:numCache>
                <c:formatCode>0.0</c:formatCode>
                <c:ptCount val="6"/>
                <c:pt idx="0">
                  <c:v>22.560975609756099</c:v>
                </c:pt>
                <c:pt idx="1">
                  <c:v>28.318584070796462</c:v>
                </c:pt>
                <c:pt idx="2">
                  <c:v>25.824175824175828</c:v>
                </c:pt>
                <c:pt idx="3">
                  <c:v>22.368421052631579</c:v>
                </c:pt>
                <c:pt idx="4">
                  <c:v>10.784313725490197</c:v>
                </c:pt>
                <c:pt idx="5">
                  <c:v>21.052631578947366</c:v>
                </c:pt>
              </c:numCache>
            </c:numRef>
          </c:val>
          <c:extLst>
            <c:ext xmlns:c16="http://schemas.microsoft.com/office/drawing/2014/chart" uri="{C3380CC4-5D6E-409C-BE32-E72D297353CC}">
              <c16:uniqueId val="{00000001-25F8-426D-9FCB-80145EA66D1D}"/>
            </c:ext>
          </c:extLst>
        </c:ser>
        <c:ser>
          <c:idx val="9"/>
          <c:order val="2"/>
          <c:tx>
            <c:strRef>
              <c:f>'Q8. 総合戦略（組換え済）'!$O$2</c:f>
              <c:strCache>
                <c:ptCount val="1"/>
                <c:pt idx="0">
                  <c:v>まったく改訂しない予定</c:v>
                </c:pt>
              </c:strCache>
            </c:strRef>
          </c:tx>
          <c:spPr>
            <a:solidFill>
              <a:srgbClr val="E3E3E3">
                <a:lumMod val="9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'Q8. 総合戦略（組換え済）'!$K$3:$K$8</c:f>
              <c:strCache>
                <c:ptCount val="6"/>
                <c:pt idx="0">
                  <c:v>  全  体（n=492）</c:v>
                </c:pt>
                <c:pt idx="1">
                  <c:v>1万人未満（n=113）</c:v>
                </c:pt>
                <c:pt idx="2">
                  <c:v>1～5万人未満（n=182）</c:v>
                </c:pt>
                <c:pt idx="3">
                  <c:v>5～10万人未満（n=76）</c:v>
                </c:pt>
                <c:pt idx="4">
                  <c:v>10～50万人未満（n=102）</c:v>
                </c:pt>
                <c:pt idx="5">
                  <c:v>50万人以上（n=20）</c:v>
                </c:pt>
              </c:strCache>
            </c:strRef>
          </c:cat>
          <c:val>
            <c:numRef>
              <c:f>'Q8. 総合戦略（組換え済）'!$O$3:$O$8</c:f>
              <c:numCache>
                <c:formatCode>0.0</c:formatCode>
                <c:ptCount val="6"/>
                <c:pt idx="0">
                  <c:v>8.7398373983739841</c:v>
                </c:pt>
                <c:pt idx="1">
                  <c:v>5.3097345132743365</c:v>
                </c:pt>
                <c:pt idx="2">
                  <c:v>6.0439560439560438</c:v>
                </c:pt>
                <c:pt idx="3">
                  <c:v>6.5789473684210522</c:v>
                </c:pt>
                <c:pt idx="4">
                  <c:v>17.647058823529413</c:v>
                </c:pt>
                <c:pt idx="5">
                  <c:v>15.789473684210526</c:v>
                </c:pt>
              </c:numCache>
            </c:numRef>
          </c:val>
          <c:extLst>
            <c:ext xmlns:c16="http://schemas.microsoft.com/office/drawing/2014/chart" uri="{C3380CC4-5D6E-409C-BE32-E72D297353CC}">
              <c16:uniqueId val="{00000002-25F8-426D-9FCB-80145EA66D1D}"/>
            </c:ext>
          </c:extLst>
        </c:ser>
        <c:ser>
          <c:idx val="10"/>
          <c:order val="3"/>
          <c:tx>
            <c:strRef>
              <c:f>'Q8. 総合戦略（組換え済）'!$P$2</c:f>
              <c:strCache>
                <c:ptCount val="1"/>
                <c:pt idx="0">
                  <c:v>未定</c:v>
                </c:pt>
              </c:strCache>
            </c:strRef>
          </c:tx>
          <c:spPr>
            <a:solidFill>
              <a:schemeClr val="accent3">
                <a:tint val="4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'Q8. 総合戦略（組換え済）'!$K$3:$K$8</c:f>
              <c:strCache>
                <c:ptCount val="6"/>
                <c:pt idx="0">
                  <c:v>  全  体（n=492）</c:v>
                </c:pt>
                <c:pt idx="1">
                  <c:v>1万人未満（n=113）</c:v>
                </c:pt>
                <c:pt idx="2">
                  <c:v>1～5万人未満（n=182）</c:v>
                </c:pt>
                <c:pt idx="3">
                  <c:v>5～10万人未満（n=76）</c:v>
                </c:pt>
                <c:pt idx="4">
                  <c:v>10～50万人未満（n=102）</c:v>
                </c:pt>
                <c:pt idx="5">
                  <c:v>50万人以上（n=20）</c:v>
                </c:pt>
              </c:strCache>
            </c:strRef>
          </c:cat>
          <c:val>
            <c:numRef>
              <c:f>'Q8. 総合戦略（組換え済）'!$P$3:$P$8</c:f>
              <c:numCache>
                <c:formatCode>0.0</c:formatCode>
                <c:ptCount val="6"/>
                <c:pt idx="0">
                  <c:v>35.975609756097562</c:v>
                </c:pt>
                <c:pt idx="1">
                  <c:v>37.168141592920357</c:v>
                </c:pt>
                <c:pt idx="2">
                  <c:v>38.461538461538467</c:v>
                </c:pt>
                <c:pt idx="3">
                  <c:v>36.84210526315789</c:v>
                </c:pt>
                <c:pt idx="4">
                  <c:v>30.392156862745097</c:v>
                </c:pt>
                <c:pt idx="5">
                  <c:v>31.578947368421051</c:v>
                </c:pt>
              </c:numCache>
            </c:numRef>
          </c:val>
          <c:extLst>
            <c:ext xmlns:c16="http://schemas.microsoft.com/office/drawing/2014/chart" uri="{C3380CC4-5D6E-409C-BE32-E72D297353CC}">
              <c16:uniqueId val="{00000003-25F8-426D-9FCB-80145EA66D1D}"/>
            </c:ext>
          </c:extLst>
        </c:ser>
        <c:ser>
          <c:idx val="0"/>
          <c:order val="4"/>
          <c:tx>
            <c:strRef>
              <c:f>'Q8. 総合戦略（組換え済）'!$Q$2</c:f>
              <c:strCache>
                <c:ptCount val="1"/>
                <c:pt idx="0">
                  <c:v>地方創生2.0を踏まえて改定済</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'Q8. 総合戦略（組換え済）'!$K$3:$K$8</c:f>
              <c:strCache>
                <c:ptCount val="6"/>
                <c:pt idx="0">
                  <c:v>  全  体（n=492）</c:v>
                </c:pt>
                <c:pt idx="1">
                  <c:v>1万人未満（n=113）</c:v>
                </c:pt>
                <c:pt idx="2">
                  <c:v>1～5万人未満（n=182）</c:v>
                </c:pt>
                <c:pt idx="3">
                  <c:v>5～10万人未満（n=76）</c:v>
                </c:pt>
                <c:pt idx="4">
                  <c:v>10～50万人未満（n=102）</c:v>
                </c:pt>
                <c:pt idx="5">
                  <c:v>50万人以上（n=20）</c:v>
                </c:pt>
              </c:strCache>
            </c:strRef>
          </c:cat>
          <c:val>
            <c:numRef>
              <c:f>'Q8. 総合戦略（組換え済）'!$Q$3:$Q$8</c:f>
              <c:numCache>
                <c:formatCode>0.0</c:formatCode>
                <c:ptCount val="6"/>
                <c:pt idx="0">
                  <c:v>10.16260162601626</c:v>
                </c:pt>
                <c:pt idx="1">
                  <c:v>4.4247787610619467</c:v>
                </c:pt>
                <c:pt idx="2">
                  <c:v>8.791208791208792</c:v>
                </c:pt>
                <c:pt idx="3">
                  <c:v>9.2105263157894726</c:v>
                </c:pt>
                <c:pt idx="4">
                  <c:v>18.627450980392158</c:v>
                </c:pt>
                <c:pt idx="5">
                  <c:v>15.789473684210526</c:v>
                </c:pt>
              </c:numCache>
            </c:numRef>
          </c:val>
          <c:extLst>
            <c:ext xmlns:c16="http://schemas.microsoft.com/office/drawing/2014/chart" uri="{C3380CC4-5D6E-409C-BE32-E72D297353CC}">
              <c16:uniqueId val="{00000004-25F8-426D-9FCB-80145EA66D1D}"/>
            </c:ext>
          </c:extLst>
        </c:ser>
        <c:ser>
          <c:idx val="1"/>
          <c:order val="5"/>
          <c:tx>
            <c:strRef>
              <c:f>'Q8. 総合戦略（組換え済）'!$R$2</c:f>
              <c:strCache>
                <c:ptCount val="1"/>
                <c:pt idx="0">
                  <c:v>その他</c:v>
                </c:pt>
              </c:strCache>
            </c:strRef>
          </c:tx>
          <c:spPr>
            <a:solidFill>
              <a:sysClr val="window" lastClr="FFFFFF">
                <a:lumMod val="65000"/>
              </a:sys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'Q8. 総合戦略（組換え済）'!$K$3:$K$8</c:f>
              <c:strCache>
                <c:ptCount val="6"/>
                <c:pt idx="0">
                  <c:v>  全  体（n=492）</c:v>
                </c:pt>
                <c:pt idx="1">
                  <c:v>1万人未満（n=113）</c:v>
                </c:pt>
                <c:pt idx="2">
                  <c:v>1～5万人未満（n=182）</c:v>
                </c:pt>
                <c:pt idx="3">
                  <c:v>5～10万人未満（n=76）</c:v>
                </c:pt>
                <c:pt idx="4">
                  <c:v>10～50万人未満（n=102）</c:v>
                </c:pt>
                <c:pt idx="5">
                  <c:v>50万人以上（n=20）</c:v>
                </c:pt>
              </c:strCache>
            </c:strRef>
          </c:cat>
          <c:val>
            <c:numRef>
              <c:f>'Q8. 総合戦略（組換え済）'!$R$3:$R$8</c:f>
              <c:numCache>
                <c:formatCode>0.0</c:formatCode>
                <c:ptCount val="6"/>
                <c:pt idx="0">
                  <c:v>6.7073170731707323</c:v>
                </c:pt>
                <c:pt idx="1">
                  <c:v>4.4247787610619467</c:v>
                </c:pt>
                <c:pt idx="2">
                  <c:v>4.395604395604396</c:v>
                </c:pt>
                <c:pt idx="3">
                  <c:v>7.8947368421052628</c:v>
                </c:pt>
                <c:pt idx="4">
                  <c:v>11.76470588235294</c:v>
                </c:pt>
                <c:pt idx="5">
                  <c:v>10.526315789473683</c:v>
                </c:pt>
              </c:numCache>
            </c:numRef>
          </c:val>
          <c:extLst>
            <c:ext xmlns:c16="http://schemas.microsoft.com/office/drawing/2014/chart" uri="{C3380CC4-5D6E-409C-BE32-E72D297353CC}">
              <c16:uniqueId val="{00000005-25F8-426D-9FCB-80145EA66D1D}"/>
            </c:ext>
          </c:extLst>
        </c:ser>
        <c:dLbls>
          <c:dLblPos val="ctr"/>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4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2.3051377619816584E-3"/>
          <c:y val="2.0656362701873928E-2"/>
          <c:w val="0.75408310281288227"/>
          <c:h val="0.14551162630851203"/>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198682841185947"/>
          <c:y val="0.25064441085937789"/>
          <c:w val="0.80481583907952325"/>
          <c:h val="0.71416503615961402"/>
        </c:manualLayout>
      </c:layout>
      <c:barChart>
        <c:barDir val="bar"/>
        <c:grouping val="percentStacked"/>
        <c:varyColors val="0"/>
        <c:ser>
          <c:idx val="7"/>
          <c:order val="0"/>
          <c:tx>
            <c:strRef>
              <c:f>'Q9. 総合戦略の委託'!$N$2</c:f>
              <c:strCache>
                <c:ptCount val="1"/>
                <c:pt idx="0">
                  <c:v>かなりの部分を外部委託する予定</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'Q9. 総合戦略の委託'!$L$3:$L$8</c:f>
              <c:strCache>
                <c:ptCount val="6"/>
                <c:pt idx="0">
                  <c:v>  全  体（n=274）</c:v>
                </c:pt>
                <c:pt idx="1">
                  <c:v>1万人未満（n=66）</c:v>
                </c:pt>
                <c:pt idx="2">
                  <c:v>1～5万人未満（n=101）</c:v>
                </c:pt>
                <c:pt idx="3">
                  <c:v>5～10万人未満（n=43）</c:v>
                </c:pt>
                <c:pt idx="4">
                  <c:v>10～50万人未満（n=53）</c:v>
                </c:pt>
                <c:pt idx="5">
                  <c:v>50万人以上（n=11）</c:v>
                </c:pt>
              </c:strCache>
            </c:strRef>
          </c:cat>
          <c:val>
            <c:numRef>
              <c:f>'Q9. 総合戦略の委託'!$N$3:$N$8</c:f>
              <c:numCache>
                <c:formatCode>0.0</c:formatCode>
                <c:ptCount val="6"/>
                <c:pt idx="0">
                  <c:v>17.883211678832119</c:v>
                </c:pt>
                <c:pt idx="1">
                  <c:v>22.727272727272727</c:v>
                </c:pt>
                <c:pt idx="2">
                  <c:v>24.752475247524753</c:v>
                </c:pt>
                <c:pt idx="3">
                  <c:v>13.953488372093023</c:v>
                </c:pt>
                <c:pt idx="4">
                  <c:v>3.7735849056603774</c:v>
                </c:pt>
                <c:pt idx="5">
                  <c:v>9.0909090909090917</c:v>
                </c:pt>
              </c:numCache>
            </c:numRef>
          </c:val>
          <c:extLst xmlns:c15="http://schemas.microsoft.com/office/drawing/2012/chart">
            <c:ext xmlns:c16="http://schemas.microsoft.com/office/drawing/2014/chart" uri="{C3380CC4-5D6E-409C-BE32-E72D297353CC}">
              <c16:uniqueId val="{00000000-4132-4166-8EDD-8431810012C3}"/>
            </c:ext>
          </c:extLst>
        </c:ser>
        <c:ser>
          <c:idx val="8"/>
          <c:order val="1"/>
          <c:tx>
            <c:strRef>
              <c:f>'Q9. 総合戦略の委託'!$O$2</c:f>
              <c:strCache>
                <c:ptCount val="1"/>
                <c:pt idx="0">
                  <c:v>一部を外部委託する予定</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'Q9. 総合戦略の委託'!$L$3:$L$8</c:f>
              <c:strCache>
                <c:ptCount val="6"/>
                <c:pt idx="0">
                  <c:v>  全  体（n=274）</c:v>
                </c:pt>
                <c:pt idx="1">
                  <c:v>1万人未満（n=66）</c:v>
                </c:pt>
                <c:pt idx="2">
                  <c:v>1～5万人未満（n=101）</c:v>
                </c:pt>
                <c:pt idx="3">
                  <c:v>5～10万人未満（n=43）</c:v>
                </c:pt>
                <c:pt idx="4">
                  <c:v>10～50万人未満（n=53）</c:v>
                </c:pt>
                <c:pt idx="5">
                  <c:v>50万人以上（n=11）</c:v>
                </c:pt>
              </c:strCache>
            </c:strRef>
          </c:cat>
          <c:val>
            <c:numRef>
              <c:f>'Q9. 総合戦略の委託'!$O$3:$O$8</c:f>
              <c:numCache>
                <c:formatCode>0.0</c:formatCode>
                <c:ptCount val="6"/>
                <c:pt idx="0">
                  <c:v>30.29197080291971</c:v>
                </c:pt>
                <c:pt idx="1">
                  <c:v>27.27272727272727</c:v>
                </c:pt>
                <c:pt idx="2">
                  <c:v>27.722772277227726</c:v>
                </c:pt>
                <c:pt idx="3">
                  <c:v>39.534883720930232</c:v>
                </c:pt>
                <c:pt idx="4">
                  <c:v>32.075471698113205</c:v>
                </c:pt>
                <c:pt idx="5">
                  <c:v>27.27272727272727</c:v>
                </c:pt>
              </c:numCache>
            </c:numRef>
          </c:val>
          <c:extLst>
            <c:ext xmlns:c16="http://schemas.microsoft.com/office/drawing/2014/chart" uri="{C3380CC4-5D6E-409C-BE32-E72D297353CC}">
              <c16:uniqueId val="{00000001-4132-4166-8EDD-8431810012C3}"/>
            </c:ext>
          </c:extLst>
        </c:ser>
        <c:ser>
          <c:idx val="9"/>
          <c:order val="2"/>
          <c:tx>
            <c:strRef>
              <c:f>'Q9. 総合戦略の委託'!$P$2</c:f>
              <c:strCache>
                <c:ptCount val="1"/>
                <c:pt idx="0">
                  <c:v>外部委託はしないが、専門家の協力を得る予定</c:v>
                </c:pt>
              </c:strCache>
            </c:strRef>
          </c:tx>
          <c:spPr>
            <a:solidFill>
              <a:srgbClr val="E3E3E3">
                <a:lumMod val="90000"/>
              </a:srgbClr>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0-EF81-4BA3-BF4F-260A5C61DF42}"/>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'Q9. 総合戦略の委託'!$L$3:$L$8</c:f>
              <c:strCache>
                <c:ptCount val="6"/>
                <c:pt idx="0">
                  <c:v>  全  体（n=274）</c:v>
                </c:pt>
                <c:pt idx="1">
                  <c:v>1万人未満（n=66）</c:v>
                </c:pt>
                <c:pt idx="2">
                  <c:v>1～5万人未満（n=101）</c:v>
                </c:pt>
                <c:pt idx="3">
                  <c:v>5～10万人未満（n=43）</c:v>
                </c:pt>
                <c:pt idx="4">
                  <c:v>10～50万人未満（n=53）</c:v>
                </c:pt>
                <c:pt idx="5">
                  <c:v>50万人以上（n=11）</c:v>
                </c:pt>
              </c:strCache>
            </c:strRef>
          </c:cat>
          <c:val>
            <c:numRef>
              <c:f>'Q9. 総合戦略の委託'!$P$3:$P$8</c:f>
              <c:numCache>
                <c:formatCode>0.0</c:formatCode>
                <c:ptCount val="6"/>
                <c:pt idx="0">
                  <c:v>5.4744525547445262</c:v>
                </c:pt>
                <c:pt idx="1">
                  <c:v>6.0606060606060606</c:v>
                </c:pt>
                <c:pt idx="2">
                  <c:v>6.9306930693069315</c:v>
                </c:pt>
                <c:pt idx="3">
                  <c:v>4.6511627906976747</c:v>
                </c:pt>
                <c:pt idx="4">
                  <c:v>3.7735849056603774</c:v>
                </c:pt>
                <c:pt idx="5">
                  <c:v>0</c:v>
                </c:pt>
              </c:numCache>
            </c:numRef>
          </c:val>
          <c:extLst>
            <c:ext xmlns:c16="http://schemas.microsoft.com/office/drawing/2014/chart" uri="{C3380CC4-5D6E-409C-BE32-E72D297353CC}">
              <c16:uniqueId val="{00000002-4132-4166-8EDD-8431810012C3}"/>
            </c:ext>
          </c:extLst>
        </c:ser>
        <c:ser>
          <c:idx val="10"/>
          <c:order val="3"/>
          <c:tx>
            <c:strRef>
              <c:f>'Q9. 総合戦略の委託'!$Q$2</c:f>
              <c:strCache>
                <c:ptCount val="1"/>
                <c:pt idx="0">
                  <c:v>全て、自治体内で行う予定</c:v>
                </c:pt>
              </c:strCache>
            </c:strRef>
          </c:tx>
          <c:spPr>
            <a:solidFill>
              <a:schemeClr val="accent3">
                <a:tint val="4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'Q9. 総合戦略の委託'!$L$3:$L$8</c:f>
              <c:strCache>
                <c:ptCount val="6"/>
                <c:pt idx="0">
                  <c:v>  全  体（n=274）</c:v>
                </c:pt>
                <c:pt idx="1">
                  <c:v>1万人未満（n=66）</c:v>
                </c:pt>
                <c:pt idx="2">
                  <c:v>1～5万人未満（n=101）</c:v>
                </c:pt>
                <c:pt idx="3">
                  <c:v>5～10万人未満（n=43）</c:v>
                </c:pt>
                <c:pt idx="4">
                  <c:v>10～50万人未満（n=53）</c:v>
                </c:pt>
                <c:pt idx="5">
                  <c:v>50万人以上（n=11）</c:v>
                </c:pt>
              </c:strCache>
            </c:strRef>
          </c:cat>
          <c:val>
            <c:numRef>
              <c:f>'Q9. 総合戦略の委託'!$Q$3:$Q$8</c:f>
              <c:numCache>
                <c:formatCode>0.0</c:formatCode>
                <c:ptCount val="6"/>
                <c:pt idx="0">
                  <c:v>32.481751824817515</c:v>
                </c:pt>
                <c:pt idx="1">
                  <c:v>37.878787878787875</c:v>
                </c:pt>
                <c:pt idx="2">
                  <c:v>29.702970297029701</c:v>
                </c:pt>
                <c:pt idx="3">
                  <c:v>25.581395348837212</c:v>
                </c:pt>
                <c:pt idx="4">
                  <c:v>39.622641509433961</c:v>
                </c:pt>
                <c:pt idx="5">
                  <c:v>18.181818181818183</c:v>
                </c:pt>
              </c:numCache>
            </c:numRef>
          </c:val>
          <c:extLst>
            <c:ext xmlns:c16="http://schemas.microsoft.com/office/drawing/2014/chart" uri="{C3380CC4-5D6E-409C-BE32-E72D297353CC}">
              <c16:uniqueId val="{00000003-4132-4166-8EDD-8431810012C3}"/>
            </c:ext>
          </c:extLst>
        </c:ser>
        <c:ser>
          <c:idx val="0"/>
          <c:order val="4"/>
          <c:tx>
            <c:strRef>
              <c:f>'Q9. 総合戦略の委託'!$R$2</c:f>
              <c:strCache>
                <c:ptCount val="1"/>
                <c:pt idx="0">
                  <c:v>未定</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'Q9. 総合戦略の委託'!$L$3:$L$8</c:f>
              <c:strCache>
                <c:ptCount val="6"/>
                <c:pt idx="0">
                  <c:v>  全  体（n=274）</c:v>
                </c:pt>
                <c:pt idx="1">
                  <c:v>1万人未満（n=66）</c:v>
                </c:pt>
                <c:pt idx="2">
                  <c:v>1～5万人未満（n=101）</c:v>
                </c:pt>
                <c:pt idx="3">
                  <c:v>5～10万人未満（n=43）</c:v>
                </c:pt>
                <c:pt idx="4">
                  <c:v>10～50万人未満（n=53）</c:v>
                </c:pt>
                <c:pt idx="5">
                  <c:v>50万人以上（n=11）</c:v>
                </c:pt>
              </c:strCache>
            </c:strRef>
          </c:cat>
          <c:val>
            <c:numRef>
              <c:f>'Q9. 総合戦略の委託'!$R$3:$R$8</c:f>
              <c:numCache>
                <c:formatCode>0.0</c:formatCode>
                <c:ptCount val="6"/>
                <c:pt idx="0">
                  <c:v>5.4744525547445262</c:v>
                </c:pt>
                <c:pt idx="1">
                  <c:v>3.0303030303030303</c:v>
                </c:pt>
                <c:pt idx="2">
                  <c:v>3.9603960396039604</c:v>
                </c:pt>
                <c:pt idx="3">
                  <c:v>2.3255813953488373</c:v>
                </c:pt>
                <c:pt idx="4">
                  <c:v>11.320754716981133</c:v>
                </c:pt>
                <c:pt idx="5">
                  <c:v>18.181818181818183</c:v>
                </c:pt>
              </c:numCache>
            </c:numRef>
          </c:val>
          <c:extLst>
            <c:ext xmlns:c16="http://schemas.microsoft.com/office/drawing/2014/chart" uri="{C3380CC4-5D6E-409C-BE32-E72D297353CC}">
              <c16:uniqueId val="{00000004-4132-4166-8EDD-8431810012C3}"/>
            </c:ext>
          </c:extLst>
        </c:ser>
        <c:ser>
          <c:idx val="1"/>
          <c:order val="5"/>
          <c:tx>
            <c:strRef>
              <c:f>'Q9. 総合戦略の委託'!$S$2</c:f>
              <c:strCache>
                <c:ptCount val="1"/>
                <c:pt idx="0">
                  <c:v>その他</c:v>
                </c:pt>
              </c:strCache>
            </c:strRef>
          </c:tx>
          <c:spPr>
            <a:solidFill>
              <a:sysClr val="window" lastClr="FFFFFF">
                <a:lumMod val="65000"/>
              </a:sys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'Q9. 総合戦略の委託'!$L$3:$L$8</c:f>
              <c:strCache>
                <c:ptCount val="6"/>
                <c:pt idx="0">
                  <c:v>  全  体（n=274）</c:v>
                </c:pt>
                <c:pt idx="1">
                  <c:v>1万人未満（n=66）</c:v>
                </c:pt>
                <c:pt idx="2">
                  <c:v>1～5万人未満（n=101）</c:v>
                </c:pt>
                <c:pt idx="3">
                  <c:v>5～10万人未満（n=43）</c:v>
                </c:pt>
                <c:pt idx="4">
                  <c:v>10～50万人未満（n=53）</c:v>
                </c:pt>
                <c:pt idx="5">
                  <c:v>50万人以上（n=11）</c:v>
                </c:pt>
              </c:strCache>
            </c:strRef>
          </c:cat>
          <c:val>
            <c:numRef>
              <c:f>'Q9. 総合戦略の委託'!$S$3:$S$8</c:f>
              <c:numCache>
                <c:formatCode>0.0</c:formatCode>
                <c:ptCount val="6"/>
                <c:pt idx="0">
                  <c:v>8.3941605839416056</c:v>
                </c:pt>
                <c:pt idx="1">
                  <c:v>3.0303030303030303</c:v>
                </c:pt>
                <c:pt idx="2">
                  <c:v>6.9306930693069315</c:v>
                </c:pt>
                <c:pt idx="3">
                  <c:v>13.953488372093023</c:v>
                </c:pt>
                <c:pt idx="4">
                  <c:v>9.433962264150944</c:v>
                </c:pt>
                <c:pt idx="5">
                  <c:v>27.27272727272727</c:v>
                </c:pt>
              </c:numCache>
            </c:numRef>
          </c:val>
          <c:extLst>
            <c:ext xmlns:c16="http://schemas.microsoft.com/office/drawing/2014/chart" uri="{C3380CC4-5D6E-409C-BE32-E72D297353CC}">
              <c16:uniqueId val="{00000005-4132-4166-8EDD-8431810012C3}"/>
            </c:ext>
          </c:extLst>
        </c:ser>
        <c:dLbls>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2.9342070570769783E-2"/>
          <c:y val="3.426650223618137E-2"/>
          <c:w val="0.72138593925022543"/>
          <c:h val="0.189764764918972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214645954385765"/>
          <c:y val="0.20641107424850882"/>
          <c:w val="0.77465622422124025"/>
          <c:h val="0.75839837277048305"/>
        </c:manualLayout>
      </c:layout>
      <c:barChart>
        <c:barDir val="bar"/>
        <c:grouping val="percentStacked"/>
        <c:varyColors val="0"/>
        <c:ser>
          <c:idx val="7"/>
          <c:order val="0"/>
          <c:tx>
            <c:strRef>
              <c:f>'Q10.外部委託の所感'!$N$2</c:f>
              <c:strCache>
                <c:ptCount val="1"/>
                <c:pt idx="0">
                  <c:v>本当はもっと職員が担うべきだが、現実的に難しいと感じている</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'Q10.外部委託の所感'!$L$3:$L$8</c:f>
              <c:strCache>
                <c:ptCount val="6"/>
                <c:pt idx="0">
                  <c:v>  全  体（n=255）</c:v>
                </c:pt>
                <c:pt idx="1">
                  <c:v>1万人未満（n=62）</c:v>
                </c:pt>
                <c:pt idx="2">
                  <c:v>1～5万人未満（n=96）</c:v>
                </c:pt>
                <c:pt idx="3">
                  <c:v>5～10万人未満（n=42）</c:v>
                </c:pt>
                <c:pt idx="4">
                  <c:v>10～50万人未満（n=46）</c:v>
                </c:pt>
                <c:pt idx="5">
                  <c:v>50万人以上（n=9）</c:v>
                </c:pt>
              </c:strCache>
            </c:strRef>
          </c:cat>
          <c:val>
            <c:numRef>
              <c:f>'Q10.外部委託の所感'!$N$3:$N$8</c:f>
              <c:numCache>
                <c:formatCode>0.0</c:formatCode>
                <c:ptCount val="6"/>
                <c:pt idx="0">
                  <c:v>33.333333333333329</c:v>
                </c:pt>
                <c:pt idx="1">
                  <c:v>35.483870967741936</c:v>
                </c:pt>
                <c:pt idx="2">
                  <c:v>37.5</c:v>
                </c:pt>
                <c:pt idx="3">
                  <c:v>33.333333333333329</c:v>
                </c:pt>
                <c:pt idx="4">
                  <c:v>26.086956521739129</c:v>
                </c:pt>
                <c:pt idx="5">
                  <c:v>11.111111111111111</c:v>
                </c:pt>
              </c:numCache>
            </c:numRef>
          </c:val>
          <c:extLst xmlns:c15="http://schemas.microsoft.com/office/drawing/2012/chart">
            <c:ext xmlns:c16="http://schemas.microsoft.com/office/drawing/2014/chart" uri="{C3380CC4-5D6E-409C-BE32-E72D297353CC}">
              <c16:uniqueId val="{00000000-7BD3-48F4-BEDC-F34D8969F5EA}"/>
            </c:ext>
          </c:extLst>
        </c:ser>
        <c:ser>
          <c:idx val="8"/>
          <c:order val="1"/>
          <c:tx>
            <c:strRef>
              <c:f>'Q10.外部委託の所感'!$O$2</c:f>
              <c:strCache>
                <c:ptCount val="1"/>
                <c:pt idx="0">
                  <c:v>本当はもっと外部委託したいが、予算や組織の方針で難しい</c:v>
                </c:pt>
              </c:strCache>
            </c:strRef>
          </c:tx>
          <c:spPr>
            <a:solidFill>
              <a:schemeClr val="accent4">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'Q10.外部委託の所感'!$L$3:$L$8</c:f>
              <c:strCache>
                <c:ptCount val="6"/>
                <c:pt idx="0">
                  <c:v>  全  体（n=255）</c:v>
                </c:pt>
                <c:pt idx="1">
                  <c:v>1万人未満（n=62）</c:v>
                </c:pt>
                <c:pt idx="2">
                  <c:v>1～5万人未満（n=96）</c:v>
                </c:pt>
                <c:pt idx="3">
                  <c:v>5～10万人未満（n=42）</c:v>
                </c:pt>
                <c:pt idx="4">
                  <c:v>10～50万人未満（n=46）</c:v>
                </c:pt>
                <c:pt idx="5">
                  <c:v>50万人以上（n=9）</c:v>
                </c:pt>
              </c:strCache>
            </c:strRef>
          </c:cat>
          <c:val>
            <c:numRef>
              <c:f>'Q10.外部委託の所感'!$O$3:$O$8</c:f>
              <c:numCache>
                <c:formatCode>0.0</c:formatCode>
                <c:ptCount val="6"/>
                <c:pt idx="0">
                  <c:v>24.313725490196077</c:v>
                </c:pt>
                <c:pt idx="1">
                  <c:v>27.419354838709676</c:v>
                </c:pt>
                <c:pt idx="2">
                  <c:v>28.125</c:v>
                </c:pt>
                <c:pt idx="3">
                  <c:v>26.190476190476193</c:v>
                </c:pt>
                <c:pt idx="4">
                  <c:v>13.043478260869565</c:v>
                </c:pt>
                <c:pt idx="5">
                  <c:v>11.111111111111111</c:v>
                </c:pt>
              </c:numCache>
            </c:numRef>
          </c:val>
          <c:extLst>
            <c:ext xmlns:c16="http://schemas.microsoft.com/office/drawing/2014/chart" uri="{C3380CC4-5D6E-409C-BE32-E72D297353CC}">
              <c16:uniqueId val="{00000001-7BD3-48F4-BEDC-F34D8969F5EA}"/>
            </c:ext>
          </c:extLst>
        </c:ser>
        <c:ser>
          <c:idx val="9"/>
          <c:order val="2"/>
          <c:tx>
            <c:strRef>
              <c:f>'Q10.外部委託の所感'!$P$2</c:f>
              <c:strCache>
                <c:ptCount val="1"/>
                <c:pt idx="0">
                  <c:v>特に意識していない</c:v>
                </c:pt>
              </c:strCache>
            </c:strRef>
          </c:tx>
          <c:spPr>
            <a:solidFill>
              <a:srgbClr val="E3E3E3">
                <a:lumMod val="9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'Q10.外部委託の所感'!$L$3:$L$8</c:f>
              <c:strCache>
                <c:ptCount val="6"/>
                <c:pt idx="0">
                  <c:v>  全  体（n=255）</c:v>
                </c:pt>
                <c:pt idx="1">
                  <c:v>1万人未満（n=62）</c:v>
                </c:pt>
                <c:pt idx="2">
                  <c:v>1～5万人未満（n=96）</c:v>
                </c:pt>
                <c:pt idx="3">
                  <c:v>5～10万人未満（n=42）</c:v>
                </c:pt>
                <c:pt idx="4">
                  <c:v>10～50万人未満（n=46）</c:v>
                </c:pt>
                <c:pt idx="5">
                  <c:v>50万人以上（n=9）</c:v>
                </c:pt>
              </c:strCache>
            </c:strRef>
          </c:cat>
          <c:val>
            <c:numRef>
              <c:f>'Q10.外部委託の所感'!$P$3:$P$8</c:f>
              <c:numCache>
                <c:formatCode>0.0</c:formatCode>
                <c:ptCount val="6"/>
                <c:pt idx="0">
                  <c:v>28.627450980392155</c:v>
                </c:pt>
                <c:pt idx="1">
                  <c:v>29.032258064516132</c:v>
                </c:pt>
                <c:pt idx="2">
                  <c:v>27.083333333333332</c:v>
                </c:pt>
                <c:pt idx="3">
                  <c:v>21.428571428571427</c:v>
                </c:pt>
                <c:pt idx="4">
                  <c:v>34.782608695652172</c:v>
                </c:pt>
                <c:pt idx="5">
                  <c:v>44.444444444444443</c:v>
                </c:pt>
              </c:numCache>
            </c:numRef>
          </c:val>
          <c:extLst>
            <c:ext xmlns:c16="http://schemas.microsoft.com/office/drawing/2014/chart" uri="{C3380CC4-5D6E-409C-BE32-E72D297353CC}">
              <c16:uniqueId val="{00000002-7BD3-48F4-BEDC-F34D8969F5EA}"/>
            </c:ext>
          </c:extLst>
        </c:ser>
        <c:ser>
          <c:idx val="10"/>
          <c:order val="3"/>
          <c:tx>
            <c:strRef>
              <c:f>'Q10.外部委託の所感'!$Q$2</c:f>
              <c:strCache>
                <c:ptCount val="1"/>
                <c:pt idx="0">
                  <c:v>その他</c:v>
                </c:pt>
              </c:strCache>
            </c:strRef>
          </c:tx>
          <c:spPr>
            <a:solidFill>
              <a:schemeClr val="accent3">
                <a:tint val="4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'Q10.外部委託の所感'!$L$3:$L$8</c:f>
              <c:strCache>
                <c:ptCount val="6"/>
                <c:pt idx="0">
                  <c:v>  全  体（n=255）</c:v>
                </c:pt>
                <c:pt idx="1">
                  <c:v>1万人未満（n=62）</c:v>
                </c:pt>
                <c:pt idx="2">
                  <c:v>1～5万人未満（n=96）</c:v>
                </c:pt>
                <c:pt idx="3">
                  <c:v>5～10万人未満（n=42）</c:v>
                </c:pt>
                <c:pt idx="4">
                  <c:v>10～50万人未満（n=46）</c:v>
                </c:pt>
                <c:pt idx="5">
                  <c:v>50万人以上（n=9）</c:v>
                </c:pt>
              </c:strCache>
            </c:strRef>
          </c:cat>
          <c:val>
            <c:numRef>
              <c:f>'Q10.外部委託の所感'!$Q$3:$Q$8</c:f>
              <c:numCache>
                <c:formatCode>0.0</c:formatCode>
                <c:ptCount val="6"/>
                <c:pt idx="0">
                  <c:v>13.725490196078432</c:v>
                </c:pt>
                <c:pt idx="1">
                  <c:v>8.064516129032258</c:v>
                </c:pt>
                <c:pt idx="2">
                  <c:v>7.291666666666667</c:v>
                </c:pt>
                <c:pt idx="3">
                  <c:v>19.047619047619047</c:v>
                </c:pt>
                <c:pt idx="4">
                  <c:v>26.086956521739129</c:v>
                </c:pt>
                <c:pt idx="5">
                  <c:v>33.333333333333329</c:v>
                </c:pt>
              </c:numCache>
            </c:numRef>
          </c:val>
          <c:extLst>
            <c:ext xmlns:c16="http://schemas.microsoft.com/office/drawing/2014/chart" uri="{C3380CC4-5D6E-409C-BE32-E72D297353CC}">
              <c16:uniqueId val="{00000003-7BD3-48F4-BEDC-F34D8969F5EA}"/>
            </c:ext>
          </c:extLst>
        </c:ser>
        <c:dLbls>
          <c:showLegendKey val="0"/>
          <c:showVal val="1"/>
          <c:showCatName val="0"/>
          <c:showSerName val="0"/>
          <c:showPercent val="0"/>
          <c:showBubbleSize val="0"/>
        </c:dLbls>
        <c:gapWidth val="95"/>
        <c:overlap val="100"/>
        <c:axId val="713393440"/>
        <c:axId val="713393920"/>
        <c:extLst/>
      </c:barChart>
      <c:catAx>
        <c:axId val="713393440"/>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scaling>
        <c:delete val="1"/>
        <c:axPos val="t"/>
        <c:numFmt formatCode="0%" sourceLinked="1"/>
        <c:majorTickMark val="none"/>
        <c:minorTickMark val="none"/>
        <c:tickLblPos val="nextTo"/>
        <c:crossAx val="713393440"/>
        <c:crosses val="autoZero"/>
        <c:crossBetween val="between"/>
      </c:valAx>
      <c:spPr>
        <a:noFill/>
        <a:ln>
          <a:noFill/>
        </a:ln>
        <a:effectLst/>
      </c:spPr>
    </c:plotArea>
    <c:legend>
      <c:legendPos val="t"/>
      <c:layout>
        <c:manualLayout>
          <c:xMode val="edge"/>
          <c:yMode val="edge"/>
          <c:x val="2.9342070570769783E-2"/>
          <c:y val="3.426650223618137E-2"/>
          <c:w val="0.81644800481645252"/>
          <c:h val="0.1557391213721496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'Q11.自治体の課題'!$P$3</c:f>
              <c:strCache>
                <c:ptCount val="1"/>
                <c:pt idx="0">
                  <c:v>  全  体（n=494）</c:v>
                </c:pt>
              </c:strCache>
            </c:strRef>
          </c:tx>
          <c:spPr>
            <a:solidFill>
              <a:schemeClr val="accent4"/>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4FC9-42F6-9623-CEAC2998D040}"/>
              </c:ext>
            </c:extLst>
          </c:dPt>
          <c:dPt>
            <c:idx val="1"/>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3-4FC9-42F6-9623-CEAC2998D040}"/>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5-4FC9-42F6-9623-CEAC2998D040}"/>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7-4FC9-42F6-9623-CEAC2998D040}"/>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9-4FC9-42F6-9623-CEAC2998D040}"/>
              </c:ext>
            </c:extLst>
          </c:dPt>
          <c:dPt>
            <c:idx val="5"/>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B-4FC9-42F6-9623-CEAC2998D040}"/>
              </c:ext>
            </c:extLst>
          </c:dPt>
          <c:dLbls>
            <c:numFmt formatCode="#,##0.0_);[Red]\(#,##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'Q11.自治体の課題'!$Q$2:$Z$2</c:f>
              <c:strCache>
                <c:ptCount val="10"/>
                <c:pt idx="0">
                  <c:v>人口減少・少子高齢化</c:v>
                </c:pt>
                <c:pt idx="1">
                  <c:v>財政問題</c:v>
                </c:pt>
                <c:pt idx="2">
                  <c:v>地域産業の衰退</c:v>
                </c:pt>
                <c:pt idx="3">
                  <c:v>災害対策・防災・減災</c:v>
                </c:pt>
                <c:pt idx="4">
                  <c:v>教育・子育て支援</c:v>
                </c:pt>
                <c:pt idx="5">
                  <c:v>医療・福祉の充実</c:v>
                </c:pt>
                <c:pt idx="6">
                  <c:v>デジタル化・DX推進</c:v>
                </c:pt>
                <c:pt idx="7">
                  <c:v>公共施設や公共交通の老朽化、継続</c:v>
                </c:pt>
                <c:pt idx="8">
                  <c:v>環境問題・持続可能な開発（SDGs）</c:v>
                </c:pt>
                <c:pt idx="9">
                  <c:v>その他</c:v>
                </c:pt>
              </c:strCache>
              <c:extLst/>
            </c:strRef>
          </c:cat>
          <c:val>
            <c:numRef>
              <c:f>'Q11.自治体の課題'!$Q$3:$Z$3</c:f>
              <c:numCache>
                <c:formatCode>0.0</c:formatCode>
                <c:ptCount val="10"/>
                <c:pt idx="0">
                  <c:v>92.914979757085021</c:v>
                </c:pt>
                <c:pt idx="1">
                  <c:v>66.194331983805668</c:v>
                </c:pt>
                <c:pt idx="2">
                  <c:v>54.251012145748987</c:v>
                </c:pt>
                <c:pt idx="3">
                  <c:v>41.700404858299592</c:v>
                </c:pt>
                <c:pt idx="4">
                  <c:v>59.514170040485823</c:v>
                </c:pt>
                <c:pt idx="5">
                  <c:v>46.356275303643727</c:v>
                </c:pt>
                <c:pt idx="6">
                  <c:v>58.097165991902834</c:v>
                </c:pt>
                <c:pt idx="7">
                  <c:v>79.757085020242911</c:v>
                </c:pt>
                <c:pt idx="8">
                  <c:v>27.327935222672068</c:v>
                </c:pt>
                <c:pt idx="9">
                  <c:v>2.6315789473684208</c:v>
                </c:pt>
              </c:numCache>
              <c:extLst/>
            </c:numRef>
          </c:val>
          <c:extLst>
            <c:ext xmlns:c16="http://schemas.microsoft.com/office/drawing/2014/chart" uri="{C3380CC4-5D6E-409C-BE32-E72D297353CC}">
              <c16:uniqueId val="{0000000C-4FC9-42F6-9623-CEAC2998D040}"/>
            </c:ext>
          </c:extLst>
        </c:ser>
        <c:dLbls>
          <c:showLegendKey val="0"/>
          <c:showVal val="1"/>
          <c:showCatName val="0"/>
          <c:showSerName val="0"/>
          <c:showPercent val="0"/>
          <c:showBubbleSize val="0"/>
        </c:dLbls>
        <c:gapWidth val="75"/>
        <c:axId val="718203296"/>
        <c:axId val="718202816"/>
      </c:barChart>
      <c:valAx>
        <c:axId val="718202816"/>
        <c:scaling>
          <c:orientation val="minMax"/>
        </c:scaling>
        <c:delete val="1"/>
        <c:axPos val="t"/>
        <c:numFmt formatCode="0.0" sourceLinked="1"/>
        <c:majorTickMark val="none"/>
        <c:minorTickMark val="none"/>
        <c:tickLblPos val="nextTo"/>
        <c:crossAx val="718203296"/>
        <c:crosses val="autoZero"/>
        <c:crossBetween val="between"/>
      </c:valAx>
      <c:catAx>
        <c:axId val="71820329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8202816"/>
        <c:crosses val="autoZero"/>
        <c:auto val="1"/>
        <c:lblAlgn val="ctr"/>
        <c:lblOffset val="100"/>
        <c:noMultiLvlLbl val="0"/>
      </c:cat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5"/>
    </mc:Choice>
    <mc:Fallback>
      <c:style val="5"/>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06304905288299"/>
          <c:y val="0.26924358067688597"/>
          <c:w val="0.79785349605245237"/>
          <c:h val="0.70852593161211319"/>
        </c:manualLayout>
      </c:layout>
      <c:barChart>
        <c:barDir val="bar"/>
        <c:grouping val="stacked"/>
        <c:varyColors val="0"/>
        <c:ser>
          <c:idx val="8"/>
          <c:order val="1"/>
          <c:tx>
            <c:strRef>
              <c:f>'Q12.戦略的重視'!$R$2</c:f>
              <c:strCache>
                <c:ptCount val="1"/>
                <c:pt idx="0">
                  <c:v>人口減少・少子高齢化</c:v>
                </c:pt>
              </c:strCache>
            </c:strRef>
          </c:tx>
          <c:spPr>
            <a:solidFill>
              <a:srgbClr val="F8931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'Q12.戦略的重視'!$R$3:$R$8</c:f>
              <c:numCache>
                <c:formatCode>0.0</c:formatCode>
                <c:ptCount val="6"/>
                <c:pt idx="0">
                  <c:v>75.510204081632651</c:v>
                </c:pt>
                <c:pt idx="1">
                  <c:v>83.035714285714292</c:v>
                </c:pt>
                <c:pt idx="2">
                  <c:v>80.110497237569049</c:v>
                </c:pt>
                <c:pt idx="3">
                  <c:v>74.666666666666671</c:v>
                </c:pt>
                <c:pt idx="4">
                  <c:v>58.82352941176471</c:v>
                </c:pt>
                <c:pt idx="5">
                  <c:v>80</c:v>
                </c:pt>
              </c:numCache>
            </c:numRef>
          </c:val>
          <c:extLst>
            <c:ext xmlns:c16="http://schemas.microsoft.com/office/drawing/2014/chart" uri="{C3380CC4-5D6E-409C-BE32-E72D297353CC}">
              <c16:uniqueId val="{00000000-1F09-4128-97A2-16B191E53F94}"/>
            </c:ext>
          </c:extLst>
        </c:ser>
        <c:ser>
          <c:idx val="9"/>
          <c:order val="2"/>
          <c:tx>
            <c:strRef>
              <c:f>'Q12.戦略的重視'!$S$2</c:f>
              <c:strCache>
                <c:ptCount val="1"/>
                <c:pt idx="0">
                  <c:v>財政問題</c:v>
                </c:pt>
              </c:strCache>
            </c:strRef>
          </c:tx>
          <c:spPr>
            <a:solidFill>
              <a:srgbClr val="F8931D">
                <a:lumMod val="40000"/>
                <a:lumOff val="6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'Q12.戦略的重視'!$S$3:$S$8</c:f>
              <c:numCache>
                <c:formatCode>0.0</c:formatCode>
                <c:ptCount val="6"/>
                <c:pt idx="0">
                  <c:v>15.510204081632653</c:v>
                </c:pt>
                <c:pt idx="1">
                  <c:v>13.392857142857142</c:v>
                </c:pt>
                <c:pt idx="2">
                  <c:v>16.022099447513813</c:v>
                </c:pt>
                <c:pt idx="3">
                  <c:v>16</c:v>
                </c:pt>
                <c:pt idx="4">
                  <c:v>15.686274509803921</c:v>
                </c:pt>
                <c:pt idx="5">
                  <c:v>20</c:v>
                </c:pt>
              </c:numCache>
            </c:numRef>
          </c:val>
          <c:extLst>
            <c:ext xmlns:c16="http://schemas.microsoft.com/office/drawing/2014/chart" uri="{C3380CC4-5D6E-409C-BE32-E72D297353CC}">
              <c16:uniqueId val="{00000001-1F09-4128-97A2-16B191E53F94}"/>
            </c:ext>
          </c:extLst>
        </c:ser>
        <c:ser>
          <c:idx val="10"/>
          <c:order val="3"/>
          <c:tx>
            <c:strRef>
              <c:f>'Q12.戦略的重視'!$T$2</c:f>
              <c:strCache>
                <c:ptCount val="1"/>
                <c:pt idx="0">
                  <c:v>地域産業の衰退</c:v>
                </c:pt>
              </c:strCache>
            </c:strRef>
          </c:tx>
          <c:spPr>
            <a:solidFill>
              <a:srgbClr val="E5DEDB">
                <a:lumMod val="90000"/>
              </a:srgb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'Q12.戦略的重視'!$T$3:$T$8</c:f>
              <c:numCache>
                <c:formatCode>0.0</c:formatCode>
                <c:ptCount val="6"/>
                <c:pt idx="0">
                  <c:v>14.897959183673471</c:v>
                </c:pt>
                <c:pt idx="1">
                  <c:v>28.571428571428569</c:v>
                </c:pt>
                <c:pt idx="2">
                  <c:v>12.707182320441991</c:v>
                </c:pt>
                <c:pt idx="3">
                  <c:v>13.333333333333334</c:v>
                </c:pt>
                <c:pt idx="4">
                  <c:v>6.8627450980392162</c:v>
                </c:pt>
                <c:pt idx="5">
                  <c:v>5</c:v>
                </c:pt>
              </c:numCache>
            </c:numRef>
          </c:val>
          <c:extLst>
            <c:ext xmlns:c16="http://schemas.microsoft.com/office/drawing/2014/chart" uri="{C3380CC4-5D6E-409C-BE32-E72D297353CC}">
              <c16:uniqueId val="{00000002-1F09-4128-97A2-16B191E53F94}"/>
            </c:ext>
          </c:extLst>
        </c:ser>
        <c:ser>
          <c:idx val="0"/>
          <c:order val="4"/>
          <c:tx>
            <c:strRef>
              <c:f>'Q12.戦略的重視'!$U$2</c:f>
              <c:strCache>
                <c:ptCount val="1"/>
                <c:pt idx="0">
                  <c:v>災害対策・防災・減災</c:v>
                </c:pt>
              </c:strCache>
            </c:strRef>
          </c:tx>
          <c:spPr>
            <a:solidFill>
              <a:srgbClr val="D7F9F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'Q12.戦略的重視'!$U$3:$U$8</c:f>
              <c:numCache>
                <c:formatCode>0.0</c:formatCode>
                <c:ptCount val="6"/>
                <c:pt idx="0">
                  <c:v>6.7346938775510203</c:v>
                </c:pt>
                <c:pt idx="1">
                  <c:v>3.5714285714285712</c:v>
                </c:pt>
                <c:pt idx="2">
                  <c:v>5.5248618784530388</c:v>
                </c:pt>
                <c:pt idx="3">
                  <c:v>4</c:v>
                </c:pt>
                <c:pt idx="4">
                  <c:v>10.784313725490197</c:v>
                </c:pt>
                <c:pt idx="5">
                  <c:v>25</c:v>
                </c:pt>
              </c:numCache>
            </c:numRef>
          </c:val>
          <c:extLst>
            <c:ext xmlns:c16="http://schemas.microsoft.com/office/drawing/2014/chart" uri="{C3380CC4-5D6E-409C-BE32-E72D297353CC}">
              <c16:uniqueId val="{00000003-1F09-4128-97A2-16B191E53F94}"/>
            </c:ext>
          </c:extLst>
        </c:ser>
        <c:ser>
          <c:idx val="1"/>
          <c:order val="5"/>
          <c:tx>
            <c:strRef>
              <c:f>'Q12.戦略的重視'!$V$2</c:f>
              <c:strCache>
                <c:ptCount val="1"/>
                <c:pt idx="0">
                  <c:v>教育・子育て支援</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'Q12.戦略的重視'!$V$3:$V$8</c:f>
              <c:numCache>
                <c:formatCode>0.0</c:formatCode>
                <c:ptCount val="6"/>
                <c:pt idx="0">
                  <c:v>29.387755102040821</c:v>
                </c:pt>
                <c:pt idx="1">
                  <c:v>14.285714285714285</c:v>
                </c:pt>
                <c:pt idx="2">
                  <c:v>25.414364640883981</c:v>
                </c:pt>
                <c:pt idx="3">
                  <c:v>36</c:v>
                </c:pt>
                <c:pt idx="4">
                  <c:v>44.117647058823529</c:v>
                </c:pt>
                <c:pt idx="5">
                  <c:v>50</c:v>
                </c:pt>
              </c:numCache>
            </c:numRef>
          </c:val>
          <c:extLst>
            <c:ext xmlns:c16="http://schemas.microsoft.com/office/drawing/2014/chart" uri="{C3380CC4-5D6E-409C-BE32-E72D297353CC}">
              <c16:uniqueId val="{00000004-1F09-4128-97A2-16B191E53F94}"/>
            </c:ext>
          </c:extLst>
        </c:ser>
        <c:ser>
          <c:idx val="2"/>
          <c:order val="6"/>
          <c:tx>
            <c:strRef>
              <c:f>'Q12.戦略的重視'!$W$2</c:f>
              <c:strCache>
                <c:ptCount val="1"/>
                <c:pt idx="0">
                  <c:v>医療・福祉の充実</c:v>
                </c:pt>
              </c:strCache>
            </c:strRef>
          </c:tx>
          <c:spPr>
            <a:solidFill>
              <a:sysClr val="windowText" lastClr="000000">
                <a:lumMod val="65000"/>
                <a:lumOff val="35000"/>
              </a:sysClr>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5-1F09-4128-97A2-16B191E53F94}"/>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'Q12.戦略的重視'!$W$3:$W$8</c:f>
              <c:numCache>
                <c:formatCode>0.0</c:formatCode>
                <c:ptCount val="6"/>
                <c:pt idx="0">
                  <c:v>5.3061224489795915</c:v>
                </c:pt>
                <c:pt idx="1">
                  <c:v>8.9285714285714288</c:v>
                </c:pt>
                <c:pt idx="2">
                  <c:v>4.4198895027624303</c:v>
                </c:pt>
                <c:pt idx="3">
                  <c:v>6.666666666666667</c:v>
                </c:pt>
                <c:pt idx="4">
                  <c:v>2.9411764705882351</c:v>
                </c:pt>
                <c:pt idx="5">
                  <c:v>0</c:v>
                </c:pt>
              </c:numCache>
            </c:numRef>
          </c:val>
          <c:extLst>
            <c:ext xmlns:c16="http://schemas.microsoft.com/office/drawing/2014/chart" uri="{C3380CC4-5D6E-409C-BE32-E72D297353CC}">
              <c16:uniqueId val="{00000006-1F09-4128-97A2-16B191E53F94}"/>
            </c:ext>
          </c:extLst>
        </c:ser>
        <c:ser>
          <c:idx val="3"/>
          <c:order val="7"/>
          <c:tx>
            <c:strRef>
              <c:f>'Q12.戦略的重視'!$X$2</c:f>
              <c:strCache>
                <c:ptCount val="1"/>
                <c:pt idx="0">
                  <c:v>デジタル化・DX推進</c:v>
                </c:pt>
              </c:strCache>
            </c:strRef>
          </c:tx>
          <c:spPr>
            <a:solidFill>
              <a:srgbClr val="9C6A6A">
                <a:lumMod val="20000"/>
                <a:lumOff val="80000"/>
              </a:srgbClr>
            </a:solidFill>
            <a:ln>
              <a:noFill/>
            </a:ln>
            <a:effectLst/>
          </c:spPr>
          <c:invertIfNegative val="0"/>
          <c:dLbls>
            <c:dLbl>
              <c:idx val="5"/>
              <c:delete val="1"/>
              <c:extLst>
                <c:ext xmlns:c15="http://schemas.microsoft.com/office/drawing/2012/chart" uri="{CE6537A1-D6FC-4f65-9D91-7224C49458BB}"/>
                <c:ext xmlns:c16="http://schemas.microsoft.com/office/drawing/2014/chart" uri="{C3380CC4-5D6E-409C-BE32-E72D297353CC}">
                  <c16:uniqueId val="{00000007-1F09-4128-97A2-16B191E53F94}"/>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ysClr val="windowText" lastClr="000000"/>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'Q12.戦略的重視'!$X$3:$X$8</c:f>
              <c:numCache>
                <c:formatCode>0.0</c:formatCode>
                <c:ptCount val="6"/>
                <c:pt idx="0">
                  <c:v>14.285714285714285</c:v>
                </c:pt>
                <c:pt idx="1">
                  <c:v>9.8214285714285712</c:v>
                </c:pt>
                <c:pt idx="2">
                  <c:v>16.574585635359114</c:v>
                </c:pt>
                <c:pt idx="3">
                  <c:v>14.666666666666666</c:v>
                </c:pt>
                <c:pt idx="4">
                  <c:v>17.647058823529413</c:v>
                </c:pt>
                <c:pt idx="5">
                  <c:v>0</c:v>
                </c:pt>
              </c:numCache>
            </c:numRef>
          </c:val>
          <c:extLst>
            <c:ext xmlns:c16="http://schemas.microsoft.com/office/drawing/2014/chart" uri="{C3380CC4-5D6E-409C-BE32-E72D297353CC}">
              <c16:uniqueId val="{00000008-1F09-4128-97A2-16B191E53F94}"/>
            </c:ext>
          </c:extLst>
        </c:ser>
        <c:ser>
          <c:idx val="4"/>
          <c:order val="8"/>
          <c:tx>
            <c:strRef>
              <c:f>'Q12.戦略的重視'!$Y$2</c:f>
              <c:strCache>
                <c:ptCount val="1"/>
                <c:pt idx="0">
                  <c:v>公共施設や公共交通の老朽化、継続</c:v>
                </c:pt>
              </c:strCache>
            </c:strRef>
          </c:tx>
          <c:spPr>
            <a:solidFill>
              <a:sysClr val="window" lastClr="FFFFFF">
                <a:lumMod val="75000"/>
              </a:sys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'Q12.戦略的重視'!$Y$3:$Y$8</c:f>
              <c:numCache>
                <c:formatCode>0.0</c:formatCode>
                <c:ptCount val="6"/>
                <c:pt idx="0">
                  <c:v>19.795918367346939</c:v>
                </c:pt>
                <c:pt idx="1">
                  <c:v>10.714285714285714</c:v>
                </c:pt>
                <c:pt idx="2">
                  <c:v>21.546961325966851</c:v>
                </c:pt>
                <c:pt idx="3">
                  <c:v>17.333333333333336</c:v>
                </c:pt>
                <c:pt idx="4">
                  <c:v>31.372549019607842</c:v>
                </c:pt>
                <c:pt idx="5">
                  <c:v>5</c:v>
                </c:pt>
              </c:numCache>
            </c:numRef>
          </c:val>
          <c:extLst>
            <c:ext xmlns:c16="http://schemas.microsoft.com/office/drawing/2014/chart" uri="{C3380CC4-5D6E-409C-BE32-E72D297353CC}">
              <c16:uniqueId val="{00000009-1F09-4128-97A2-16B191E53F94}"/>
            </c:ext>
          </c:extLst>
        </c:ser>
        <c:ser>
          <c:idx val="5"/>
          <c:order val="9"/>
          <c:tx>
            <c:strRef>
              <c:f>'Q12.戦略的重視'!$Z$2</c:f>
              <c:strCache>
                <c:ptCount val="1"/>
                <c:pt idx="0">
                  <c:v>環境問題・持続可能な開発（SDGs）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6350" cap="flat" cmpd="sng" algn="ctr">
                      <a:solidFill>
                        <a:schemeClr val="tx1"/>
                      </a:solidFill>
                      <a:prstDash val="solid"/>
                      <a:round/>
                    </a:ln>
                    <a:effectLst/>
                  </c:spPr>
                </c15:leaderLines>
              </c:ext>
            </c:extLst>
          </c:dLbls>
          <c:cat>
            <c:strRef>
              <c:f>'Q12.戦略的重視'!$P$3:$P$8</c:f>
              <c:strCache>
                <c:ptCount val="6"/>
                <c:pt idx="0">
                  <c:v>  全  体（n=490）</c:v>
                </c:pt>
                <c:pt idx="1">
                  <c:v>1万人未満（n=112）</c:v>
                </c:pt>
                <c:pt idx="2">
                  <c:v>1～5万人未満（n=181）</c:v>
                </c:pt>
                <c:pt idx="3">
                  <c:v>5～10万人未満（n=75）</c:v>
                </c:pt>
                <c:pt idx="4">
                  <c:v>10～50万人未満（n=102）</c:v>
                </c:pt>
                <c:pt idx="5">
                  <c:v>50万人以上（n=20）</c:v>
                </c:pt>
              </c:strCache>
            </c:strRef>
          </c:cat>
          <c:val>
            <c:numRef>
              <c:f>'Q12.戦略的重視'!$Z$3:$Z$8</c:f>
              <c:numCache>
                <c:formatCode>0.0</c:formatCode>
                <c:ptCount val="6"/>
                <c:pt idx="0">
                  <c:v>2.4489795918367347</c:v>
                </c:pt>
                <c:pt idx="1">
                  <c:v>1.7857142857142856</c:v>
                </c:pt>
                <c:pt idx="2">
                  <c:v>1.6574585635359116</c:v>
                </c:pt>
                <c:pt idx="3">
                  <c:v>2.666666666666667</c:v>
                </c:pt>
                <c:pt idx="4">
                  <c:v>2.9411764705882351</c:v>
                </c:pt>
                <c:pt idx="5">
                  <c:v>10</c:v>
                </c:pt>
              </c:numCache>
            </c:numRef>
          </c:val>
          <c:extLst>
            <c:ext xmlns:c16="http://schemas.microsoft.com/office/drawing/2014/chart" uri="{C3380CC4-5D6E-409C-BE32-E72D297353CC}">
              <c16:uniqueId val="{0000000A-1F09-4128-97A2-16B191E53F94}"/>
            </c:ext>
          </c:extLst>
        </c:ser>
        <c:dLbls>
          <c:showLegendKey val="0"/>
          <c:showVal val="1"/>
          <c:showCatName val="0"/>
          <c:showSerName val="0"/>
          <c:showPercent val="0"/>
          <c:showBubbleSize val="0"/>
        </c:dLbls>
        <c:gapWidth val="95"/>
        <c:overlap val="100"/>
        <c:axId val="713393440"/>
        <c:axId val="713393920"/>
        <c:extLst>
          <c:ext xmlns:c15="http://schemas.microsoft.com/office/drawing/2012/chart" uri="{02D57815-91ED-43cb-92C2-25804820EDAC}">
            <c15:filteredBarSeries>
              <c15:ser>
                <c:idx val="7"/>
                <c:order val="0"/>
                <c:tx>
                  <c:strRef>
                    <c:extLst>
                      <c:ext uri="{02D57815-91ED-43cb-92C2-25804820EDAC}">
                        <c15:formulaRef>
                          <c15:sqref>'Q12.戦略的重視'!$Q$2</c15:sqref>
                        </c15:formulaRef>
                      </c:ext>
                    </c:extLst>
                    <c:strCache>
                      <c:ptCount val="1"/>
                      <c:pt idx="0">
                        <c:v>　サンプル数</c:v>
                      </c:pt>
                    </c:strCache>
                  </c:strRef>
                </c:tx>
                <c:spPr>
                  <a:solidFill>
                    <a:srgbClr val="E6482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eiryo UI" panose="020B0604030504040204" pitchFamily="50" charset="-128"/>
                          <a:ea typeface="Meiryo UI" panose="020B0604030504040204" pitchFamily="50" charset="-128"/>
                          <a:cs typeface="+mn-cs"/>
                        </a:defRPr>
                      </a:pPr>
                      <a:endParaRPr lang="ja-JP"/>
                    </a:p>
                  </c:txPr>
                  <c:showLegendKey val="0"/>
                  <c:showVal val="1"/>
                  <c:showCatName val="0"/>
                  <c:showSerName val="0"/>
                  <c:showPercent val="0"/>
                  <c:showBubbleSize val="0"/>
                  <c:showLeaderLines val="0"/>
                  <c:extLst>
                    <c:ext uri="{CE6537A1-D6FC-4f65-9D91-7224C49458BB}">
                      <c15:showLeaderLines val="1"/>
                      <c15:leaderLines>
                        <c:spPr>
                          <a:ln w="6350" cap="flat" cmpd="sng" algn="ctr">
                            <a:solidFill>
                              <a:schemeClr val="tx1"/>
                            </a:solidFill>
                            <a:prstDash val="solid"/>
                            <a:round/>
                          </a:ln>
                          <a:effectLst/>
                        </c:spPr>
                      </c15:leaderLines>
                    </c:ext>
                  </c:extLst>
                </c:dLbls>
                <c:cat>
                  <c:strRef>
                    <c:extLst>
                      <c:ext uri="{02D57815-91ED-43cb-92C2-25804820EDAC}">
                        <c15:formulaRef>
                          <c15:sqref>'Q12.戦略的重視'!$P$3:$P$8</c15:sqref>
                        </c15:formulaRef>
                      </c:ext>
                    </c:extLst>
                    <c:strCache>
                      <c:ptCount val="6"/>
                      <c:pt idx="0">
                        <c:v>  全  体（n=490）</c:v>
                      </c:pt>
                      <c:pt idx="1">
                        <c:v>1万人未満（n=112）</c:v>
                      </c:pt>
                      <c:pt idx="2">
                        <c:v>1～5万人未満（n=181）</c:v>
                      </c:pt>
                      <c:pt idx="3">
                        <c:v>5～10万人未満（n=75）</c:v>
                      </c:pt>
                      <c:pt idx="4">
                        <c:v>10～50万人未満（n=102）</c:v>
                      </c:pt>
                      <c:pt idx="5">
                        <c:v>50万人以上（n=20）</c:v>
                      </c:pt>
                    </c:strCache>
                  </c:strRef>
                </c:cat>
                <c:val>
                  <c:numRef>
                    <c:extLst>
                      <c:ext uri="{02D57815-91ED-43cb-92C2-25804820EDAC}">
                        <c15:formulaRef>
                          <c15:sqref>'Q12.戦略的重視'!$Q$3:$Q$8</c15:sqref>
                        </c15:formulaRef>
                      </c:ext>
                    </c:extLst>
                    <c:numCache>
                      <c:formatCode>0.0</c:formatCode>
                      <c:ptCount val="6"/>
                      <c:pt idx="0">
                        <c:v>100</c:v>
                      </c:pt>
                      <c:pt idx="1">
                        <c:v>100</c:v>
                      </c:pt>
                      <c:pt idx="2">
                        <c:v>100</c:v>
                      </c:pt>
                      <c:pt idx="3">
                        <c:v>100</c:v>
                      </c:pt>
                      <c:pt idx="4">
                        <c:v>100</c:v>
                      </c:pt>
                      <c:pt idx="5">
                        <c:v>100</c:v>
                      </c:pt>
                    </c:numCache>
                  </c:numRef>
                </c:val>
                <c:extLst>
                  <c:ext xmlns:c16="http://schemas.microsoft.com/office/drawing/2014/chart" uri="{C3380CC4-5D6E-409C-BE32-E72D297353CC}">
                    <c16:uniqueId val="{0000000B-1F09-4128-97A2-16B191E53F94}"/>
                  </c:ext>
                </c:extLst>
              </c15:ser>
            </c15:filteredBarSeries>
          </c:ext>
        </c:extLst>
      </c:barChart>
      <c:catAx>
        <c:axId val="713393440"/>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0"/>
          <a:lstStyle/>
          <a:p>
            <a:pPr>
              <a:defRPr sz="105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713393920"/>
        <c:crosses val="autoZero"/>
        <c:auto val="1"/>
        <c:lblAlgn val="ctr"/>
        <c:lblOffset val="100"/>
        <c:noMultiLvlLbl val="0"/>
      </c:catAx>
      <c:valAx>
        <c:axId val="713393920"/>
        <c:scaling>
          <c:orientation val="minMax"/>
          <c:max val="200"/>
        </c:scaling>
        <c:delete val="1"/>
        <c:axPos val="t"/>
        <c:numFmt formatCode="0.0" sourceLinked="1"/>
        <c:majorTickMark val="out"/>
        <c:minorTickMark val="none"/>
        <c:tickLblPos val="nextTo"/>
        <c:crossAx val="713393440"/>
        <c:crosses val="autoZero"/>
        <c:crossBetween val="between"/>
      </c:valAx>
      <c:spPr>
        <a:noFill/>
        <a:ln>
          <a:noFill/>
        </a:ln>
        <a:effectLst/>
      </c:spPr>
    </c:plotArea>
    <c:legend>
      <c:legendPos val="t"/>
      <c:layout>
        <c:manualLayout>
          <c:xMode val="edge"/>
          <c:yMode val="edge"/>
          <c:x val="3.0902765723592126E-2"/>
          <c:y val="2.7696648756224424E-2"/>
          <c:w val="0.80417549875679462"/>
          <c:h val="0.1849471902964855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chart>
  <c:spPr>
    <a:solidFill>
      <a:sysClr val="window" lastClr="FFFFFF"/>
    </a:solidFill>
    <a:ln w="6350" cap="flat" cmpd="sng" algn="ctr">
      <a:noFill/>
      <a:prstDash val="solid"/>
      <a:miter lim="800000"/>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10.xml><?xml version="1.0" encoding="utf-8"?>
<cs:colorStyle xmlns:cs="http://schemas.microsoft.com/office/drawing/2012/chartStyle" xmlns:a="http://schemas.openxmlformats.org/drawingml/2006/main" meth="withinLinear" id="17">
  <a:schemeClr val="accent4"/>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6">
  <a:schemeClr val="accent3"/>
</cs:colorStyle>
</file>

<file path=ppt/charts/colors14.xml><?xml version="1.0" encoding="utf-8"?>
<cs:colorStyle xmlns:cs="http://schemas.microsoft.com/office/drawing/2012/chartStyle" xmlns:a="http://schemas.openxmlformats.org/drawingml/2006/main" meth="withinLinear" id="16">
  <a:schemeClr val="accent3"/>
</cs:colorStyle>
</file>

<file path=ppt/charts/colors15.xml><?xml version="1.0" encoding="utf-8"?>
<cs:colorStyle xmlns:cs="http://schemas.microsoft.com/office/drawing/2012/chartStyle" xmlns:a="http://schemas.openxmlformats.org/drawingml/2006/main" meth="withinLinear" id="16">
  <a:schemeClr val="accent3"/>
</cs:colorStyle>
</file>

<file path=ppt/charts/colors16.xml><?xml version="1.0" encoding="utf-8"?>
<cs:colorStyle xmlns:cs="http://schemas.microsoft.com/office/drawing/2012/chartStyle" xmlns:a="http://schemas.openxmlformats.org/drawingml/2006/main" meth="withinLinear" id="16">
  <a:schemeClr val="accent3"/>
</cs:colorStyle>
</file>

<file path=ppt/charts/colors17.xml><?xml version="1.0" encoding="utf-8"?>
<cs:colorStyle xmlns:cs="http://schemas.microsoft.com/office/drawing/2012/chartStyle" xmlns:a="http://schemas.openxmlformats.org/drawingml/2006/main" meth="withinLinear" id="16">
  <a:schemeClr val="accent3"/>
</cs:colorStyle>
</file>

<file path=ppt/charts/colors18.xml><?xml version="1.0" encoding="utf-8"?>
<cs:colorStyle xmlns:cs="http://schemas.microsoft.com/office/drawing/2012/chartStyle" xmlns:a="http://schemas.openxmlformats.org/drawingml/2006/main" meth="withinLinear" id="16">
  <a:schemeClr val="accent3"/>
</cs:colorStyle>
</file>

<file path=ppt/charts/colors19.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20.xml><?xml version="1.0" encoding="utf-8"?>
<cs:colorStyle xmlns:cs="http://schemas.microsoft.com/office/drawing/2012/chartStyle" xmlns:a="http://schemas.openxmlformats.org/drawingml/2006/main" meth="withinLinear" id="16">
  <a:schemeClr val="accent3"/>
</cs:colorStyle>
</file>

<file path=ppt/charts/colors21.xml><?xml version="1.0" encoding="utf-8"?>
<cs:colorStyle xmlns:cs="http://schemas.microsoft.com/office/drawing/2012/chartStyle" xmlns:a="http://schemas.openxmlformats.org/drawingml/2006/main" meth="withinLinear" id="16">
  <a:schemeClr val="accent3"/>
</cs:colorStyle>
</file>

<file path=ppt/charts/colors22.xml><?xml version="1.0" encoding="utf-8"?>
<cs:colorStyle xmlns:cs="http://schemas.microsoft.com/office/drawing/2012/chartStyle" xmlns:a="http://schemas.openxmlformats.org/drawingml/2006/main" meth="withinLinear" id="16">
  <a:schemeClr val="accent3"/>
</cs:colorStyle>
</file>

<file path=ppt/charts/colors23.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withinLinear" id="16">
  <a:schemeClr val="accent3"/>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withinLinear" id="16">
  <a:schemeClr val="accent3"/>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withinLinear" id="16">
  <a:schemeClr val="accent3"/>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5.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6.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8.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9.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0.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1.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2.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3.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106">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mods="ignoreCSTransforms">
      <cs:styleClr val="0">
        <a:shade val="25000"/>
      </cs:styl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mods="ignoreCSTransforms">
      <cs:styleClr val="0">
        <a:tint val="25000"/>
      </cs:styl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drawings/_rels/drawing2.xml.rels><?xml version="1.0" encoding="UTF-8" standalone="yes"?>
<Relationships xmlns="http://schemas.openxmlformats.org/package/2006/relationships"><Relationship Id="rId1" Type="http://schemas.openxmlformats.org/officeDocument/2006/relationships/image" Target="../media/image4.png"/></Relationships>
</file>

<file path=ppt/drawings/_rels/drawing9.xml.rels><?xml version="1.0" encoding="UTF-8" standalone="yes"?>
<Relationships xmlns="http://schemas.openxmlformats.org/package/2006/relationships"><Relationship Id="rId1" Type="http://schemas.openxmlformats.org/officeDocument/2006/relationships/image" Target="../media/image5.png"/></Relationships>
</file>

<file path=ppt/drawings/drawing1.xml><?xml version="1.0" encoding="utf-8"?>
<c:userShapes xmlns:c="http://schemas.openxmlformats.org/drawingml/2006/chart">
  <cdr:relSizeAnchor xmlns:cdr="http://schemas.openxmlformats.org/drawingml/2006/chartDrawing">
    <cdr:from>
      <cdr:x>0.81004</cdr:x>
      <cdr:y>0.02381</cdr:y>
    </cdr:from>
    <cdr:to>
      <cdr:x>0.9904</cdr:x>
      <cdr:y>0.15831</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8868653" y="82288"/>
          <a:ext cx="1974656" cy="46484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900" kern="1200" dirty="0">
              <a:latin typeface="Meiryo UI" panose="020B0604030504040204" pitchFamily="50" charset="-128"/>
              <a:ea typeface="Meiryo UI" panose="020B0604030504040204" pitchFamily="50" charset="-128"/>
            </a:rPr>
            <a:t>χ²(12) = 19.52 , p = 0.077</a:t>
          </a:r>
        </a:p>
        <a:p xmlns:a="http://schemas.openxmlformats.org/drawingml/2006/main">
          <a:r>
            <a:rPr lang="en-US" altLang="ja-JP" sz="900" kern="1200" dirty="0">
              <a:latin typeface="Meiryo UI" panose="020B0604030504040204" pitchFamily="50" charset="-128"/>
              <a:ea typeface="Meiryo UI" panose="020B0604030504040204" pitchFamily="50" charset="-128"/>
            </a:rPr>
            <a:t>p &gt; .05</a:t>
          </a:r>
        </a:p>
      </cdr:txBody>
    </cdr:sp>
  </cdr:relSizeAnchor>
  <cdr:relSizeAnchor xmlns:cdr="http://schemas.openxmlformats.org/drawingml/2006/chartDrawing">
    <cdr:from>
      <cdr:x>0.94271</cdr:x>
      <cdr:y>0.1142</cdr:y>
    </cdr:from>
    <cdr:to>
      <cdr:x>0.99813</cdr:x>
      <cdr:y>0.1677</cdr:y>
    </cdr:to>
    <cdr:sp macro="" textlink="">
      <cdr:nvSpPr>
        <cdr:cNvPr id="2" name="テキスト ボックス 1">
          <a:extLst xmlns:a="http://schemas.openxmlformats.org/drawingml/2006/main">
            <a:ext uri="{FF2B5EF4-FFF2-40B4-BE49-F238E27FC236}">
              <a16:creationId xmlns:a16="http://schemas.microsoft.com/office/drawing/2014/main" id="{A1C520AB-3FC8-8B84-1BFC-F58B475E4310}"/>
            </a:ext>
          </a:extLst>
        </cdr:cNvPr>
        <cdr:cNvSpPr txBox="1"/>
      </cdr:nvSpPr>
      <cdr:spPr>
        <a:xfrm xmlns:a="http://schemas.openxmlformats.org/drawingml/2006/main">
          <a:off x="10321209" y="378559"/>
          <a:ext cx="606761" cy="17734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900" kern="1200" dirty="0">
              <a:latin typeface="Meiryo UI" panose="020B0604030504040204" pitchFamily="50" charset="-128"/>
              <a:ea typeface="Meiryo UI" panose="020B0604030504040204" pitchFamily="50" charset="-128"/>
            </a:rPr>
            <a:t>（％）</a:t>
          </a:r>
          <a:endParaRPr lang="en-US" altLang="ja-JP" sz="900" kern="1200" dirty="0">
            <a:latin typeface="Meiryo UI" panose="020B0604030504040204" pitchFamily="50" charset="-128"/>
            <a:ea typeface="Meiryo UI" panose="020B0604030504040204" pitchFamily="50" charset="-128"/>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0.76176</cdr:x>
      <cdr:y>0.13844</cdr:y>
    </cdr:from>
    <cdr:to>
      <cdr:x>0.94086</cdr:x>
      <cdr:y>0.2322</cdr:y>
    </cdr:to>
    <cdr:sp macro="" textlink="">
      <cdr:nvSpPr>
        <cdr:cNvPr id="2" name="テキスト ボックス 1">
          <a:extLst xmlns:a="http://schemas.openxmlformats.org/drawingml/2006/main">
            <a:ext uri="{FF2B5EF4-FFF2-40B4-BE49-F238E27FC236}">
              <a16:creationId xmlns:a16="http://schemas.microsoft.com/office/drawing/2014/main" id="{030A90A8-455E-4000-EBE6-33F9D1FC2926}"/>
            </a:ext>
          </a:extLst>
        </cdr:cNvPr>
        <cdr:cNvSpPr txBox="1"/>
      </cdr:nvSpPr>
      <cdr:spPr>
        <a:xfrm xmlns:a="http://schemas.openxmlformats.org/drawingml/2006/main">
          <a:off x="6748678" y="489756"/>
          <a:ext cx="1586753" cy="3316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kern="1200"/>
        </a:p>
      </cdr:txBody>
    </cdr:sp>
  </cdr:relSizeAnchor>
</c:userShapes>
</file>

<file path=ppt/drawings/drawing11.xml><?xml version="1.0" encoding="utf-8"?>
<c:userShapes xmlns:c="http://schemas.openxmlformats.org/drawingml/2006/chart">
  <cdr:relSizeAnchor xmlns:cdr="http://schemas.openxmlformats.org/drawingml/2006/chartDrawing">
    <cdr:from>
      <cdr:x>0.76176</cdr:x>
      <cdr:y>0.13844</cdr:y>
    </cdr:from>
    <cdr:to>
      <cdr:x>0.94086</cdr:x>
      <cdr:y>0.2322</cdr:y>
    </cdr:to>
    <cdr:sp macro="" textlink="">
      <cdr:nvSpPr>
        <cdr:cNvPr id="2" name="テキスト ボックス 1">
          <a:extLst xmlns:a="http://schemas.openxmlformats.org/drawingml/2006/main">
            <a:ext uri="{FF2B5EF4-FFF2-40B4-BE49-F238E27FC236}">
              <a16:creationId xmlns:a16="http://schemas.microsoft.com/office/drawing/2014/main" id="{030A90A8-455E-4000-EBE6-33F9D1FC2926}"/>
            </a:ext>
          </a:extLst>
        </cdr:cNvPr>
        <cdr:cNvSpPr txBox="1"/>
      </cdr:nvSpPr>
      <cdr:spPr>
        <a:xfrm xmlns:a="http://schemas.openxmlformats.org/drawingml/2006/main">
          <a:off x="6748678" y="489756"/>
          <a:ext cx="1586753" cy="3316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ja-JP" altLang="en-US" sz="1100" kern="1200"/>
        </a:p>
      </cdr:txBody>
    </cdr:sp>
  </cdr:relSizeAnchor>
</c:userShapes>
</file>

<file path=ppt/drawings/drawing2.xml><?xml version="1.0" encoding="utf-8"?>
<c:userShapes xmlns:c="http://schemas.openxmlformats.org/drawingml/2006/chart">
  <cdr:relSizeAnchor xmlns:cdr="http://schemas.openxmlformats.org/drawingml/2006/chartDrawing">
    <cdr:from>
      <cdr:x>0.78838</cdr:x>
      <cdr:y>0.01742</cdr:y>
    </cdr:from>
    <cdr:to>
      <cdr:x>0.98407</cdr:x>
      <cdr:y>0.17837</cdr:y>
    </cdr:to>
    <cdr:sp macro="" textlink="">
      <cdr:nvSpPr>
        <cdr:cNvPr id="2"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8830949" y="61923"/>
          <a:ext cx="2192032" cy="57221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l-GR" altLang="ja-JP" sz="900" dirty="0">
              <a:latin typeface="Meiryo UI" panose="020B0604030504040204" pitchFamily="50" charset="-128"/>
              <a:ea typeface="Meiryo UI" panose="020B0604030504040204" pitchFamily="50" charset="-128"/>
            </a:rPr>
            <a:t>χ²(12) = 46.46 , </a:t>
          </a:r>
          <a:r>
            <a:rPr lang="en-US" altLang="ja-JP" sz="900" dirty="0">
              <a:latin typeface="Meiryo UI" panose="020B0604030504040204" pitchFamily="50" charset="-128"/>
              <a:ea typeface="Meiryo UI" panose="020B0604030504040204" pitchFamily="50" charset="-128"/>
            </a:rPr>
            <a:t>p = 0.0000058</a:t>
          </a:r>
        </a:p>
        <a:p xmlns:a="http://schemas.openxmlformats.org/drawingml/2006/main">
          <a:r>
            <a:rPr lang="en-US" altLang="ja-JP" sz="900" dirty="0">
              <a:latin typeface="Meiryo UI" panose="020B0604030504040204" pitchFamily="50" charset="-128"/>
              <a:ea typeface="Meiryo UI" panose="020B0604030504040204" pitchFamily="50" charset="-128"/>
            </a:rPr>
            <a:t>***p &lt; .001</a:t>
          </a:r>
          <a:endParaRPr lang="ja-JP" altLang="en-US" sz="900" kern="1200" dirty="0">
            <a:latin typeface="Meiryo UI" panose="020B0604030504040204" pitchFamily="50" charset="-128"/>
            <a:ea typeface="Meiryo UI" panose="020B0604030504040204" pitchFamily="50" charset="-128"/>
          </a:endParaRPr>
        </a:p>
      </cdr:txBody>
    </cdr:sp>
  </cdr:relSizeAnchor>
  <cdr:relSizeAnchor xmlns:cdr="http://schemas.openxmlformats.org/drawingml/2006/chartDrawing">
    <cdr:from>
      <cdr:x>0.05223</cdr:x>
      <cdr:y>0.86454</cdr:y>
    </cdr:from>
    <cdr:to>
      <cdr:x>0.1034</cdr:x>
      <cdr:y>0.91569</cdr:y>
    </cdr:to>
    <cdr:pic>
      <cdr:nvPicPr>
        <cdr:cNvPr id="4" name="chart">
          <a:extLst xmlns:a="http://schemas.openxmlformats.org/drawingml/2006/main">
            <a:ext uri="{FF2B5EF4-FFF2-40B4-BE49-F238E27FC236}">
              <a16:creationId xmlns:a16="http://schemas.microsoft.com/office/drawing/2014/main" id="{035D813A-A434-2E2C-1F2C-0DB9E07A852E}"/>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585004" y="3073569"/>
          <a:ext cx="573238" cy="181834"/>
        </a:xfrm>
        <a:prstGeom xmlns:a="http://schemas.openxmlformats.org/drawingml/2006/main" prst="rect">
          <a:avLst/>
        </a:prstGeom>
      </cdr:spPr>
    </cdr:pic>
  </cdr:relSizeAnchor>
</c:userShapes>
</file>

<file path=ppt/drawings/drawing3.xml><?xml version="1.0" encoding="utf-8"?>
<c:userShapes xmlns:c="http://schemas.openxmlformats.org/drawingml/2006/chart">
  <cdr:relSizeAnchor xmlns:cdr="http://schemas.openxmlformats.org/drawingml/2006/chartDrawing">
    <cdr:from>
      <cdr:x>0.81004</cdr:x>
      <cdr:y>0.02381</cdr:y>
    </cdr:from>
    <cdr:to>
      <cdr:x>0.9904</cdr:x>
      <cdr:y>0.1704</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8815003" y="82974"/>
          <a:ext cx="1962710" cy="51083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ja-JP" sz="900" kern="1200" dirty="0">
              <a:latin typeface="Meiryo UI" panose="020B0604030504040204" pitchFamily="50" charset="-128"/>
              <a:ea typeface="Meiryo UI" panose="020B0604030504040204" pitchFamily="50" charset="-128"/>
            </a:rPr>
            <a:t>χ²(16) = 17.73 , p = 0.34</a:t>
          </a:r>
        </a:p>
        <a:p xmlns:a="http://schemas.openxmlformats.org/drawingml/2006/main">
          <a:r>
            <a:rPr lang="en-US" altLang="ja-JP" sz="900" kern="1200" dirty="0">
              <a:latin typeface="Meiryo UI" panose="020B0604030504040204" pitchFamily="50" charset="-128"/>
              <a:ea typeface="Meiryo UI" panose="020B0604030504040204" pitchFamily="50" charset="-128"/>
            </a:rPr>
            <a:t>p &gt; .05 </a:t>
          </a:r>
        </a:p>
      </cdr:txBody>
    </cdr:sp>
  </cdr:relSizeAnchor>
  <cdr:relSizeAnchor xmlns:cdr="http://schemas.openxmlformats.org/drawingml/2006/chartDrawing">
    <cdr:from>
      <cdr:x>0.94237</cdr:x>
      <cdr:y>0.14749</cdr:y>
    </cdr:from>
    <cdr:to>
      <cdr:x>0.99779</cdr:x>
      <cdr:y>0.20099</cdr:y>
    </cdr:to>
    <cdr:sp macro="" textlink="">
      <cdr:nvSpPr>
        <cdr:cNvPr id="2" name="テキスト ボックス 1">
          <a:extLst xmlns:a="http://schemas.openxmlformats.org/drawingml/2006/main">
            <a:ext uri="{FF2B5EF4-FFF2-40B4-BE49-F238E27FC236}">
              <a16:creationId xmlns:a16="http://schemas.microsoft.com/office/drawing/2014/main" id="{A1C520AB-3FC8-8B84-1BFC-F58B475E4310}"/>
            </a:ext>
          </a:extLst>
        </cdr:cNvPr>
        <cdr:cNvSpPr txBox="1"/>
      </cdr:nvSpPr>
      <cdr:spPr>
        <a:xfrm xmlns:a="http://schemas.openxmlformats.org/drawingml/2006/main">
          <a:off x="9301299" y="682196"/>
          <a:ext cx="546999" cy="24745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0.82784</cdr:x>
      <cdr:y>0.14198</cdr:y>
    </cdr:from>
    <cdr:to>
      <cdr:x>1</cdr:x>
      <cdr:y>0.27144</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9222601" y="478622"/>
          <a:ext cx="1917959" cy="4364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l-GR" altLang="ja-JP" sz="800" kern="1200" dirty="0">
              <a:latin typeface="Meiryo UI" panose="020B0604030504040204" pitchFamily="50" charset="-128"/>
              <a:ea typeface="Meiryo UI" panose="020B0604030504040204" pitchFamily="50" charset="-128"/>
            </a:rPr>
            <a:t>χ²(16) = 33.75, </a:t>
          </a:r>
          <a:r>
            <a:rPr lang="en-US" altLang="ja-JP" sz="800" kern="1200" dirty="0">
              <a:latin typeface="Meiryo UI" panose="020B0604030504040204" pitchFamily="50" charset="-128"/>
              <a:ea typeface="Meiryo UI" panose="020B0604030504040204" pitchFamily="50" charset="-128"/>
            </a:rPr>
            <a:t>p = 0.005</a:t>
          </a:r>
        </a:p>
        <a:p xmlns:a="http://schemas.openxmlformats.org/drawingml/2006/main">
          <a:r>
            <a:rPr lang="en-US" altLang="ja-JP" sz="800" kern="1200" dirty="0">
              <a:latin typeface="Meiryo UI" panose="020B0604030504040204" pitchFamily="50" charset="-128"/>
              <a:ea typeface="Meiryo UI" panose="020B0604030504040204" pitchFamily="50" charset="-128"/>
            </a:rPr>
            <a:t>***p &lt; .001</a:t>
          </a:r>
        </a:p>
      </cdr:txBody>
    </cdr:sp>
  </cdr:relSizeAnchor>
</c:userShapes>
</file>

<file path=ppt/drawings/drawing5.xml><?xml version="1.0" encoding="utf-8"?>
<c:userShapes xmlns:c="http://schemas.openxmlformats.org/drawingml/2006/chart">
  <cdr:relSizeAnchor xmlns:cdr="http://schemas.openxmlformats.org/drawingml/2006/chartDrawing">
    <cdr:from>
      <cdr:x>0.82814</cdr:x>
      <cdr:y>0.07441</cdr:y>
    </cdr:from>
    <cdr:to>
      <cdr:x>1</cdr:x>
      <cdr:y>0.20909</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9066819" y="233416"/>
          <a:ext cx="1881595" cy="42246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l-GR" altLang="ja-JP" sz="800" kern="1200" dirty="0">
              <a:latin typeface="Meiryo UI" panose="020B0604030504040204" pitchFamily="50" charset="-128"/>
              <a:ea typeface="Meiryo UI" panose="020B0604030504040204" pitchFamily="50" charset="-128"/>
            </a:rPr>
            <a:t>χ²(20) = </a:t>
          </a:r>
          <a:r>
            <a:rPr lang="el-GR" altLang="ja-JP" sz="800" kern="1200">
              <a:latin typeface="Meiryo UI" panose="020B0604030504040204" pitchFamily="50" charset="-128"/>
              <a:ea typeface="Meiryo UI" panose="020B0604030504040204" pitchFamily="50" charset="-128"/>
            </a:rPr>
            <a:t>47.15 , </a:t>
          </a:r>
          <a:r>
            <a:rPr lang="en-US" altLang="ja-JP" sz="800" kern="1200" dirty="0">
              <a:latin typeface="Meiryo UI" panose="020B0604030504040204" pitchFamily="50" charset="-128"/>
              <a:ea typeface="Meiryo UI" panose="020B0604030504040204" pitchFamily="50" charset="-128"/>
            </a:rPr>
            <a:t>p </a:t>
          </a:r>
          <a:r>
            <a:rPr lang="en-US" altLang="ja-JP" sz="800" kern="1200">
              <a:latin typeface="Meiryo UI" panose="020B0604030504040204" pitchFamily="50" charset="-128"/>
              <a:ea typeface="Meiryo UI" panose="020B0604030504040204" pitchFamily="50" charset="-128"/>
            </a:rPr>
            <a:t>= 0.00056</a:t>
          </a:r>
        </a:p>
        <a:p xmlns:a="http://schemas.openxmlformats.org/drawingml/2006/main">
          <a:r>
            <a:rPr lang="en-US" altLang="ja-JP" sz="800" kern="1200">
              <a:latin typeface="Meiryo UI" panose="020B0604030504040204" pitchFamily="50" charset="-128"/>
              <a:ea typeface="Meiryo UI" panose="020B0604030504040204" pitchFamily="50" charset="-128"/>
            </a:rPr>
            <a:t>***</a:t>
          </a:r>
          <a:r>
            <a:rPr lang="en-US" altLang="ja-JP" sz="800" kern="1200" dirty="0">
              <a:latin typeface="Meiryo UI" panose="020B0604030504040204" pitchFamily="50" charset="-128"/>
              <a:ea typeface="Meiryo UI" panose="020B0604030504040204" pitchFamily="50" charset="-128"/>
            </a:rPr>
            <a:t>p &lt; .001</a:t>
          </a:r>
        </a:p>
      </cdr:txBody>
    </cdr:sp>
  </cdr:relSizeAnchor>
</c:userShapes>
</file>

<file path=ppt/drawings/drawing6.xml><?xml version="1.0" encoding="utf-8"?>
<c:userShapes xmlns:c="http://schemas.openxmlformats.org/drawingml/2006/chart">
  <cdr:relSizeAnchor xmlns:cdr="http://schemas.openxmlformats.org/drawingml/2006/chartDrawing">
    <cdr:from>
      <cdr:x>0.83463</cdr:x>
      <cdr:y>0.12557</cdr:y>
    </cdr:from>
    <cdr:to>
      <cdr:x>1</cdr:x>
      <cdr:y>0.25503</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7951780" y="468692"/>
          <a:ext cx="1575564" cy="48320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l-GR" altLang="ja-JP" sz="800" kern="1200" dirty="0">
              <a:latin typeface="Meiryo UI" panose="020B0604030504040204" pitchFamily="50" charset="-128"/>
              <a:ea typeface="Meiryo UI" panose="020B0604030504040204" pitchFamily="50" charset="-128"/>
            </a:rPr>
            <a:t>χ²(</a:t>
          </a:r>
          <a:r>
            <a:rPr lang="en-US" altLang="ja-JP" sz="800" kern="1200" dirty="0">
              <a:latin typeface="Meiryo UI" panose="020B0604030504040204" pitchFamily="50" charset="-128"/>
              <a:ea typeface="Meiryo UI" panose="020B0604030504040204" pitchFamily="50" charset="-128"/>
            </a:rPr>
            <a:t>20</a:t>
          </a:r>
          <a:r>
            <a:rPr lang="el-GR" altLang="ja-JP" sz="800" kern="1200" dirty="0">
              <a:latin typeface="Meiryo UI" panose="020B0604030504040204" pitchFamily="50" charset="-128"/>
              <a:ea typeface="Meiryo UI" panose="020B0604030504040204" pitchFamily="50" charset="-128"/>
            </a:rPr>
            <a:t>) = 33.</a:t>
          </a:r>
          <a:r>
            <a:rPr lang="en-US" altLang="ja-JP" sz="800" kern="1200" dirty="0">
              <a:latin typeface="Meiryo UI" panose="020B0604030504040204" pitchFamily="50" charset="-128"/>
              <a:ea typeface="Meiryo UI" panose="020B0604030504040204" pitchFamily="50" charset="-128"/>
            </a:rPr>
            <a:t>67</a:t>
          </a:r>
          <a:r>
            <a:rPr lang="en-US" altLang="ja-JP" sz="800" kern="1200" baseline="0" dirty="0">
              <a:latin typeface="Meiryo UI" panose="020B0604030504040204" pitchFamily="50" charset="-128"/>
              <a:ea typeface="Meiryo UI" panose="020B0604030504040204" pitchFamily="50" charset="-128"/>
            </a:rPr>
            <a:t> </a:t>
          </a:r>
          <a:r>
            <a:rPr lang="el-GR" altLang="ja-JP" sz="800" kern="1200" dirty="0">
              <a:latin typeface="Meiryo UI" panose="020B0604030504040204" pitchFamily="50" charset="-128"/>
              <a:ea typeface="Meiryo UI" panose="020B0604030504040204" pitchFamily="50" charset="-128"/>
            </a:rPr>
            <a:t>, </a:t>
          </a:r>
          <a:r>
            <a:rPr lang="en-US" altLang="ja-JP" sz="800" kern="1200" dirty="0">
              <a:latin typeface="Meiryo UI" panose="020B0604030504040204" pitchFamily="50" charset="-128"/>
              <a:ea typeface="Meiryo UI" panose="020B0604030504040204" pitchFamily="50" charset="-128"/>
            </a:rPr>
            <a:t>p = 0.028</a:t>
          </a:r>
        </a:p>
        <a:p xmlns:a="http://schemas.openxmlformats.org/drawingml/2006/main">
          <a:r>
            <a:rPr lang="en-US" altLang="ja-JP" sz="800" kern="1200" dirty="0">
              <a:latin typeface="Meiryo UI" panose="020B0604030504040204" pitchFamily="50" charset="-128"/>
              <a:ea typeface="Meiryo UI" panose="020B0604030504040204" pitchFamily="50" charset="-128"/>
            </a:rPr>
            <a:t>**p &lt; .01</a:t>
          </a:r>
        </a:p>
      </cdr:txBody>
    </cdr:sp>
  </cdr:relSizeAnchor>
</c:userShapes>
</file>

<file path=ppt/drawings/drawing7.xml><?xml version="1.0" encoding="utf-8"?>
<c:userShapes xmlns:c="http://schemas.openxmlformats.org/drawingml/2006/chart">
  <cdr:relSizeAnchor xmlns:cdr="http://schemas.openxmlformats.org/drawingml/2006/chartDrawing">
    <cdr:from>
      <cdr:x>0.83463</cdr:x>
      <cdr:y>0.07945</cdr:y>
    </cdr:from>
    <cdr:to>
      <cdr:x>1</cdr:x>
      <cdr:y>0.20891</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9137875" y="296552"/>
          <a:ext cx="1810539" cy="48320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l-GR" altLang="ja-JP" sz="800" kern="1200" dirty="0">
              <a:latin typeface="Meiryo UI" panose="020B0604030504040204" pitchFamily="50" charset="-128"/>
              <a:ea typeface="Meiryo UI" panose="020B0604030504040204" pitchFamily="50" charset="-128"/>
            </a:rPr>
            <a:t>χ²(12) = 21.66 , </a:t>
          </a:r>
          <a:r>
            <a:rPr lang="en-US" altLang="ja-JP" sz="800" kern="1200" dirty="0">
              <a:latin typeface="Meiryo UI" panose="020B0604030504040204" pitchFamily="50" charset="-128"/>
              <a:ea typeface="Meiryo UI" panose="020B0604030504040204" pitchFamily="50" charset="-128"/>
            </a:rPr>
            <a:t>p = 0.041</a:t>
          </a:r>
          <a:br>
            <a:rPr lang="en-US" altLang="ja-JP" sz="800" kern="1200" dirty="0">
              <a:latin typeface="Meiryo UI" panose="020B0604030504040204" pitchFamily="50" charset="-128"/>
              <a:ea typeface="Meiryo UI" panose="020B0604030504040204" pitchFamily="50" charset="-128"/>
            </a:rPr>
          </a:br>
          <a:r>
            <a:rPr lang="en-US" altLang="ja-JP" sz="800" kern="1200" dirty="0">
              <a:latin typeface="Meiryo UI" panose="020B0604030504040204" pitchFamily="50" charset="-128"/>
              <a:ea typeface="Meiryo UI" panose="020B0604030504040204" pitchFamily="50" charset="-128"/>
            </a:rPr>
            <a:t>*p &lt; .05 </a:t>
          </a:r>
        </a:p>
      </cdr:txBody>
    </cdr:sp>
  </cdr:relSizeAnchor>
</c:userShapes>
</file>

<file path=ppt/drawings/drawing8.xml><?xml version="1.0" encoding="utf-8"?>
<c:userShapes xmlns:c="http://schemas.openxmlformats.org/drawingml/2006/chart">
  <cdr:relSizeAnchor xmlns:cdr="http://schemas.openxmlformats.org/drawingml/2006/chartDrawing">
    <cdr:from>
      <cdr:x>0.76493</cdr:x>
      <cdr:y>0.09349</cdr:y>
    </cdr:from>
    <cdr:to>
      <cdr:x>0.91856</cdr:x>
      <cdr:y>0.22295</cdr:y>
    </cdr:to>
    <cdr:sp macro="" textlink="">
      <cdr:nvSpPr>
        <cdr:cNvPr id="4" name="テキスト ボックス 1">
          <a:extLst xmlns:a="http://schemas.openxmlformats.org/drawingml/2006/main">
            <a:ext uri="{FF2B5EF4-FFF2-40B4-BE49-F238E27FC236}">
              <a16:creationId xmlns:a16="http://schemas.microsoft.com/office/drawing/2014/main" id="{7CAD0B9F-AA72-9A4D-F770-4FAE3B3B1945}"/>
            </a:ext>
          </a:extLst>
        </cdr:cNvPr>
        <cdr:cNvSpPr txBox="1"/>
      </cdr:nvSpPr>
      <cdr:spPr>
        <a:xfrm xmlns:a="http://schemas.openxmlformats.org/drawingml/2006/main">
          <a:off x="8395163" y="313835"/>
          <a:ext cx="1686080" cy="4345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l-GR" altLang="ja-JP" sz="800" kern="1200" dirty="0">
              <a:latin typeface="Meiryo UI" panose="020B0604030504040204" pitchFamily="50" charset="-128"/>
              <a:ea typeface="Meiryo UI" panose="020B0604030504040204" pitchFamily="50" charset="-128"/>
            </a:rPr>
            <a:t>χ²(24) = 42.97 , </a:t>
          </a:r>
          <a:r>
            <a:rPr lang="en-US" altLang="ja-JP" sz="800" kern="1200" dirty="0">
              <a:latin typeface="Meiryo UI" panose="020B0604030504040204" pitchFamily="50" charset="-128"/>
              <a:ea typeface="Meiryo UI" panose="020B0604030504040204" pitchFamily="50" charset="-128"/>
            </a:rPr>
            <a:t>p = 0.010</a:t>
          </a:r>
        </a:p>
        <a:p xmlns:a="http://schemas.openxmlformats.org/drawingml/2006/main">
          <a:r>
            <a:rPr lang="en-US" altLang="ja-JP" sz="800" kern="1200" dirty="0">
              <a:latin typeface="Meiryo UI" panose="020B0604030504040204" pitchFamily="50" charset="-128"/>
              <a:ea typeface="Meiryo UI" panose="020B0604030504040204" pitchFamily="50" charset="-128"/>
            </a:rPr>
            <a:t>**p &lt; .01 </a:t>
          </a:r>
        </a:p>
      </cdr:txBody>
    </cdr:sp>
  </cdr:relSizeAnchor>
</c:userShapes>
</file>

<file path=ppt/drawings/drawing9.xml><?xml version="1.0" encoding="utf-8"?>
<c:userShapes xmlns:c="http://schemas.openxmlformats.org/drawingml/2006/chart">
  <cdr:relSizeAnchor xmlns:cdr="http://schemas.openxmlformats.org/drawingml/2006/chartDrawing">
    <cdr:from>
      <cdr:x>0.03686</cdr:x>
      <cdr:y>0.87096</cdr:y>
    </cdr:from>
    <cdr:to>
      <cdr:x>0.07123</cdr:x>
      <cdr:y>0.91168</cdr:y>
    </cdr:to>
    <cdr:pic>
      <cdr:nvPicPr>
        <cdr:cNvPr id="2" name="chart">
          <a:extLst xmlns:a="http://schemas.openxmlformats.org/drawingml/2006/main">
            <a:ext uri="{FF2B5EF4-FFF2-40B4-BE49-F238E27FC236}">
              <a16:creationId xmlns:a16="http://schemas.microsoft.com/office/drawing/2014/main" id="{B7B7818C-4F68-4715-4D92-7858D036A7A8}"/>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438788" y="3097158"/>
          <a:ext cx="409061" cy="144800"/>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46527B0-0B24-4087-B225-DB4F5C738F6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ja-JP" altLang="en-US" dirty="0">
              <a:latin typeface="Meiryo UI" panose="020B0604030504040204" pitchFamily="50" charset="-128"/>
              <a:ea typeface="Meiryo UI" panose="020B0604030504040204" pitchFamily="50" charset="-128"/>
            </a:endParaRPr>
          </a:p>
        </p:txBody>
      </p:sp>
      <p:sp>
        <p:nvSpPr>
          <p:cNvPr id="3" name="日付プレースホルダー 2">
            <a:extLst>
              <a:ext uri="{FF2B5EF4-FFF2-40B4-BE49-F238E27FC236}">
                <a16:creationId xmlns:a16="http://schemas.microsoft.com/office/drawing/2014/main" id="{F72798E0-F322-4236-8531-A1882BFE400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0DAD2E7F-6AFD-4708-AD9B-83FD676E8A1F}" type="datetime1">
              <a:rPr lang="ja-JP" altLang="en-US" smtClean="0">
                <a:latin typeface="Meiryo UI" panose="020B0604030504040204" pitchFamily="50" charset="-128"/>
                <a:ea typeface="Meiryo UI" panose="020B0604030504040204" pitchFamily="50" charset="-128"/>
              </a:rPr>
              <a:t>2025/5/29</a:t>
            </a:fld>
            <a:endParaRPr lang="ja-JP" altLang="en-US" dirty="0">
              <a:latin typeface="Meiryo UI" panose="020B0604030504040204" pitchFamily="50" charset="-128"/>
              <a:ea typeface="Meiryo UI" panose="020B0604030504040204" pitchFamily="50" charset="-128"/>
            </a:endParaRPr>
          </a:p>
        </p:txBody>
      </p:sp>
      <p:sp>
        <p:nvSpPr>
          <p:cNvPr id="4" name="フッター プレースホルダー 3">
            <a:extLst>
              <a:ext uri="{FF2B5EF4-FFF2-40B4-BE49-F238E27FC236}">
                <a16:creationId xmlns:a16="http://schemas.microsoft.com/office/drawing/2014/main" id="{B4E5881F-2FD0-41BC-8E76-C691E59E146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ja-JP" altLang="en-US" dirty="0">
              <a:latin typeface="Meiryo UI" panose="020B0604030504040204" pitchFamily="50" charset="-128"/>
              <a:ea typeface="Meiryo UI" panose="020B0604030504040204" pitchFamily="50" charset="-128"/>
            </a:endParaRPr>
          </a:p>
        </p:txBody>
      </p:sp>
      <p:sp>
        <p:nvSpPr>
          <p:cNvPr id="5" name="スライド番号プレースホルダー 4">
            <a:extLst>
              <a:ext uri="{FF2B5EF4-FFF2-40B4-BE49-F238E27FC236}">
                <a16:creationId xmlns:a16="http://schemas.microsoft.com/office/drawing/2014/main" id="{62CA62C5-8A29-4592-9E3E-4C457F263C0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4E85F6F-0FAD-4AD4-850C-7E4CD14D7D70}" type="slidenum">
              <a:rPr lang="en-US" altLang="ja-JP" smtClean="0">
                <a:latin typeface="Meiryo UI" panose="020B0604030504040204" pitchFamily="50" charset="-128"/>
                <a:ea typeface="Meiryo UI" panose="020B0604030504040204" pitchFamily="50" charset="-128"/>
              </a:rPr>
              <a:t>‹#›</a:t>
            </a:fld>
            <a:endParaRPr lang="ja-JP" altLang="en-US"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3274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eiryo UI" panose="020B0604030504040204" pitchFamily="50" charset="-128"/>
                <a:ea typeface="Meiryo UI" panose="020B0604030504040204" pitchFamily="50" charset="-128"/>
              </a:defRPr>
            </a:lvl1pPr>
          </a:lstStyle>
          <a:p>
            <a:endParaRPr lang="ja-JP" altLang="en-US" dirty="0"/>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eiryo UI" panose="020B0604030504040204" pitchFamily="50" charset="-128"/>
                <a:ea typeface="Meiryo UI" panose="020B0604030504040204" pitchFamily="50" charset="-128"/>
              </a:defRPr>
            </a:lvl1pPr>
          </a:lstStyle>
          <a:p>
            <a:fld id="{D08D625A-A493-40A7-837C-B4F8C1FA19DE}" type="datetime1">
              <a:rPr lang="ja-JP" altLang="en-US" smtClean="0"/>
              <a:pPr/>
              <a:t>2025/5/29</a:t>
            </a:fld>
            <a:endParaRPr lang="ja-JP" altLang="en-US" dirty="0"/>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ja-JP" altLang="en-US" noProof="0" dirty="0"/>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ja-JP" altLang="en-US" noProof="0" dirty="0"/>
              <a:t>マスター テキストのスタイルを編集する</a:t>
            </a:r>
          </a:p>
          <a:p>
            <a:pPr lvl="1" rtl="0"/>
            <a:r>
              <a:rPr lang="ja-JP" altLang="en-US" noProof="0" dirty="0"/>
              <a:t>第 </a:t>
            </a:r>
            <a:r>
              <a:rPr lang="en-US" altLang="ja-JP" noProof="0" dirty="0"/>
              <a:t>2 </a:t>
            </a:r>
            <a:r>
              <a:rPr lang="ja-JP" altLang="en-US" noProof="0" dirty="0"/>
              <a:t>レベル</a:t>
            </a:r>
          </a:p>
          <a:p>
            <a:pPr lvl="2" rtl="0"/>
            <a:r>
              <a:rPr lang="ja-JP" altLang="en-US" noProof="0" dirty="0"/>
              <a:t>第 </a:t>
            </a:r>
            <a:r>
              <a:rPr lang="en-US" altLang="ja-JP" noProof="0" dirty="0"/>
              <a:t>3 </a:t>
            </a:r>
            <a:r>
              <a:rPr lang="ja-JP" altLang="en-US" noProof="0" dirty="0"/>
              <a:t>レベル</a:t>
            </a:r>
          </a:p>
          <a:p>
            <a:pPr lvl="3" rtl="0"/>
            <a:r>
              <a:rPr lang="ja-JP" altLang="en-US" noProof="0" dirty="0"/>
              <a:t>第 </a:t>
            </a:r>
            <a:r>
              <a:rPr lang="en-US" altLang="ja-JP" noProof="0" dirty="0"/>
              <a:t>4 </a:t>
            </a:r>
            <a:r>
              <a:rPr lang="ja-JP" altLang="en-US" noProof="0" dirty="0"/>
              <a:t>レベル</a:t>
            </a:r>
          </a:p>
          <a:p>
            <a:pPr lvl="4" rtl="0"/>
            <a:r>
              <a:rPr lang="ja-JP" altLang="en-US" noProof="0" dirty="0"/>
              <a:t>第 </a:t>
            </a:r>
            <a:r>
              <a:rPr lang="en-US" altLang="ja-JP" noProof="0" dirty="0"/>
              <a:t>5 </a:t>
            </a:r>
            <a:r>
              <a:rPr lang="ja-JP" altLang="en-US" noProof="0" dirty="0"/>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eiryo UI" panose="020B0604030504040204" pitchFamily="50" charset="-128"/>
                <a:ea typeface="Meiryo UI" panose="020B0604030504040204" pitchFamily="50" charset="-128"/>
              </a:defRPr>
            </a:lvl1pPr>
          </a:lstStyle>
          <a:p>
            <a:endParaRPr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eiryo UI" panose="020B0604030504040204" pitchFamily="50" charset="-128"/>
                <a:ea typeface="Meiryo UI" panose="020B0604030504040204" pitchFamily="50" charset="-128"/>
              </a:defRPr>
            </a:lvl1pPr>
          </a:lstStyle>
          <a:p>
            <a:fld id="{BE60DC36-8EFA-4378-9855-E019C55AC472}" type="slidenum">
              <a:rPr lang="en-US" altLang="ja-JP" smtClean="0"/>
              <a:pPr/>
              <a:t>‹#›</a:t>
            </a:fld>
            <a:endParaRPr lang="ja-JP" altLang="en-US" dirty="0"/>
          </a:p>
        </p:txBody>
      </p:sp>
    </p:spTree>
    <p:extLst>
      <p:ext uri="{BB962C8B-B14F-4D97-AF65-F5344CB8AC3E}">
        <p14:creationId xmlns:p14="http://schemas.microsoft.com/office/powerpoint/2010/main" val="1877053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1pPr>
    <a:lvl2pPr marL="4572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2pPr>
    <a:lvl3pPr marL="9144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3pPr>
    <a:lvl4pPr marL="13716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4pPr>
    <a:lvl5pPr marL="1828800" algn="l" defTabSz="914400" rtl="0" eaLnBrk="1" latinLnBrk="0" hangingPunct="1">
      <a:defRPr sz="1200" kern="1200">
        <a:solidFill>
          <a:schemeClr val="tx1"/>
        </a:solidFill>
        <a:latin typeface="Meiryo UI" panose="020B0604030504040204" pitchFamily="50" charset="-128"/>
        <a:ea typeface="Meiryo UI" panose="020B0604030504040204" pitchFamily="5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p>
            <a:pPr rtl="0"/>
            <a:fld id="{BE60DC36-8EFA-4378-9855-E019C55AC472}" type="slidenum">
              <a:rPr lang="en-US" altLang="ja-JP" smtClean="0"/>
              <a:t>1</a:t>
            </a:fld>
            <a:endParaRPr lang="ja-JP" altLang="en-US" dirty="0"/>
          </a:p>
        </p:txBody>
      </p:sp>
    </p:spTree>
    <p:extLst>
      <p:ext uri="{BB962C8B-B14F-4D97-AF65-F5344CB8AC3E}">
        <p14:creationId xmlns:p14="http://schemas.microsoft.com/office/powerpoint/2010/main" val="147907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57D3D-E4AC-E6CB-57BC-9A1F7B15A6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2DA9832-AB63-5362-76FC-47E5585C899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6E03061-0E0B-9139-F6BD-ACE95012E908}"/>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4BCEEBD3-C8E0-EB1D-4C53-35ED1638C776}"/>
              </a:ext>
            </a:extLst>
          </p:cNvPr>
          <p:cNvSpPr>
            <a:spLocks noGrp="1"/>
          </p:cNvSpPr>
          <p:nvPr>
            <p:ph type="sldNum" sz="quarter" idx="5"/>
          </p:nvPr>
        </p:nvSpPr>
        <p:spPr/>
        <p:txBody>
          <a:bodyPr rtlCol="0"/>
          <a:lstStyle/>
          <a:p>
            <a:pPr rtl="0"/>
            <a:fld id="{BE60DC36-8EFA-4378-9855-E019C55AC472}" type="slidenum">
              <a:rPr lang="en-US" altLang="ja-JP" smtClean="0"/>
              <a:t>10</a:t>
            </a:fld>
            <a:endParaRPr lang="ja-JP" altLang="en-US" dirty="0"/>
          </a:p>
        </p:txBody>
      </p:sp>
    </p:spTree>
    <p:extLst>
      <p:ext uri="{BB962C8B-B14F-4D97-AF65-F5344CB8AC3E}">
        <p14:creationId xmlns:p14="http://schemas.microsoft.com/office/powerpoint/2010/main" val="36782486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663A0-150B-F319-23EF-6DE1F8A8510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B5963B3-0C5F-F735-93D4-7C123B1B35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25FE7AB-DF2C-A1D2-E246-78E0E787BF26}"/>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471DA69-8E16-4C14-F24F-148FDD3C79ED}"/>
              </a:ext>
            </a:extLst>
          </p:cNvPr>
          <p:cNvSpPr>
            <a:spLocks noGrp="1"/>
          </p:cNvSpPr>
          <p:nvPr>
            <p:ph type="sldNum" sz="quarter" idx="5"/>
          </p:nvPr>
        </p:nvSpPr>
        <p:spPr/>
        <p:txBody>
          <a:bodyPr rtlCol="0"/>
          <a:lstStyle/>
          <a:p>
            <a:pPr rtl="0"/>
            <a:fld id="{BE60DC36-8EFA-4378-9855-E019C55AC472}" type="slidenum">
              <a:rPr lang="en-US" altLang="ja-JP" smtClean="0"/>
              <a:t>11</a:t>
            </a:fld>
            <a:endParaRPr lang="ja-JP" altLang="en-US" dirty="0"/>
          </a:p>
        </p:txBody>
      </p:sp>
    </p:spTree>
    <p:extLst>
      <p:ext uri="{BB962C8B-B14F-4D97-AF65-F5344CB8AC3E}">
        <p14:creationId xmlns:p14="http://schemas.microsoft.com/office/powerpoint/2010/main" val="2394585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1C1BF-2B84-E14D-427F-A735873B376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628174-9100-DB51-F243-50336889D6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7A2FDD3-55D0-EA40-4398-CDB8E86250CC}"/>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CCAAD0FD-E0E2-E504-1C5B-884AF88E2541}"/>
              </a:ext>
            </a:extLst>
          </p:cNvPr>
          <p:cNvSpPr>
            <a:spLocks noGrp="1"/>
          </p:cNvSpPr>
          <p:nvPr>
            <p:ph type="sldNum" sz="quarter" idx="5"/>
          </p:nvPr>
        </p:nvSpPr>
        <p:spPr/>
        <p:txBody>
          <a:bodyPr rtlCol="0"/>
          <a:lstStyle/>
          <a:p>
            <a:pPr rtl="0"/>
            <a:fld id="{BE60DC36-8EFA-4378-9855-E019C55AC472}" type="slidenum">
              <a:rPr lang="en-US" altLang="ja-JP" smtClean="0"/>
              <a:t>12</a:t>
            </a:fld>
            <a:endParaRPr lang="ja-JP" altLang="en-US" dirty="0"/>
          </a:p>
        </p:txBody>
      </p:sp>
    </p:spTree>
    <p:extLst>
      <p:ext uri="{BB962C8B-B14F-4D97-AF65-F5344CB8AC3E}">
        <p14:creationId xmlns:p14="http://schemas.microsoft.com/office/powerpoint/2010/main" val="547970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F66EF-F033-9398-7E93-C624D15E801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145CB59-BA4D-3215-D310-3D1FE16AC07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3114C0B-F53E-5E48-AC66-9C7A512F5361}"/>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52B8A762-4779-6C11-7510-524EB7B5CE73}"/>
              </a:ext>
            </a:extLst>
          </p:cNvPr>
          <p:cNvSpPr>
            <a:spLocks noGrp="1"/>
          </p:cNvSpPr>
          <p:nvPr>
            <p:ph type="sldNum" sz="quarter" idx="5"/>
          </p:nvPr>
        </p:nvSpPr>
        <p:spPr/>
        <p:txBody>
          <a:bodyPr rtlCol="0"/>
          <a:lstStyle/>
          <a:p>
            <a:pPr rtl="0"/>
            <a:fld id="{BE60DC36-8EFA-4378-9855-E019C55AC472}" type="slidenum">
              <a:rPr lang="en-US" altLang="ja-JP" smtClean="0"/>
              <a:t>13</a:t>
            </a:fld>
            <a:endParaRPr lang="ja-JP" altLang="en-US" dirty="0"/>
          </a:p>
        </p:txBody>
      </p:sp>
    </p:spTree>
    <p:extLst>
      <p:ext uri="{BB962C8B-B14F-4D97-AF65-F5344CB8AC3E}">
        <p14:creationId xmlns:p14="http://schemas.microsoft.com/office/powerpoint/2010/main" val="1363038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4E8D0-1D89-016F-3D72-260A52CC4A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F4C57DF-9CA8-546A-9027-92A50EAE43F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D9DD474-CE04-2245-92E6-895580D5C361}"/>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0049672-6391-AB32-E471-CB0DB1BD8082}"/>
              </a:ext>
            </a:extLst>
          </p:cNvPr>
          <p:cNvSpPr>
            <a:spLocks noGrp="1"/>
          </p:cNvSpPr>
          <p:nvPr>
            <p:ph type="sldNum" sz="quarter" idx="5"/>
          </p:nvPr>
        </p:nvSpPr>
        <p:spPr/>
        <p:txBody>
          <a:bodyPr rtlCol="0"/>
          <a:lstStyle/>
          <a:p>
            <a:pPr rtl="0"/>
            <a:fld id="{BE60DC36-8EFA-4378-9855-E019C55AC472}" type="slidenum">
              <a:rPr lang="en-US" altLang="ja-JP" smtClean="0"/>
              <a:t>14</a:t>
            </a:fld>
            <a:endParaRPr lang="ja-JP" altLang="en-US" dirty="0"/>
          </a:p>
        </p:txBody>
      </p:sp>
    </p:spTree>
    <p:extLst>
      <p:ext uri="{BB962C8B-B14F-4D97-AF65-F5344CB8AC3E}">
        <p14:creationId xmlns:p14="http://schemas.microsoft.com/office/powerpoint/2010/main" val="1635555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7F41F3-6B19-27D1-773D-E9B6C66182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E4ED194-85C8-FE6E-B56C-57EBD18825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5C4CF06-1E97-44BF-32D4-6A0B8F23D148}"/>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371027F-4364-38D2-E8F1-5EFCAE907456}"/>
              </a:ext>
            </a:extLst>
          </p:cNvPr>
          <p:cNvSpPr>
            <a:spLocks noGrp="1"/>
          </p:cNvSpPr>
          <p:nvPr>
            <p:ph type="sldNum" sz="quarter" idx="5"/>
          </p:nvPr>
        </p:nvSpPr>
        <p:spPr/>
        <p:txBody>
          <a:bodyPr rtlCol="0"/>
          <a:lstStyle/>
          <a:p>
            <a:pPr rtl="0"/>
            <a:fld id="{BE60DC36-8EFA-4378-9855-E019C55AC472}" type="slidenum">
              <a:rPr lang="en-US" altLang="ja-JP" smtClean="0"/>
              <a:t>15</a:t>
            </a:fld>
            <a:endParaRPr lang="ja-JP" altLang="en-US" dirty="0"/>
          </a:p>
        </p:txBody>
      </p:sp>
    </p:spTree>
    <p:extLst>
      <p:ext uri="{BB962C8B-B14F-4D97-AF65-F5344CB8AC3E}">
        <p14:creationId xmlns:p14="http://schemas.microsoft.com/office/powerpoint/2010/main" val="29181410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C110A-08D9-7A3C-D7FB-B6F2167A120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0DF178-9607-3937-95DE-E7E07501591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549E4C6-9F90-385B-C768-EC72B3D5C354}"/>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02FB5396-003B-C548-057D-3A7C0BE77544}"/>
              </a:ext>
            </a:extLst>
          </p:cNvPr>
          <p:cNvSpPr>
            <a:spLocks noGrp="1"/>
          </p:cNvSpPr>
          <p:nvPr>
            <p:ph type="sldNum" sz="quarter" idx="5"/>
          </p:nvPr>
        </p:nvSpPr>
        <p:spPr/>
        <p:txBody>
          <a:bodyPr rtlCol="0"/>
          <a:lstStyle/>
          <a:p>
            <a:pPr rtl="0"/>
            <a:fld id="{BE60DC36-8EFA-4378-9855-E019C55AC472}" type="slidenum">
              <a:rPr lang="en-US" altLang="ja-JP" smtClean="0"/>
              <a:t>16</a:t>
            </a:fld>
            <a:endParaRPr lang="ja-JP" altLang="en-US" dirty="0"/>
          </a:p>
        </p:txBody>
      </p:sp>
    </p:spTree>
    <p:extLst>
      <p:ext uri="{BB962C8B-B14F-4D97-AF65-F5344CB8AC3E}">
        <p14:creationId xmlns:p14="http://schemas.microsoft.com/office/powerpoint/2010/main" val="355442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F0910-E0F8-F1CF-1B8D-8E04FC810CA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F540D5-7A3D-9183-EF78-210F71B4E3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F591E7E-771A-730F-0253-8F4061206779}"/>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406A8B21-0B7A-6590-CE01-72364CEA5851}"/>
              </a:ext>
            </a:extLst>
          </p:cNvPr>
          <p:cNvSpPr>
            <a:spLocks noGrp="1"/>
          </p:cNvSpPr>
          <p:nvPr>
            <p:ph type="sldNum" sz="quarter" idx="5"/>
          </p:nvPr>
        </p:nvSpPr>
        <p:spPr/>
        <p:txBody>
          <a:bodyPr rtlCol="0"/>
          <a:lstStyle/>
          <a:p>
            <a:pPr rtl="0"/>
            <a:fld id="{BE60DC36-8EFA-4378-9855-E019C55AC472}" type="slidenum">
              <a:rPr lang="en-US" altLang="ja-JP" smtClean="0"/>
              <a:t>17</a:t>
            </a:fld>
            <a:endParaRPr lang="ja-JP" altLang="en-US" dirty="0"/>
          </a:p>
        </p:txBody>
      </p:sp>
    </p:spTree>
    <p:extLst>
      <p:ext uri="{BB962C8B-B14F-4D97-AF65-F5344CB8AC3E}">
        <p14:creationId xmlns:p14="http://schemas.microsoft.com/office/powerpoint/2010/main" val="3067840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066D80-1BAE-47E5-33E1-F18CACD7489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63D8B6E-FF2D-2C2C-4E9A-F5CE66E52F2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07E767-6D85-D96B-ECAD-B61E4FFFEE33}"/>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803491A4-E6BC-0FC6-8791-5780BD57EE73}"/>
              </a:ext>
            </a:extLst>
          </p:cNvPr>
          <p:cNvSpPr>
            <a:spLocks noGrp="1"/>
          </p:cNvSpPr>
          <p:nvPr>
            <p:ph type="sldNum" sz="quarter" idx="5"/>
          </p:nvPr>
        </p:nvSpPr>
        <p:spPr/>
        <p:txBody>
          <a:bodyPr rtlCol="0"/>
          <a:lstStyle/>
          <a:p>
            <a:pPr rtl="0"/>
            <a:fld id="{BE60DC36-8EFA-4378-9855-E019C55AC472}" type="slidenum">
              <a:rPr lang="en-US" altLang="ja-JP" smtClean="0"/>
              <a:t>18</a:t>
            </a:fld>
            <a:endParaRPr lang="ja-JP" altLang="en-US" dirty="0"/>
          </a:p>
        </p:txBody>
      </p:sp>
    </p:spTree>
    <p:extLst>
      <p:ext uri="{BB962C8B-B14F-4D97-AF65-F5344CB8AC3E}">
        <p14:creationId xmlns:p14="http://schemas.microsoft.com/office/powerpoint/2010/main" val="37222237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A572F1-1DE0-1BA4-CB69-B9E5236415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FD98B8E-BE69-7A7A-AB39-08A6AEBFD9C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F942E2C-395C-A695-BEB4-B603D78E51C2}"/>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4D23257C-944B-1876-97D1-F9B71DE10792}"/>
              </a:ext>
            </a:extLst>
          </p:cNvPr>
          <p:cNvSpPr>
            <a:spLocks noGrp="1"/>
          </p:cNvSpPr>
          <p:nvPr>
            <p:ph type="sldNum" sz="quarter" idx="5"/>
          </p:nvPr>
        </p:nvSpPr>
        <p:spPr/>
        <p:txBody>
          <a:bodyPr rtlCol="0"/>
          <a:lstStyle/>
          <a:p>
            <a:pPr rtl="0"/>
            <a:fld id="{BE60DC36-8EFA-4378-9855-E019C55AC472}" type="slidenum">
              <a:rPr lang="en-US" altLang="ja-JP" smtClean="0"/>
              <a:t>19</a:t>
            </a:fld>
            <a:endParaRPr lang="ja-JP" altLang="en-US" dirty="0"/>
          </a:p>
        </p:txBody>
      </p:sp>
    </p:spTree>
    <p:extLst>
      <p:ext uri="{BB962C8B-B14F-4D97-AF65-F5344CB8AC3E}">
        <p14:creationId xmlns:p14="http://schemas.microsoft.com/office/powerpoint/2010/main" val="33367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p>
            <a:pPr rtl="0"/>
            <a:fld id="{BE60DC36-8EFA-4378-9855-E019C55AC472}" type="slidenum">
              <a:rPr lang="en-US" altLang="ja-JP" smtClean="0"/>
              <a:t>2</a:t>
            </a:fld>
            <a:endParaRPr lang="ja-JP" altLang="en-US" dirty="0"/>
          </a:p>
        </p:txBody>
      </p:sp>
    </p:spTree>
    <p:extLst>
      <p:ext uri="{BB962C8B-B14F-4D97-AF65-F5344CB8AC3E}">
        <p14:creationId xmlns:p14="http://schemas.microsoft.com/office/powerpoint/2010/main" val="14975797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87F4F-CB17-E898-C959-C0D77014B4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CB323B5-3D3F-6DE6-ADF0-96BB890B0B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1486FE5-54EB-7CC1-7E43-B91C95165C0B}"/>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A9CA58B4-7100-433F-BE85-B40914665086}"/>
              </a:ext>
            </a:extLst>
          </p:cNvPr>
          <p:cNvSpPr>
            <a:spLocks noGrp="1"/>
          </p:cNvSpPr>
          <p:nvPr>
            <p:ph type="sldNum" sz="quarter" idx="5"/>
          </p:nvPr>
        </p:nvSpPr>
        <p:spPr/>
        <p:txBody>
          <a:bodyPr rtlCol="0"/>
          <a:lstStyle/>
          <a:p>
            <a:pPr rtl="0"/>
            <a:fld id="{BE60DC36-8EFA-4378-9855-E019C55AC472}" type="slidenum">
              <a:rPr lang="en-US" altLang="ja-JP" smtClean="0"/>
              <a:t>20</a:t>
            </a:fld>
            <a:endParaRPr lang="ja-JP" altLang="en-US" dirty="0"/>
          </a:p>
        </p:txBody>
      </p:sp>
    </p:spTree>
    <p:extLst>
      <p:ext uri="{BB962C8B-B14F-4D97-AF65-F5344CB8AC3E}">
        <p14:creationId xmlns:p14="http://schemas.microsoft.com/office/powerpoint/2010/main" val="10962575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F3D5A-4297-9D12-49E5-5FAFDEDBE0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AE76102-0BA2-94A4-3D61-A117521947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FE6E073-57B9-ADC3-27A6-E8EDE7AB31E5}"/>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6168C21-9F83-765A-29F1-2D3D29F4CF2D}"/>
              </a:ext>
            </a:extLst>
          </p:cNvPr>
          <p:cNvSpPr>
            <a:spLocks noGrp="1"/>
          </p:cNvSpPr>
          <p:nvPr>
            <p:ph type="sldNum" sz="quarter" idx="5"/>
          </p:nvPr>
        </p:nvSpPr>
        <p:spPr/>
        <p:txBody>
          <a:bodyPr rtlCol="0"/>
          <a:lstStyle/>
          <a:p>
            <a:pPr rtl="0"/>
            <a:fld id="{BE60DC36-8EFA-4378-9855-E019C55AC472}" type="slidenum">
              <a:rPr lang="en-US" altLang="ja-JP" smtClean="0"/>
              <a:t>21</a:t>
            </a:fld>
            <a:endParaRPr lang="ja-JP" altLang="en-US" dirty="0"/>
          </a:p>
        </p:txBody>
      </p:sp>
    </p:spTree>
    <p:extLst>
      <p:ext uri="{BB962C8B-B14F-4D97-AF65-F5344CB8AC3E}">
        <p14:creationId xmlns:p14="http://schemas.microsoft.com/office/powerpoint/2010/main" val="2477722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B1343-7CFE-D338-1C0B-EB1AD0CF375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049FD2-68C2-49AB-8169-1A189A2F6F8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CAC1388-644F-7724-F7D6-2EAF1D8D372E}"/>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077BBC48-BDDB-9892-846A-7BCA734BF6DE}"/>
              </a:ext>
            </a:extLst>
          </p:cNvPr>
          <p:cNvSpPr>
            <a:spLocks noGrp="1"/>
          </p:cNvSpPr>
          <p:nvPr>
            <p:ph type="sldNum" sz="quarter" idx="5"/>
          </p:nvPr>
        </p:nvSpPr>
        <p:spPr/>
        <p:txBody>
          <a:bodyPr rtlCol="0"/>
          <a:lstStyle/>
          <a:p>
            <a:pPr rtl="0"/>
            <a:fld id="{BE60DC36-8EFA-4378-9855-E019C55AC472}" type="slidenum">
              <a:rPr lang="en-US" altLang="ja-JP" smtClean="0"/>
              <a:t>22</a:t>
            </a:fld>
            <a:endParaRPr lang="ja-JP" altLang="en-US" dirty="0"/>
          </a:p>
        </p:txBody>
      </p:sp>
    </p:spTree>
    <p:extLst>
      <p:ext uri="{BB962C8B-B14F-4D97-AF65-F5344CB8AC3E}">
        <p14:creationId xmlns:p14="http://schemas.microsoft.com/office/powerpoint/2010/main" val="38640371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D2F48-2FE3-3D89-D77C-7A5843D2C0E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B050400-CCA5-5462-DBA1-22A673FAD67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C69BEB-43D3-628B-280A-C22006D36581}"/>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E2AF9F9-7846-E663-2492-C55E1847C71B}"/>
              </a:ext>
            </a:extLst>
          </p:cNvPr>
          <p:cNvSpPr>
            <a:spLocks noGrp="1"/>
          </p:cNvSpPr>
          <p:nvPr>
            <p:ph type="sldNum" sz="quarter" idx="5"/>
          </p:nvPr>
        </p:nvSpPr>
        <p:spPr/>
        <p:txBody>
          <a:bodyPr rtlCol="0"/>
          <a:lstStyle/>
          <a:p>
            <a:pPr rtl="0"/>
            <a:fld id="{BE60DC36-8EFA-4378-9855-E019C55AC472}" type="slidenum">
              <a:rPr lang="en-US" altLang="ja-JP" smtClean="0"/>
              <a:t>23</a:t>
            </a:fld>
            <a:endParaRPr lang="ja-JP" altLang="en-US" dirty="0"/>
          </a:p>
        </p:txBody>
      </p:sp>
    </p:spTree>
    <p:extLst>
      <p:ext uri="{BB962C8B-B14F-4D97-AF65-F5344CB8AC3E}">
        <p14:creationId xmlns:p14="http://schemas.microsoft.com/office/powerpoint/2010/main" val="2705526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7B56F-F3DF-9826-D746-C4CFFE33C1B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1EA0F47-66B7-583A-4A88-C570FFFC070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0637AF-EFF7-2F51-5C6C-60187D277CB0}"/>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1533B63-3AD3-032F-11AA-CE4AC08DA550}"/>
              </a:ext>
            </a:extLst>
          </p:cNvPr>
          <p:cNvSpPr>
            <a:spLocks noGrp="1"/>
          </p:cNvSpPr>
          <p:nvPr>
            <p:ph type="sldNum" sz="quarter" idx="5"/>
          </p:nvPr>
        </p:nvSpPr>
        <p:spPr/>
        <p:txBody>
          <a:bodyPr rtlCol="0"/>
          <a:lstStyle/>
          <a:p>
            <a:pPr rtl="0"/>
            <a:fld id="{BE60DC36-8EFA-4378-9855-E019C55AC472}" type="slidenum">
              <a:rPr lang="en-US" altLang="ja-JP" smtClean="0"/>
              <a:t>24</a:t>
            </a:fld>
            <a:endParaRPr lang="ja-JP" altLang="en-US" dirty="0"/>
          </a:p>
        </p:txBody>
      </p:sp>
    </p:spTree>
    <p:extLst>
      <p:ext uri="{BB962C8B-B14F-4D97-AF65-F5344CB8AC3E}">
        <p14:creationId xmlns:p14="http://schemas.microsoft.com/office/powerpoint/2010/main" val="13832066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8EB1DA-B75C-5CF0-533A-F91C8CB100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F96120-1592-28AF-6CB8-D1C69417095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D94A9-4D5B-1E2F-19F1-436E7DE1D5A7}"/>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3FBBEA69-8CE5-2C46-5B94-B8A56B1F7322}"/>
              </a:ext>
            </a:extLst>
          </p:cNvPr>
          <p:cNvSpPr>
            <a:spLocks noGrp="1"/>
          </p:cNvSpPr>
          <p:nvPr>
            <p:ph type="sldNum" sz="quarter" idx="5"/>
          </p:nvPr>
        </p:nvSpPr>
        <p:spPr/>
        <p:txBody>
          <a:bodyPr rtlCol="0"/>
          <a:lstStyle/>
          <a:p>
            <a:pPr rtl="0"/>
            <a:fld id="{BE60DC36-8EFA-4378-9855-E019C55AC472}" type="slidenum">
              <a:rPr lang="en-US" altLang="ja-JP" smtClean="0"/>
              <a:t>25</a:t>
            </a:fld>
            <a:endParaRPr lang="ja-JP" altLang="en-US" dirty="0"/>
          </a:p>
        </p:txBody>
      </p:sp>
    </p:spTree>
    <p:extLst>
      <p:ext uri="{BB962C8B-B14F-4D97-AF65-F5344CB8AC3E}">
        <p14:creationId xmlns:p14="http://schemas.microsoft.com/office/powerpoint/2010/main" val="28802617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20146-EA1C-535C-CE4D-78E257E4A5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474118A-561C-88C3-1040-F4484082CE4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F14CE6-2BFE-4BC0-8040-EB6C54A6D22D}"/>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B2FB1EE7-0D85-4403-3D9D-68E0BE80060B}"/>
              </a:ext>
            </a:extLst>
          </p:cNvPr>
          <p:cNvSpPr>
            <a:spLocks noGrp="1"/>
          </p:cNvSpPr>
          <p:nvPr>
            <p:ph type="sldNum" sz="quarter" idx="5"/>
          </p:nvPr>
        </p:nvSpPr>
        <p:spPr/>
        <p:txBody>
          <a:bodyPr rtlCol="0"/>
          <a:lstStyle/>
          <a:p>
            <a:pPr rtl="0"/>
            <a:fld id="{BE60DC36-8EFA-4378-9855-E019C55AC472}" type="slidenum">
              <a:rPr lang="en-US" altLang="ja-JP" smtClean="0"/>
              <a:t>26</a:t>
            </a:fld>
            <a:endParaRPr lang="ja-JP" altLang="en-US" dirty="0"/>
          </a:p>
        </p:txBody>
      </p:sp>
    </p:spTree>
    <p:extLst>
      <p:ext uri="{BB962C8B-B14F-4D97-AF65-F5344CB8AC3E}">
        <p14:creationId xmlns:p14="http://schemas.microsoft.com/office/powerpoint/2010/main" val="3392543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p:cNvSpPr>
            <a:spLocks noGrp="1"/>
          </p:cNvSpPr>
          <p:nvPr>
            <p:ph type="sldNum" sz="quarter" idx="5"/>
          </p:nvPr>
        </p:nvSpPr>
        <p:spPr/>
        <p:txBody>
          <a:bodyPr rtlCol="0"/>
          <a:lstStyle/>
          <a:p>
            <a:pPr rtl="0"/>
            <a:fld id="{BE60DC36-8EFA-4378-9855-E019C55AC472}" type="slidenum">
              <a:rPr lang="en-US" altLang="ja-JP" smtClean="0"/>
              <a:t>27</a:t>
            </a:fld>
            <a:endParaRPr lang="ja-JP" altLang="en-US" dirty="0"/>
          </a:p>
        </p:txBody>
      </p:sp>
    </p:spTree>
    <p:extLst>
      <p:ext uri="{BB962C8B-B14F-4D97-AF65-F5344CB8AC3E}">
        <p14:creationId xmlns:p14="http://schemas.microsoft.com/office/powerpoint/2010/main" val="1054801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103A8-6186-820A-07C6-634BEB5AB44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CBF3CF-0F52-15D1-B66C-231724AB47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F920165-09C3-5DA9-3BC1-BD179890C474}"/>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CAE963B-FCB7-CBEF-EE0B-F64DE9640F7B}"/>
              </a:ext>
            </a:extLst>
          </p:cNvPr>
          <p:cNvSpPr>
            <a:spLocks noGrp="1"/>
          </p:cNvSpPr>
          <p:nvPr>
            <p:ph type="sldNum" sz="quarter" idx="5"/>
          </p:nvPr>
        </p:nvSpPr>
        <p:spPr/>
        <p:txBody>
          <a:bodyPr rtlCol="0"/>
          <a:lstStyle/>
          <a:p>
            <a:pPr rtl="0"/>
            <a:fld id="{BE60DC36-8EFA-4378-9855-E019C55AC472}" type="slidenum">
              <a:rPr lang="en-US" altLang="ja-JP" smtClean="0"/>
              <a:t>3</a:t>
            </a:fld>
            <a:endParaRPr lang="ja-JP" altLang="en-US" dirty="0"/>
          </a:p>
        </p:txBody>
      </p:sp>
    </p:spTree>
    <p:extLst>
      <p:ext uri="{BB962C8B-B14F-4D97-AF65-F5344CB8AC3E}">
        <p14:creationId xmlns:p14="http://schemas.microsoft.com/office/powerpoint/2010/main" val="319211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8591A-AC20-DAFA-3FA2-EBEA895498E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C3B9A26-D2CE-3D3D-BF17-E83F6DDD40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D0C969F-2D8E-FE81-722D-28BFF6BE4AEF}"/>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E48A742-48D9-78C2-3C41-3AAEF0770AC3}"/>
              </a:ext>
            </a:extLst>
          </p:cNvPr>
          <p:cNvSpPr>
            <a:spLocks noGrp="1"/>
          </p:cNvSpPr>
          <p:nvPr>
            <p:ph type="sldNum" sz="quarter" idx="5"/>
          </p:nvPr>
        </p:nvSpPr>
        <p:spPr/>
        <p:txBody>
          <a:bodyPr rtlCol="0"/>
          <a:lstStyle/>
          <a:p>
            <a:pPr rtl="0"/>
            <a:fld id="{BE60DC36-8EFA-4378-9855-E019C55AC472}" type="slidenum">
              <a:rPr lang="en-US" altLang="ja-JP" smtClean="0"/>
              <a:t>4</a:t>
            </a:fld>
            <a:endParaRPr lang="ja-JP" altLang="en-US" dirty="0"/>
          </a:p>
        </p:txBody>
      </p:sp>
    </p:spTree>
    <p:extLst>
      <p:ext uri="{BB962C8B-B14F-4D97-AF65-F5344CB8AC3E}">
        <p14:creationId xmlns:p14="http://schemas.microsoft.com/office/powerpoint/2010/main" val="1903770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E12D1-5C6F-E1F2-7AB8-7593641BCA2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983AA04-645D-E87E-F43B-29AFB1E1B90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F4642F5-7E04-BC1E-D063-72E8A7D1FCD8}"/>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6BF782FA-9A4E-A7F2-604F-24F2609A6B4D}"/>
              </a:ext>
            </a:extLst>
          </p:cNvPr>
          <p:cNvSpPr>
            <a:spLocks noGrp="1"/>
          </p:cNvSpPr>
          <p:nvPr>
            <p:ph type="sldNum" sz="quarter" idx="5"/>
          </p:nvPr>
        </p:nvSpPr>
        <p:spPr/>
        <p:txBody>
          <a:bodyPr rtlCol="0"/>
          <a:lstStyle/>
          <a:p>
            <a:pPr rtl="0"/>
            <a:fld id="{BE60DC36-8EFA-4378-9855-E019C55AC472}" type="slidenum">
              <a:rPr lang="en-US" altLang="ja-JP" smtClean="0"/>
              <a:t>5</a:t>
            </a:fld>
            <a:endParaRPr lang="ja-JP" altLang="en-US" dirty="0"/>
          </a:p>
        </p:txBody>
      </p:sp>
    </p:spTree>
    <p:extLst>
      <p:ext uri="{BB962C8B-B14F-4D97-AF65-F5344CB8AC3E}">
        <p14:creationId xmlns:p14="http://schemas.microsoft.com/office/powerpoint/2010/main" val="4011272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E5D8D-B6FE-CB0C-DB2F-030009AD13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6F35FAA-FCAC-E8FD-5616-53D4A1078B6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BB0E4BF-AC34-61E9-474C-1C07A1FD4847}"/>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20CCB363-4A01-C23D-9B38-86791046B8AC}"/>
              </a:ext>
            </a:extLst>
          </p:cNvPr>
          <p:cNvSpPr>
            <a:spLocks noGrp="1"/>
          </p:cNvSpPr>
          <p:nvPr>
            <p:ph type="sldNum" sz="quarter" idx="5"/>
          </p:nvPr>
        </p:nvSpPr>
        <p:spPr/>
        <p:txBody>
          <a:bodyPr rtlCol="0"/>
          <a:lstStyle/>
          <a:p>
            <a:pPr rtl="0"/>
            <a:fld id="{BE60DC36-8EFA-4378-9855-E019C55AC472}" type="slidenum">
              <a:rPr lang="en-US" altLang="ja-JP" smtClean="0"/>
              <a:t>6</a:t>
            </a:fld>
            <a:endParaRPr lang="ja-JP" altLang="en-US" dirty="0"/>
          </a:p>
        </p:txBody>
      </p:sp>
    </p:spTree>
    <p:extLst>
      <p:ext uri="{BB962C8B-B14F-4D97-AF65-F5344CB8AC3E}">
        <p14:creationId xmlns:p14="http://schemas.microsoft.com/office/powerpoint/2010/main" val="1820399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0A0BA-A0E8-39A4-57E8-B642EDAA13B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0DDB0FC-DC3F-80E9-ED4D-163605DAFCB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7F1FF3-BCA2-231C-DC4F-50A0F39FD3E7}"/>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3C497A73-C9F2-F5CA-1CD2-24BE30E7D6B4}"/>
              </a:ext>
            </a:extLst>
          </p:cNvPr>
          <p:cNvSpPr>
            <a:spLocks noGrp="1"/>
          </p:cNvSpPr>
          <p:nvPr>
            <p:ph type="sldNum" sz="quarter" idx="5"/>
          </p:nvPr>
        </p:nvSpPr>
        <p:spPr/>
        <p:txBody>
          <a:bodyPr rtlCol="0"/>
          <a:lstStyle/>
          <a:p>
            <a:pPr rtl="0"/>
            <a:fld id="{BE60DC36-8EFA-4378-9855-E019C55AC472}" type="slidenum">
              <a:rPr lang="en-US" altLang="ja-JP" smtClean="0"/>
              <a:t>7</a:t>
            </a:fld>
            <a:endParaRPr lang="ja-JP" altLang="en-US" dirty="0"/>
          </a:p>
        </p:txBody>
      </p:sp>
    </p:spTree>
    <p:extLst>
      <p:ext uri="{BB962C8B-B14F-4D97-AF65-F5344CB8AC3E}">
        <p14:creationId xmlns:p14="http://schemas.microsoft.com/office/powerpoint/2010/main" val="3804457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D5387-F8BC-3BA4-8660-269F5DDD3E5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5F11991-7193-1DB2-5C88-F552E4F8E4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0B55006-C7D2-2DD0-086B-2F7E1093D104}"/>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1B9D469D-EA11-1128-29CB-3B2651744238}"/>
              </a:ext>
            </a:extLst>
          </p:cNvPr>
          <p:cNvSpPr>
            <a:spLocks noGrp="1"/>
          </p:cNvSpPr>
          <p:nvPr>
            <p:ph type="sldNum" sz="quarter" idx="5"/>
          </p:nvPr>
        </p:nvSpPr>
        <p:spPr/>
        <p:txBody>
          <a:bodyPr rtlCol="0"/>
          <a:lstStyle/>
          <a:p>
            <a:pPr rtl="0"/>
            <a:fld id="{BE60DC36-8EFA-4378-9855-E019C55AC472}" type="slidenum">
              <a:rPr lang="en-US" altLang="ja-JP" smtClean="0"/>
              <a:t>8</a:t>
            </a:fld>
            <a:endParaRPr lang="ja-JP" altLang="en-US" dirty="0"/>
          </a:p>
        </p:txBody>
      </p:sp>
    </p:spTree>
    <p:extLst>
      <p:ext uri="{BB962C8B-B14F-4D97-AF65-F5344CB8AC3E}">
        <p14:creationId xmlns:p14="http://schemas.microsoft.com/office/powerpoint/2010/main" val="2638958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725AD-CDDF-C8A7-A202-43FEB773F25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14831DA-1750-9DA8-BD87-2B83E52F0CB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13047E4-81D1-BDF3-3559-22B08243A513}"/>
              </a:ext>
            </a:extLst>
          </p:cNvPr>
          <p:cNvSpPr>
            <a:spLocks noGrp="1"/>
          </p:cNvSpPr>
          <p:nvPr>
            <p:ph type="body" idx="1"/>
          </p:nvPr>
        </p:nvSpPr>
        <p:spPr/>
        <p:txBody>
          <a:bodyPr rtlCol="0"/>
          <a:lstStyle/>
          <a:p>
            <a:pPr rtl="0"/>
            <a:endParaRPr lang="ja-JP" altLang="en-US" dirty="0">
              <a:latin typeface="Meiryo UI" panose="020B0604030504040204" pitchFamily="50" charset="-128"/>
              <a:ea typeface="Meiryo UI" panose="020B0604030504040204" pitchFamily="50" charset="-128"/>
            </a:endParaRPr>
          </a:p>
        </p:txBody>
      </p:sp>
      <p:sp>
        <p:nvSpPr>
          <p:cNvPr id="4" name="スライド番号プレースホルダー 3">
            <a:extLst>
              <a:ext uri="{FF2B5EF4-FFF2-40B4-BE49-F238E27FC236}">
                <a16:creationId xmlns:a16="http://schemas.microsoft.com/office/drawing/2014/main" id="{D2D52C71-FCA2-8520-E5D2-A3C7F78F216F}"/>
              </a:ext>
            </a:extLst>
          </p:cNvPr>
          <p:cNvSpPr>
            <a:spLocks noGrp="1"/>
          </p:cNvSpPr>
          <p:nvPr>
            <p:ph type="sldNum" sz="quarter" idx="5"/>
          </p:nvPr>
        </p:nvSpPr>
        <p:spPr/>
        <p:txBody>
          <a:bodyPr rtlCol="0"/>
          <a:lstStyle/>
          <a:p>
            <a:pPr rtl="0"/>
            <a:fld id="{BE60DC36-8EFA-4378-9855-E019C55AC472}" type="slidenum">
              <a:rPr lang="en-US" altLang="ja-JP" smtClean="0"/>
              <a:t>9</a:t>
            </a:fld>
            <a:endParaRPr lang="ja-JP" altLang="en-US" dirty="0"/>
          </a:p>
        </p:txBody>
      </p:sp>
    </p:spTree>
    <p:extLst>
      <p:ext uri="{BB962C8B-B14F-4D97-AF65-F5344CB8AC3E}">
        <p14:creationId xmlns:p14="http://schemas.microsoft.com/office/powerpoint/2010/main" val="1052756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0F864C-44C4-4000-952D-01F31BFB3FD3}"/>
              </a:ext>
            </a:extLst>
          </p:cNvPr>
          <p:cNvSpPr>
            <a:spLocks noGrp="1"/>
          </p:cNvSpPr>
          <p:nvPr>
            <p:ph type="ctrTitle"/>
          </p:nvPr>
        </p:nvSpPr>
        <p:spPr>
          <a:xfrm>
            <a:off x="1524000" y="1122363"/>
            <a:ext cx="9144000" cy="2387600"/>
          </a:xfrm>
        </p:spPr>
        <p:txBody>
          <a:bodyPr rtlCol="0" anchor="b"/>
          <a:lstStyle>
            <a:lvl1pPr algn="ctr">
              <a:defRPr sz="6000" i="0"/>
            </a:lvl1pPr>
          </a:lstStyle>
          <a:p>
            <a:pPr rtl="0"/>
            <a:r>
              <a:rPr lang="ja-JP" altLang="en-US" noProof="0"/>
              <a:t>マスター タイトルの書式設定</a:t>
            </a:r>
            <a:endParaRPr lang="ja-JP" altLang="en-US" noProof="0" dirty="0"/>
          </a:p>
        </p:txBody>
      </p:sp>
      <p:sp>
        <p:nvSpPr>
          <p:cNvPr id="3" name="サブタイトル 2">
            <a:extLst>
              <a:ext uri="{FF2B5EF4-FFF2-40B4-BE49-F238E27FC236}">
                <a16:creationId xmlns:a16="http://schemas.microsoft.com/office/drawing/2014/main" id="{21392E06-C914-467E-9D4F-BD763EDA2DD5}"/>
              </a:ext>
            </a:extLst>
          </p:cNvPr>
          <p:cNvSpPr>
            <a:spLocks noGrp="1"/>
          </p:cNvSpPr>
          <p:nvPr>
            <p:ph type="subTitle" idx="1"/>
          </p:nvPr>
        </p:nvSpPr>
        <p:spPr>
          <a:xfrm>
            <a:off x="1524000" y="3602038"/>
            <a:ext cx="9144000" cy="1655762"/>
          </a:xfrm>
        </p:spPr>
        <p:txBody>
          <a:bodyPr rtlCol="0"/>
          <a:lstStyle>
            <a:lvl1pPr marL="0" indent="0" algn="ctr">
              <a:buNone/>
              <a:defRPr sz="2400" i="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ja-JP" altLang="en-US" noProof="0"/>
              <a:t>マスター サブタイトルの書式設定</a:t>
            </a:r>
            <a:endParaRPr lang="ja-JP" altLang="en-US" noProof="0" dirty="0"/>
          </a:p>
        </p:txBody>
      </p:sp>
      <p:sp>
        <p:nvSpPr>
          <p:cNvPr id="4" name="日付プレースホルダー 3">
            <a:extLst>
              <a:ext uri="{FF2B5EF4-FFF2-40B4-BE49-F238E27FC236}">
                <a16:creationId xmlns:a16="http://schemas.microsoft.com/office/drawing/2014/main" id="{1FBEFBAF-82E9-49AD-B2CF-7D154E024431}"/>
              </a:ext>
            </a:extLst>
          </p:cNvPr>
          <p:cNvSpPr>
            <a:spLocks noGrp="1"/>
          </p:cNvSpPr>
          <p:nvPr>
            <p:ph type="dt" sz="half" idx="10"/>
          </p:nvPr>
        </p:nvSpPr>
        <p:spPr/>
        <p:txBody>
          <a:bodyPr rtlCol="0"/>
          <a:lstStyle>
            <a:lvl1pPr>
              <a:defRPr i="0"/>
            </a:lvl1pPr>
          </a:lstStyle>
          <a:p>
            <a:fld id="{4E75DB5F-37EF-412F-AF44-3BF6900A100F}" type="datetime1">
              <a:rPr lang="ja-JP" altLang="en-US" smtClean="0"/>
              <a:t>2025/5/29</a:t>
            </a:fld>
            <a:endParaRPr lang="ja-JP" altLang="en-US" dirty="0"/>
          </a:p>
        </p:txBody>
      </p:sp>
      <p:sp>
        <p:nvSpPr>
          <p:cNvPr id="5" name="フッター プレースホルダー 4">
            <a:extLst>
              <a:ext uri="{FF2B5EF4-FFF2-40B4-BE49-F238E27FC236}">
                <a16:creationId xmlns:a16="http://schemas.microsoft.com/office/drawing/2014/main" id="{5AD8006A-94B1-44F7-972D-56767EDE3CC3}"/>
              </a:ext>
            </a:extLst>
          </p:cNvPr>
          <p:cNvSpPr>
            <a:spLocks noGrp="1"/>
          </p:cNvSpPr>
          <p:nvPr>
            <p:ph type="ftr" sz="quarter" idx="11"/>
          </p:nvPr>
        </p:nvSpPr>
        <p:spPr/>
        <p:txBody>
          <a:bodyPr rtlCol="0"/>
          <a:lstStyle>
            <a:lvl1pPr>
              <a:defRPr i="0"/>
            </a:lvl1pPr>
          </a:lstStyle>
          <a:p>
            <a:endParaRPr lang="ja-JP" altLang="en-US" dirty="0"/>
          </a:p>
        </p:txBody>
      </p:sp>
      <p:sp>
        <p:nvSpPr>
          <p:cNvPr id="6" name="スライド番号プレースホルダー 5">
            <a:extLst>
              <a:ext uri="{FF2B5EF4-FFF2-40B4-BE49-F238E27FC236}">
                <a16:creationId xmlns:a16="http://schemas.microsoft.com/office/drawing/2014/main" id="{F5E7BFAB-D84B-45E1-A0BD-2516AC14F8AC}"/>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48564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F7B869-BFB2-4C20-8AB1-46704BB3D177}"/>
              </a:ext>
            </a:extLst>
          </p:cNvPr>
          <p:cNvSpPr>
            <a:spLocks noGrp="1"/>
          </p:cNvSpPr>
          <p:nvPr>
            <p:ph type="title"/>
          </p:nvPr>
        </p:nvSpPr>
        <p:spPr/>
        <p:txBody>
          <a:bodyPr rtlCol="0"/>
          <a:lstStyle>
            <a:lvl1pPr>
              <a:defRPr i="0"/>
            </a:lvl1pPr>
          </a:lstStyle>
          <a:p>
            <a:pPr rtl="0"/>
            <a:r>
              <a:rPr lang="ja-JP" altLang="en-US" noProof="0"/>
              <a:t>マスター タイトルの書式設定</a:t>
            </a:r>
            <a:endParaRPr lang="ja-JP" altLang="en-US" noProof="0" dirty="0"/>
          </a:p>
        </p:txBody>
      </p:sp>
      <p:sp>
        <p:nvSpPr>
          <p:cNvPr id="3" name="縦書きテキスト プレースホルダー 2">
            <a:extLst>
              <a:ext uri="{FF2B5EF4-FFF2-40B4-BE49-F238E27FC236}">
                <a16:creationId xmlns:a16="http://schemas.microsoft.com/office/drawing/2014/main" id="{19F007DB-4F12-4428-9C48-5120DF07046D}"/>
              </a:ext>
            </a:extLst>
          </p:cNvPr>
          <p:cNvSpPr>
            <a:spLocks noGrp="1"/>
          </p:cNvSpPr>
          <p:nvPr>
            <p:ph type="body" orient="vert" idx="1"/>
          </p:nvPr>
        </p:nvSpPr>
        <p:spPr/>
        <p:txBody>
          <a:bodyPr vert="eaVert" rtlCol="0"/>
          <a:lstStyle>
            <a:lvl1pPr>
              <a:defRPr i="0"/>
            </a:lvl1pPr>
            <a:lvl2pPr>
              <a:defRPr i="0"/>
            </a:lvl2pPr>
            <a:lvl3pPr>
              <a:defRPr i="0"/>
            </a:lvl3pPr>
            <a:lvl4pPr>
              <a:defRPr i="0"/>
            </a:lvl4pPr>
            <a:lvl5pPr>
              <a:defRPr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日付プレースホルダー 3">
            <a:extLst>
              <a:ext uri="{FF2B5EF4-FFF2-40B4-BE49-F238E27FC236}">
                <a16:creationId xmlns:a16="http://schemas.microsoft.com/office/drawing/2014/main" id="{16FFA8DA-0E31-4CA6-BBFC-2467AAD1D30B}"/>
              </a:ext>
            </a:extLst>
          </p:cNvPr>
          <p:cNvSpPr>
            <a:spLocks noGrp="1"/>
          </p:cNvSpPr>
          <p:nvPr>
            <p:ph type="dt" sz="half" idx="10"/>
          </p:nvPr>
        </p:nvSpPr>
        <p:spPr/>
        <p:txBody>
          <a:bodyPr rtlCol="0"/>
          <a:lstStyle>
            <a:lvl1pPr>
              <a:defRPr i="0"/>
            </a:lvl1pPr>
          </a:lstStyle>
          <a:p>
            <a:fld id="{316B00AD-A347-479A-9178-2528344C6EAE}" type="datetime1">
              <a:rPr lang="ja-JP" altLang="en-US" smtClean="0"/>
              <a:t>2025/5/29</a:t>
            </a:fld>
            <a:endParaRPr lang="ja-JP" altLang="en-US" dirty="0"/>
          </a:p>
        </p:txBody>
      </p:sp>
      <p:sp>
        <p:nvSpPr>
          <p:cNvPr id="5" name="フッター プレースホルダー 4">
            <a:extLst>
              <a:ext uri="{FF2B5EF4-FFF2-40B4-BE49-F238E27FC236}">
                <a16:creationId xmlns:a16="http://schemas.microsoft.com/office/drawing/2014/main" id="{064974BD-9845-459A-9AAA-12731E2507C4}"/>
              </a:ext>
            </a:extLst>
          </p:cNvPr>
          <p:cNvSpPr>
            <a:spLocks noGrp="1"/>
          </p:cNvSpPr>
          <p:nvPr>
            <p:ph type="ftr" sz="quarter" idx="11"/>
          </p:nvPr>
        </p:nvSpPr>
        <p:spPr/>
        <p:txBody>
          <a:bodyPr rtlCol="0"/>
          <a:lstStyle>
            <a:lvl1pPr>
              <a:defRPr i="0"/>
            </a:lvl1pPr>
          </a:lstStyle>
          <a:p>
            <a:endParaRPr lang="ja-JP" altLang="en-US" dirty="0"/>
          </a:p>
        </p:txBody>
      </p:sp>
      <p:sp>
        <p:nvSpPr>
          <p:cNvPr id="6" name="スライド番号プレースホルダー 5">
            <a:extLst>
              <a:ext uri="{FF2B5EF4-FFF2-40B4-BE49-F238E27FC236}">
                <a16:creationId xmlns:a16="http://schemas.microsoft.com/office/drawing/2014/main" id="{C2A71B0A-FDFB-4B2C-A9EC-2334C590013E}"/>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3931409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E60B5D73-1652-4A8E-B5A3-101523D7290A}"/>
              </a:ext>
            </a:extLst>
          </p:cNvPr>
          <p:cNvSpPr>
            <a:spLocks noGrp="1"/>
          </p:cNvSpPr>
          <p:nvPr>
            <p:ph type="title" orient="vert"/>
          </p:nvPr>
        </p:nvSpPr>
        <p:spPr>
          <a:xfrm>
            <a:off x="8724900" y="365125"/>
            <a:ext cx="2628900" cy="5811838"/>
          </a:xfrm>
        </p:spPr>
        <p:txBody>
          <a:bodyPr vert="eaVert" rtlCol="0"/>
          <a:lstStyle>
            <a:lvl1pPr>
              <a:defRPr b="0" i="0"/>
            </a:lvl1pPr>
          </a:lstStyle>
          <a:p>
            <a:pPr rtl="0"/>
            <a:r>
              <a:rPr lang="ja-JP" altLang="en-US" noProof="0"/>
              <a:t>マスター タイトルの書式設定</a:t>
            </a:r>
            <a:endParaRPr lang="ja-JP" altLang="en-US" noProof="0" dirty="0"/>
          </a:p>
        </p:txBody>
      </p:sp>
      <p:sp>
        <p:nvSpPr>
          <p:cNvPr id="3" name="縦書きテキスト プレースホルダー 2">
            <a:extLst>
              <a:ext uri="{FF2B5EF4-FFF2-40B4-BE49-F238E27FC236}">
                <a16:creationId xmlns:a16="http://schemas.microsoft.com/office/drawing/2014/main" id="{A9B7FB99-7425-444D-B602-01B672BCE8C6}"/>
              </a:ext>
            </a:extLst>
          </p:cNvPr>
          <p:cNvSpPr>
            <a:spLocks noGrp="1"/>
          </p:cNvSpPr>
          <p:nvPr>
            <p:ph type="body" orient="vert" idx="1"/>
          </p:nvPr>
        </p:nvSpPr>
        <p:spPr>
          <a:xfrm>
            <a:off x="838200" y="365125"/>
            <a:ext cx="7734300" cy="5811838"/>
          </a:xfrm>
        </p:spPr>
        <p:txBody>
          <a:bodyPr vert="eaVert" rtlCol="0"/>
          <a:lstStyle>
            <a:lvl1pPr>
              <a:defRPr b="0" i="0"/>
            </a:lvl1pPr>
            <a:lvl2pPr>
              <a:defRPr b="0" i="0"/>
            </a:lvl2pPr>
            <a:lvl3pPr>
              <a:defRPr b="0" i="0"/>
            </a:lvl3pPr>
            <a:lvl4pPr>
              <a:defRPr b="0" i="0"/>
            </a:lvl4pPr>
            <a:lvl5pPr>
              <a:defRPr b="0"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日付プレースホルダー 3">
            <a:extLst>
              <a:ext uri="{FF2B5EF4-FFF2-40B4-BE49-F238E27FC236}">
                <a16:creationId xmlns:a16="http://schemas.microsoft.com/office/drawing/2014/main" id="{00EEA9C5-552A-48A1-AB54-ED54209B3B48}"/>
              </a:ext>
            </a:extLst>
          </p:cNvPr>
          <p:cNvSpPr>
            <a:spLocks noGrp="1"/>
          </p:cNvSpPr>
          <p:nvPr>
            <p:ph type="dt" sz="half" idx="10"/>
          </p:nvPr>
        </p:nvSpPr>
        <p:spPr/>
        <p:txBody>
          <a:bodyPr rtlCol="0"/>
          <a:lstStyle>
            <a:lvl1pPr>
              <a:defRPr b="0" i="0"/>
            </a:lvl1pPr>
          </a:lstStyle>
          <a:p>
            <a:fld id="{7DE45ECC-CD9E-41F4-9FB3-F11E5651A06F}" type="datetime1">
              <a:rPr lang="ja-JP" altLang="en-US" smtClean="0"/>
              <a:t>2025/5/29</a:t>
            </a:fld>
            <a:endParaRPr lang="ja-JP" altLang="en-US" dirty="0"/>
          </a:p>
        </p:txBody>
      </p:sp>
      <p:sp>
        <p:nvSpPr>
          <p:cNvPr id="5" name="フッター プレースホルダー 4">
            <a:extLst>
              <a:ext uri="{FF2B5EF4-FFF2-40B4-BE49-F238E27FC236}">
                <a16:creationId xmlns:a16="http://schemas.microsoft.com/office/drawing/2014/main" id="{1A83AAA3-4155-48FB-8F00-16DBE0C9C256}"/>
              </a:ext>
            </a:extLst>
          </p:cNvPr>
          <p:cNvSpPr>
            <a:spLocks noGrp="1"/>
          </p:cNvSpPr>
          <p:nvPr>
            <p:ph type="ftr" sz="quarter" idx="11"/>
          </p:nvPr>
        </p:nvSpPr>
        <p:spPr/>
        <p:txBody>
          <a:bodyPr rtlCol="0"/>
          <a:lstStyle>
            <a:lvl1pPr>
              <a:defRPr b="0" i="0"/>
            </a:lvl1pPr>
          </a:lstStyle>
          <a:p>
            <a:endParaRPr lang="ja-JP" altLang="en-US" dirty="0"/>
          </a:p>
        </p:txBody>
      </p:sp>
      <p:sp>
        <p:nvSpPr>
          <p:cNvPr id="6" name="スライド番号プレースホルダー 5">
            <a:extLst>
              <a:ext uri="{FF2B5EF4-FFF2-40B4-BE49-F238E27FC236}">
                <a16:creationId xmlns:a16="http://schemas.microsoft.com/office/drawing/2014/main" id="{5D694EAE-CB3C-4DEF-A66D-583C7AAC92D8}"/>
              </a:ext>
            </a:extLst>
          </p:cNvPr>
          <p:cNvSpPr>
            <a:spLocks noGrp="1"/>
          </p:cNvSpPr>
          <p:nvPr>
            <p:ph type="sldNum" sz="quarter" idx="12"/>
          </p:nvPr>
        </p:nvSpPr>
        <p:spPr/>
        <p:txBody>
          <a:bodyPr rtlCol="0"/>
          <a:lstStyle>
            <a:lvl1pPr>
              <a:defRPr b="0"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17468042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C807FBE-061D-452C-A8A6-213063CFD678}"/>
              </a:ext>
            </a:extLst>
          </p:cNvPr>
          <p:cNvSpPr>
            <a:spLocks noGrp="1"/>
          </p:cNvSpPr>
          <p:nvPr>
            <p:ph type="title"/>
          </p:nvPr>
        </p:nvSpPr>
        <p:spPr/>
        <p:txBody>
          <a:bodyPr rtlCol="0"/>
          <a:lstStyle>
            <a:lvl1pPr>
              <a:defRPr i="0"/>
            </a:lvl1pPr>
          </a:lstStyle>
          <a:p>
            <a:pPr rtl="0"/>
            <a:r>
              <a:rPr lang="ja-JP" altLang="en-US" noProof="0"/>
              <a:t>マスター タイトルの書式設定</a:t>
            </a:r>
            <a:endParaRPr lang="ja-JP" altLang="en-US" noProof="0" dirty="0"/>
          </a:p>
        </p:txBody>
      </p:sp>
      <p:sp>
        <p:nvSpPr>
          <p:cNvPr id="3" name="コンテンツ プレースホルダー 2">
            <a:extLst>
              <a:ext uri="{FF2B5EF4-FFF2-40B4-BE49-F238E27FC236}">
                <a16:creationId xmlns:a16="http://schemas.microsoft.com/office/drawing/2014/main" id="{433A3535-1708-499D-B5D2-7D8F9FD182D0}"/>
              </a:ext>
            </a:extLst>
          </p:cNvPr>
          <p:cNvSpPr>
            <a:spLocks noGrp="1"/>
          </p:cNvSpPr>
          <p:nvPr>
            <p:ph idx="1"/>
          </p:nvPr>
        </p:nvSpPr>
        <p:spPr/>
        <p:txBody>
          <a:bodyPr rtlCol="0"/>
          <a:lstStyle>
            <a:lvl1pPr>
              <a:defRPr i="0"/>
            </a:lvl1pPr>
            <a:lvl2pPr>
              <a:defRPr i="0"/>
            </a:lvl2pPr>
            <a:lvl3pPr>
              <a:defRPr i="0"/>
            </a:lvl3pPr>
            <a:lvl4pPr>
              <a:defRPr i="0"/>
            </a:lvl4pPr>
            <a:lvl5pPr>
              <a:defRPr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日付プレースホルダー 3">
            <a:extLst>
              <a:ext uri="{FF2B5EF4-FFF2-40B4-BE49-F238E27FC236}">
                <a16:creationId xmlns:a16="http://schemas.microsoft.com/office/drawing/2014/main" id="{ACB06063-A112-49AB-80C8-504D99ECD771}"/>
              </a:ext>
            </a:extLst>
          </p:cNvPr>
          <p:cNvSpPr>
            <a:spLocks noGrp="1"/>
          </p:cNvSpPr>
          <p:nvPr>
            <p:ph type="dt" sz="half" idx="10"/>
          </p:nvPr>
        </p:nvSpPr>
        <p:spPr/>
        <p:txBody>
          <a:bodyPr rtlCol="0"/>
          <a:lstStyle>
            <a:lvl1pPr>
              <a:defRPr i="0"/>
            </a:lvl1pPr>
          </a:lstStyle>
          <a:p>
            <a:fld id="{6AA8376F-3925-48B5-9E12-55BCE610CD86}" type="datetime1">
              <a:rPr lang="ja-JP" altLang="en-US" smtClean="0"/>
              <a:t>2025/5/29</a:t>
            </a:fld>
            <a:endParaRPr lang="ja-JP" altLang="en-US" dirty="0"/>
          </a:p>
        </p:txBody>
      </p:sp>
      <p:sp>
        <p:nvSpPr>
          <p:cNvPr id="5" name="フッター プレースホルダー 4">
            <a:extLst>
              <a:ext uri="{FF2B5EF4-FFF2-40B4-BE49-F238E27FC236}">
                <a16:creationId xmlns:a16="http://schemas.microsoft.com/office/drawing/2014/main" id="{6344C8D5-F898-4318-A76D-1FBD87329198}"/>
              </a:ext>
            </a:extLst>
          </p:cNvPr>
          <p:cNvSpPr>
            <a:spLocks noGrp="1"/>
          </p:cNvSpPr>
          <p:nvPr>
            <p:ph type="ftr" sz="quarter" idx="11"/>
          </p:nvPr>
        </p:nvSpPr>
        <p:spPr/>
        <p:txBody>
          <a:bodyPr rtlCol="0"/>
          <a:lstStyle>
            <a:lvl1pPr>
              <a:defRPr i="0"/>
            </a:lvl1pPr>
          </a:lstStyle>
          <a:p>
            <a:endParaRPr lang="ja-JP" altLang="en-US" dirty="0"/>
          </a:p>
        </p:txBody>
      </p:sp>
      <p:sp>
        <p:nvSpPr>
          <p:cNvPr id="6" name="スライド番号プレースホルダー 5">
            <a:extLst>
              <a:ext uri="{FF2B5EF4-FFF2-40B4-BE49-F238E27FC236}">
                <a16:creationId xmlns:a16="http://schemas.microsoft.com/office/drawing/2014/main" id="{2976EC76-E8E8-4FFA-B671-7FA2F3EF5DEF}"/>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2789287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6C2CABF-E3C1-431A-A69C-D4881CC43F0F}"/>
              </a:ext>
            </a:extLst>
          </p:cNvPr>
          <p:cNvSpPr>
            <a:spLocks noGrp="1"/>
          </p:cNvSpPr>
          <p:nvPr>
            <p:ph type="title"/>
          </p:nvPr>
        </p:nvSpPr>
        <p:spPr>
          <a:xfrm>
            <a:off x="831850" y="1709738"/>
            <a:ext cx="10515600" cy="2852737"/>
          </a:xfrm>
        </p:spPr>
        <p:txBody>
          <a:bodyPr rtlCol="0" anchor="b"/>
          <a:lstStyle>
            <a:lvl1pPr>
              <a:defRPr sz="6000" i="0"/>
            </a:lvl1pPr>
          </a:lstStyle>
          <a:p>
            <a:pPr rtl="0"/>
            <a:r>
              <a:rPr lang="ja-JP" altLang="en-US" noProof="0"/>
              <a:t>マスター タイトルの書式設定</a:t>
            </a:r>
            <a:endParaRPr lang="ja-JP" altLang="en-US" noProof="0" dirty="0"/>
          </a:p>
        </p:txBody>
      </p:sp>
      <p:sp>
        <p:nvSpPr>
          <p:cNvPr id="3" name="テキスト プレースホルダー 2">
            <a:extLst>
              <a:ext uri="{FF2B5EF4-FFF2-40B4-BE49-F238E27FC236}">
                <a16:creationId xmlns:a16="http://schemas.microsoft.com/office/drawing/2014/main" id="{D5584226-69DA-4211-B2C8-C29FD05A4A69}"/>
              </a:ext>
            </a:extLst>
          </p:cNvPr>
          <p:cNvSpPr>
            <a:spLocks noGrp="1"/>
          </p:cNvSpPr>
          <p:nvPr>
            <p:ph type="body" idx="1"/>
          </p:nvPr>
        </p:nvSpPr>
        <p:spPr>
          <a:xfrm>
            <a:off x="831850" y="4589463"/>
            <a:ext cx="10515600" cy="1500187"/>
          </a:xfrm>
        </p:spPr>
        <p:txBody>
          <a:bodyPr rtlCol="0"/>
          <a:lstStyle>
            <a:lvl1pPr marL="0" indent="0">
              <a:buNone/>
              <a:defRPr sz="2400" i="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ja-JP" altLang="en-US" noProof="0"/>
              <a:t>マスター テキストの書式設定</a:t>
            </a:r>
          </a:p>
        </p:txBody>
      </p:sp>
      <p:sp>
        <p:nvSpPr>
          <p:cNvPr id="4" name="日付プレースホルダー 3">
            <a:extLst>
              <a:ext uri="{FF2B5EF4-FFF2-40B4-BE49-F238E27FC236}">
                <a16:creationId xmlns:a16="http://schemas.microsoft.com/office/drawing/2014/main" id="{D5FF82DB-B518-40FD-8A66-44B874C055FB}"/>
              </a:ext>
            </a:extLst>
          </p:cNvPr>
          <p:cNvSpPr>
            <a:spLocks noGrp="1"/>
          </p:cNvSpPr>
          <p:nvPr>
            <p:ph type="dt" sz="half" idx="10"/>
          </p:nvPr>
        </p:nvSpPr>
        <p:spPr/>
        <p:txBody>
          <a:bodyPr rtlCol="0"/>
          <a:lstStyle>
            <a:lvl1pPr>
              <a:defRPr i="0"/>
            </a:lvl1pPr>
          </a:lstStyle>
          <a:p>
            <a:fld id="{E3B7B05E-0559-4454-ABC2-B3B3924C072E}" type="datetime1">
              <a:rPr lang="ja-JP" altLang="en-US" smtClean="0"/>
              <a:t>2025/5/29</a:t>
            </a:fld>
            <a:endParaRPr lang="ja-JP" altLang="en-US" dirty="0"/>
          </a:p>
        </p:txBody>
      </p:sp>
      <p:sp>
        <p:nvSpPr>
          <p:cNvPr id="5" name="フッター プレースホルダー 4">
            <a:extLst>
              <a:ext uri="{FF2B5EF4-FFF2-40B4-BE49-F238E27FC236}">
                <a16:creationId xmlns:a16="http://schemas.microsoft.com/office/drawing/2014/main" id="{FCC1CCEE-725F-4745-837B-87EFB70E71D8}"/>
              </a:ext>
            </a:extLst>
          </p:cNvPr>
          <p:cNvSpPr>
            <a:spLocks noGrp="1"/>
          </p:cNvSpPr>
          <p:nvPr>
            <p:ph type="ftr" sz="quarter" idx="11"/>
          </p:nvPr>
        </p:nvSpPr>
        <p:spPr/>
        <p:txBody>
          <a:bodyPr rtlCol="0"/>
          <a:lstStyle>
            <a:lvl1pPr>
              <a:defRPr i="0"/>
            </a:lvl1pPr>
          </a:lstStyle>
          <a:p>
            <a:endParaRPr lang="ja-JP" altLang="en-US" dirty="0"/>
          </a:p>
        </p:txBody>
      </p:sp>
      <p:sp>
        <p:nvSpPr>
          <p:cNvPr id="6" name="スライド番号プレースホルダー 5">
            <a:extLst>
              <a:ext uri="{FF2B5EF4-FFF2-40B4-BE49-F238E27FC236}">
                <a16:creationId xmlns:a16="http://schemas.microsoft.com/office/drawing/2014/main" id="{C561522A-E0E6-406B-BF30-A7C7A57294BE}"/>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1230041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段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CC9BDC-6F21-4EF5-A8DD-E35E27EACA58}"/>
              </a:ext>
            </a:extLst>
          </p:cNvPr>
          <p:cNvSpPr>
            <a:spLocks noGrp="1"/>
          </p:cNvSpPr>
          <p:nvPr>
            <p:ph type="title"/>
          </p:nvPr>
        </p:nvSpPr>
        <p:spPr/>
        <p:txBody>
          <a:bodyPr rtlCol="0"/>
          <a:lstStyle>
            <a:lvl1pPr>
              <a:defRPr i="0"/>
            </a:lvl1pPr>
          </a:lstStyle>
          <a:p>
            <a:pPr rtl="0"/>
            <a:r>
              <a:rPr lang="ja-JP" altLang="en-US" noProof="0"/>
              <a:t>マスター タイトルの書式設定</a:t>
            </a:r>
            <a:endParaRPr lang="ja-JP" altLang="en-US" noProof="0" dirty="0"/>
          </a:p>
        </p:txBody>
      </p:sp>
      <p:sp>
        <p:nvSpPr>
          <p:cNvPr id="3" name="コンテンツ プレースホルダー 2">
            <a:extLst>
              <a:ext uri="{FF2B5EF4-FFF2-40B4-BE49-F238E27FC236}">
                <a16:creationId xmlns:a16="http://schemas.microsoft.com/office/drawing/2014/main" id="{6B968D5F-2AB6-42D3-A54E-AB3E60325170}"/>
              </a:ext>
            </a:extLst>
          </p:cNvPr>
          <p:cNvSpPr>
            <a:spLocks noGrp="1"/>
          </p:cNvSpPr>
          <p:nvPr>
            <p:ph sz="half" idx="1"/>
          </p:nvPr>
        </p:nvSpPr>
        <p:spPr>
          <a:xfrm>
            <a:off x="838200" y="1825625"/>
            <a:ext cx="5181600" cy="4351338"/>
          </a:xfrm>
        </p:spPr>
        <p:txBody>
          <a:bodyPr rtlCol="0"/>
          <a:lstStyle>
            <a:lvl1pPr>
              <a:defRPr i="0"/>
            </a:lvl1pPr>
            <a:lvl2pPr>
              <a:defRPr i="0"/>
            </a:lvl2pPr>
            <a:lvl3pPr>
              <a:defRPr i="0"/>
            </a:lvl3pPr>
            <a:lvl4pPr>
              <a:defRPr i="0"/>
            </a:lvl4pPr>
            <a:lvl5pPr>
              <a:defRPr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コンテンツ プレースホルダー 3">
            <a:extLst>
              <a:ext uri="{FF2B5EF4-FFF2-40B4-BE49-F238E27FC236}">
                <a16:creationId xmlns:a16="http://schemas.microsoft.com/office/drawing/2014/main" id="{465AB07F-D5F7-402A-AE4E-027BF1CA9127}"/>
              </a:ext>
            </a:extLst>
          </p:cNvPr>
          <p:cNvSpPr>
            <a:spLocks noGrp="1"/>
          </p:cNvSpPr>
          <p:nvPr>
            <p:ph sz="half" idx="2"/>
          </p:nvPr>
        </p:nvSpPr>
        <p:spPr>
          <a:xfrm>
            <a:off x="6172200" y="1825625"/>
            <a:ext cx="5181600" cy="4351338"/>
          </a:xfrm>
        </p:spPr>
        <p:txBody>
          <a:bodyPr rtlCol="0"/>
          <a:lstStyle>
            <a:lvl1pPr>
              <a:defRPr i="0"/>
            </a:lvl1pPr>
            <a:lvl2pPr>
              <a:defRPr i="0"/>
            </a:lvl2pPr>
            <a:lvl3pPr>
              <a:defRPr i="0"/>
            </a:lvl3pPr>
            <a:lvl4pPr>
              <a:defRPr i="0"/>
            </a:lvl4pPr>
            <a:lvl5pPr>
              <a:defRPr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5" name="日付プレースホルダー 4">
            <a:extLst>
              <a:ext uri="{FF2B5EF4-FFF2-40B4-BE49-F238E27FC236}">
                <a16:creationId xmlns:a16="http://schemas.microsoft.com/office/drawing/2014/main" id="{85108EDC-3863-43B9-93C7-37465DC73B28}"/>
              </a:ext>
            </a:extLst>
          </p:cNvPr>
          <p:cNvSpPr>
            <a:spLocks noGrp="1"/>
          </p:cNvSpPr>
          <p:nvPr>
            <p:ph type="dt" sz="half" idx="10"/>
          </p:nvPr>
        </p:nvSpPr>
        <p:spPr/>
        <p:txBody>
          <a:bodyPr rtlCol="0"/>
          <a:lstStyle>
            <a:lvl1pPr>
              <a:defRPr i="0"/>
            </a:lvl1pPr>
          </a:lstStyle>
          <a:p>
            <a:fld id="{B93D52DF-D7AF-4015-A960-467FC0CC987A}" type="datetime1">
              <a:rPr lang="ja-JP" altLang="en-US" smtClean="0"/>
              <a:t>2025/5/29</a:t>
            </a:fld>
            <a:endParaRPr lang="ja-JP" altLang="en-US" dirty="0"/>
          </a:p>
        </p:txBody>
      </p:sp>
      <p:sp>
        <p:nvSpPr>
          <p:cNvPr id="6" name="フッター プレースホルダー 5">
            <a:extLst>
              <a:ext uri="{FF2B5EF4-FFF2-40B4-BE49-F238E27FC236}">
                <a16:creationId xmlns:a16="http://schemas.microsoft.com/office/drawing/2014/main" id="{A777D452-958D-4159-A9A4-16DD29680A04}"/>
              </a:ext>
            </a:extLst>
          </p:cNvPr>
          <p:cNvSpPr>
            <a:spLocks noGrp="1"/>
          </p:cNvSpPr>
          <p:nvPr>
            <p:ph type="ftr" sz="quarter" idx="11"/>
          </p:nvPr>
        </p:nvSpPr>
        <p:spPr/>
        <p:txBody>
          <a:bodyPr rtlCol="0"/>
          <a:lstStyle>
            <a:lvl1pPr>
              <a:defRPr i="0"/>
            </a:lvl1pPr>
          </a:lstStyle>
          <a:p>
            <a:endParaRPr lang="ja-JP" altLang="en-US" dirty="0"/>
          </a:p>
        </p:txBody>
      </p:sp>
      <p:sp>
        <p:nvSpPr>
          <p:cNvPr id="7" name="スライド番号プレースホルダー 6">
            <a:extLst>
              <a:ext uri="{FF2B5EF4-FFF2-40B4-BE49-F238E27FC236}">
                <a16:creationId xmlns:a16="http://schemas.microsoft.com/office/drawing/2014/main" id="{289654B6-1460-48B9-AC7E-592F68BAB276}"/>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397404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E8C848-926A-4FD3-A311-A100A2662BE1}"/>
              </a:ext>
            </a:extLst>
          </p:cNvPr>
          <p:cNvSpPr>
            <a:spLocks noGrp="1"/>
          </p:cNvSpPr>
          <p:nvPr>
            <p:ph type="title"/>
          </p:nvPr>
        </p:nvSpPr>
        <p:spPr>
          <a:xfrm>
            <a:off x="839788" y="365125"/>
            <a:ext cx="10515600" cy="1325563"/>
          </a:xfrm>
        </p:spPr>
        <p:txBody>
          <a:bodyPr rtlCol="0"/>
          <a:lstStyle>
            <a:lvl1pPr>
              <a:defRPr i="0"/>
            </a:lvl1pPr>
          </a:lstStyle>
          <a:p>
            <a:pPr rtl="0"/>
            <a:r>
              <a:rPr lang="ja-JP" altLang="en-US" noProof="0"/>
              <a:t>マスター タイトルの書式設定</a:t>
            </a:r>
            <a:endParaRPr lang="ja-JP" altLang="en-US" noProof="0" dirty="0"/>
          </a:p>
        </p:txBody>
      </p:sp>
      <p:sp>
        <p:nvSpPr>
          <p:cNvPr id="3" name="テキスト プレースホルダー 2">
            <a:extLst>
              <a:ext uri="{FF2B5EF4-FFF2-40B4-BE49-F238E27FC236}">
                <a16:creationId xmlns:a16="http://schemas.microsoft.com/office/drawing/2014/main" id="{3C8ECD90-B4F0-4DFB-BB3D-F2310207896F}"/>
              </a:ext>
            </a:extLst>
          </p:cNvPr>
          <p:cNvSpPr>
            <a:spLocks noGrp="1"/>
          </p:cNvSpPr>
          <p:nvPr>
            <p:ph type="body" idx="1"/>
          </p:nvPr>
        </p:nvSpPr>
        <p:spPr>
          <a:xfrm>
            <a:off x="839788" y="1681163"/>
            <a:ext cx="5157787" cy="823912"/>
          </a:xfrm>
        </p:spPr>
        <p:txBody>
          <a:bodyPr rtlCol="0" anchor="b"/>
          <a:lstStyle>
            <a:lvl1pPr marL="0" indent="0">
              <a:buNone/>
              <a:defRPr sz="2400" b="1"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4" name="コンテンツ プレースホルダー 3">
            <a:extLst>
              <a:ext uri="{FF2B5EF4-FFF2-40B4-BE49-F238E27FC236}">
                <a16:creationId xmlns:a16="http://schemas.microsoft.com/office/drawing/2014/main" id="{335A6C3A-033E-474B-AB97-D8291A04E7DD}"/>
              </a:ext>
            </a:extLst>
          </p:cNvPr>
          <p:cNvSpPr>
            <a:spLocks noGrp="1"/>
          </p:cNvSpPr>
          <p:nvPr>
            <p:ph sz="half" idx="2"/>
          </p:nvPr>
        </p:nvSpPr>
        <p:spPr>
          <a:xfrm>
            <a:off x="839788" y="2505075"/>
            <a:ext cx="5157787" cy="3684588"/>
          </a:xfrm>
        </p:spPr>
        <p:txBody>
          <a:bodyPr rtlCol="0"/>
          <a:lstStyle>
            <a:lvl1pPr>
              <a:defRPr i="0"/>
            </a:lvl1pPr>
            <a:lvl2pPr>
              <a:defRPr i="0"/>
            </a:lvl2pPr>
            <a:lvl3pPr>
              <a:defRPr i="0"/>
            </a:lvl3pPr>
            <a:lvl4pPr>
              <a:defRPr i="0"/>
            </a:lvl4pPr>
            <a:lvl5pPr>
              <a:defRPr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5" name="テキスト プレースホルダー 4">
            <a:extLst>
              <a:ext uri="{FF2B5EF4-FFF2-40B4-BE49-F238E27FC236}">
                <a16:creationId xmlns:a16="http://schemas.microsoft.com/office/drawing/2014/main" id="{A532B928-3A23-4FCA-AD1F-E45A467B54F5}"/>
              </a:ext>
            </a:extLst>
          </p:cNvPr>
          <p:cNvSpPr>
            <a:spLocks noGrp="1"/>
          </p:cNvSpPr>
          <p:nvPr>
            <p:ph type="body" sz="quarter" idx="3"/>
          </p:nvPr>
        </p:nvSpPr>
        <p:spPr>
          <a:xfrm>
            <a:off x="6172200" y="1681163"/>
            <a:ext cx="5183188" cy="823912"/>
          </a:xfrm>
        </p:spPr>
        <p:txBody>
          <a:bodyPr rtlCol="0" anchor="b"/>
          <a:lstStyle>
            <a:lvl1pPr marL="0" indent="0">
              <a:buNone/>
              <a:defRPr sz="2400" b="1"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ja-JP" altLang="en-US" noProof="0"/>
              <a:t>マスター テキストの書式設定</a:t>
            </a:r>
          </a:p>
        </p:txBody>
      </p:sp>
      <p:sp>
        <p:nvSpPr>
          <p:cNvPr id="6" name="コンテンツ プレースホルダー 5">
            <a:extLst>
              <a:ext uri="{FF2B5EF4-FFF2-40B4-BE49-F238E27FC236}">
                <a16:creationId xmlns:a16="http://schemas.microsoft.com/office/drawing/2014/main" id="{3BDC8376-6FC6-4A11-B0DB-9A148E9C00E2}"/>
              </a:ext>
            </a:extLst>
          </p:cNvPr>
          <p:cNvSpPr>
            <a:spLocks noGrp="1"/>
          </p:cNvSpPr>
          <p:nvPr>
            <p:ph sz="quarter" idx="4"/>
          </p:nvPr>
        </p:nvSpPr>
        <p:spPr>
          <a:xfrm>
            <a:off x="6172200" y="2505075"/>
            <a:ext cx="5183188" cy="3684588"/>
          </a:xfrm>
        </p:spPr>
        <p:txBody>
          <a:bodyPr rtlCol="0"/>
          <a:lstStyle>
            <a:lvl1pPr>
              <a:defRPr i="0"/>
            </a:lvl1pPr>
            <a:lvl2pPr>
              <a:defRPr i="0"/>
            </a:lvl2pPr>
            <a:lvl3pPr>
              <a:defRPr i="0"/>
            </a:lvl3pPr>
            <a:lvl4pPr>
              <a:defRPr i="0"/>
            </a:lvl4pPr>
            <a:lvl5pPr>
              <a:defRPr i="0"/>
            </a:lvl5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7" name="日付プレースホルダー 6">
            <a:extLst>
              <a:ext uri="{FF2B5EF4-FFF2-40B4-BE49-F238E27FC236}">
                <a16:creationId xmlns:a16="http://schemas.microsoft.com/office/drawing/2014/main" id="{6E80206F-8846-425C-A56E-16FFBA442014}"/>
              </a:ext>
            </a:extLst>
          </p:cNvPr>
          <p:cNvSpPr>
            <a:spLocks noGrp="1"/>
          </p:cNvSpPr>
          <p:nvPr>
            <p:ph type="dt" sz="half" idx="10"/>
          </p:nvPr>
        </p:nvSpPr>
        <p:spPr/>
        <p:txBody>
          <a:bodyPr rtlCol="0"/>
          <a:lstStyle>
            <a:lvl1pPr>
              <a:defRPr i="0"/>
            </a:lvl1pPr>
          </a:lstStyle>
          <a:p>
            <a:fld id="{53F0B6C0-7293-4FC2-A21B-A6457A385B09}" type="datetime1">
              <a:rPr lang="ja-JP" altLang="en-US" smtClean="0"/>
              <a:t>2025/5/29</a:t>
            </a:fld>
            <a:endParaRPr lang="ja-JP" altLang="en-US" dirty="0"/>
          </a:p>
        </p:txBody>
      </p:sp>
      <p:sp>
        <p:nvSpPr>
          <p:cNvPr id="8" name="フッター プレースホルダー 7">
            <a:extLst>
              <a:ext uri="{FF2B5EF4-FFF2-40B4-BE49-F238E27FC236}">
                <a16:creationId xmlns:a16="http://schemas.microsoft.com/office/drawing/2014/main" id="{6A45E89F-12CF-4561-A5F2-1E05783A3063}"/>
              </a:ext>
            </a:extLst>
          </p:cNvPr>
          <p:cNvSpPr>
            <a:spLocks noGrp="1"/>
          </p:cNvSpPr>
          <p:nvPr>
            <p:ph type="ftr" sz="quarter" idx="11"/>
          </p:nvPr>
        </p:nvSpPr>
        <p:spPr/>
        <p:txBody>
          <a:bodyPr rtlCol="0"/>
          <a:lstStyle>
            <a:lvl1pPr>
              <a:defRPr i="0"/>
            </a:lvl1pPr>
          </a:lstStyle>
          <a:p>
            <a:endParaRPr lang="ja-JP" altLang="en-US" dirty="0"/>
          </a:p>
        </p:txBody>
      </p:sp>
      <p:sp>
        <p:nvSpPr>
          <p:cNvPr id="9" name="スライド番号プレースホルダー 8">
            <a:extLst>
              <a:ext uri="{FF2B5EF4-FFF2-40B4-BE49-F238E27FC236}">
                <a16:creationId xmlns:a16="http://schemas.microsoft.com/office/drawing/2014/main" id="{9EB4DFE4-927C-43B1-A061-5CB97FFB33BE}"/>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469058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60E367-8DA0-4655-BCBC-F4280D8642CD}"/>
              </a:ext>
            </a:extLst>
          </p:cNvPr>
          <p:cNvSpPr>
            <a:spLocks noGrp="1"/>
          </p:cNvSpPr>
          <p:nvPr>
            <p:ph type="title"/>
          </p:nvPr>
        </p:nvSpPr>
        <p:spPr/>
        <p:txBody>
          <a:bodyPr rtlCol="0"/>
          <a:lstStyle>
            <a:lvl1pPr>
              <a:defRPr i="0"/>
            </a:lvl1pPr>
          </a:lstStyle>
          <a:p>
            <a:pPr rtl="0"/>
            <a:r>
              <a:rPr lang="ja-JP" altLang="en-US" noProof="0"/>
              <a:t>マスター タイトルの書式設定</a:t>
            </a:r>
            <a:endParaRPr lang="ja-JP" altLang="en-US" noProof="0" dirty="0"/>
          </a:p>
        </p:txBody>
      </p:sp>
      <p:sp>
        <p:nvSpPr>
          <p:cNvPr id="3" name="日付プレースホルダー 2">
            <a:extLst>
              <a:ext uri="{FF2B5EF4-FFF2-40B4-BE49-F238E27FC236}">
                <a16:creationId xmlns:a16="http://schemas.microsoft.com/office/drawing/2014/main" id="{2FEF9592-AA3C-4CF8-A5DB-4D010195A438}"/>
              </a:ext>
            </a:extLst>
          </p:cNvPr>
          <p:cNvSpPr>
            <a:spLocks noGrp="1"/>
          </p:cNvSpPr>
          <p:nvPr>
            <p:ph type="dt" sz="half" idx="10"/>
          </p:nvPr>
        </p:nvSpPr>
        <p:spPr/>
        <p:txBody>
          <a:bodyPr rtlCol="0"/>
          <a:lstStyle>
            <a:lvl1pPr>
              <a:defRPr i="0"/>
            </a:lvl1pPr>
          </a:lstStyle>
          <a:p>
            <a:fld id="{C5B89C8F-AC9F-424D-9DB4-609D48D0F8FF}" type="datetime1">
              <a:rPr lang="ja-JP" altLang="en-US" smtClean="0"/>
              <a:t>2025/5/29</a:t>
            </a:fld>
            <a:endParaRPr lang="ja-JP" altLang="en-US" dirty="0"/>
          </a:p>
        </p:txBody>
      </p:sp>
      <p:sp>
        <p:nvSpPr>
          <p:cNvPr id="4" name="フッター プレースホルダー 3">
            <a:extLst>
              <a:ext uri="{FF2B5EF4-FFF2-40B4-BE49-F238E27FC236}">
                <a16:creationId xmlns:a16="http://schemas.microsoft.com/office/drawing/2014/main" id="{3C2C9377-F93E-4515-852A-264707755154}"/>
              </a:ext>
            </a:extLst>
          </p:cNvPr>
          <p:cNvSpPr>
            <a:spLocks noGrp="1"/>
          </p:cNvSpPr>
          <p:nvPr>
            <p:ph type="ftr" sz="quarter" idx="11"/>
          </p:nvPr>
        </p:nvSpPr>
        <p:spPr/>
        <p:txBody>
          <a:bodyPr rtlCol="0"/>
          <a:lstStyle>
            <a:lvl1pPr>
              <a:defRPr i="0"/>
            </a:lvl1pPr>
          </a:lstStyle>
          <a:p>
            <a:endParaRPr lang="ja-JP" altLang="en-US" dirty="0"/>
          </a:p>
        </p:txBody>
      </p:sp>
      <p:sp>
        <p:nvSpPr>
          <p:cNvPr id="5" name="スライド番号プレースホルダー 4">
            <a:extLst>
              <a:ext uri="{FF2B5EF4-FFF2-40B4-BE49-F238E27FC236}">
                <a16:creationId xmlns:a16="http://schemas.microsoft.com/office/drawing/2014/main" id="{9AED076D-476B-42BA-8795-14FE6C1E6974}"/>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36255511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EA599B4-6AB2-4190-82B5-7667EE1E922A}"/>
              </a:ext>
            </a:extLst>
          </p:cNvPr>
          <p:cNvSpPr>
            <a:spLocks noGrp="1"/>
          </p:cNvSpPr>
          <p:nvPr>
            <p:ph type="dt" sz="half" idx="10"/>
          </p:nvPr>
        </p:nvSpPr>
        <p:spPr/>
        <p:txBody>
          <a:bodyPr rtlCol="0"/>
          <a:lstStyle>
            <a:lvl1pPr>
              <a:defRPr i="0"/>
            </a:lvl1pPr>
          </a:lstStyle>
          <a:p>
            <a:fld id="{A6D922E9-0DB7-439B-B65E-C0D4A115A71B}" type="datetime1">
              <a:rPr lang="ja-JP" altLang="en-US" smtClean="0"/>
              <a:t>2025/5/29</a:t>
            </a:fld>
            <a:endParaRPr lang="ja-JP" altLang="en-US" dirty="0"/>
          </a:p>
        </p:txBody>
      </p:sp>
      <p:sp>
        <p:nvSpPr>
          <p:cNvPr id="3" name="フッター プレースホルダー 2">
            <a:extLst>
              <a:ext uri="{FF2B5EF4-FFF2-40B4-BE49-F238E27FC236}">
                <a16:creationId xmlns:a16="http://schemas.microsoft.com/office/drawing/2014/main" id="{1B8FBFB3-AD86-4E39-B8AE-B4EC14528156}"/>
              </a:ext>
            </a:extLst>
          </p:cNvPr>
          <p:cNvSpPr>
            <a:spLocks noGrp="1"/>
          </p:cNvSpPr>
          <p:nvPr>
            <p:ph type="ftr" sz="quarter" idx="11"/>
          </p:nvPr>
        </p:nvSpPr>
        <p:spPr/>
        <p:txBody>
          <a:bodyPr rtlCol="0"/>
          <a:lstStyle>
            <a:lvl1pPr>
              <a:defRPr i="0"/>
            </a:lvl1pPr>
          </a:lstStyle>
          <a:p>
            <a:endParaRPr lang="ja-JP" altLang="en-US" dirty="0"/>
          </a:p>
        </p:txBody>
      </p:sp>
      <p:sp>
        <p:nvSpPr>
          <p:cNvPr id="4" name="スライド番号プレースホルダー 3">
            <a:extLst>
              <a:ext uri="{FF2B5EF4-FFF2-40B4-BE49-F238E27FC236}">
                <a16:creationId xmlns:a16="http://schemas.microsoft.com/office/drawing/2014/main" id="{B9A4AF55-C114-4B60-9A20-56B00A11B3BF}"/>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3058200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キャプション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0883DA1-5CB8-405D-9613-8A9B7BC5664C}"/>
              </a:ext>
            </a:extLst>
          </p:cNvPr>
          <p:cNvSpPr>
            <a:spLocks noGrp="1"/>
          </p:cNvSpPr>
          <p:nvPr>
            <p:ph type="title"/>
          </p:nvPr>
        </p:nvSpPr>
        <p:spPr>
          <a:xfrm>
            <a:off x="839788" y="457200"/>
            <a:ext cx="3932237" cy="1600200"/>
          </a:xfrm>
        </p:spPr>
        <p:txBody>
          <a:bodyPr rtlCol="0" anchor="b"/>
          <a:lstStyle>
            <a:lvl1pPr>
              <a:defRPr sz="3200" i="0"/>
            </a:lvl1pPr>
          </a:lstStyle>
          <a:p>
            <a:pPr rtl="0"/>
            <a:r>
              <a:rPr lang="ja-JP" altLang="en-US" noProof="0"/>
              <a:t>マスター タイトルの書式設定</a:t>
            </a:r>
            <a:endParaRPr lang="ja-JP" altLang="en-US" noProof="0" dirty="0"/>
          </a:p>
        </p:txBody>
      </p:sp>
      <p:sp>
        <p:nvSpPr>
          <p:cNvPr id="3" name="コンテンツ プレースホルダー 2">
            <a:extLst>
              <a:ext uri="{FF2B5EF4-FFF2-40B4-BE49-F238E27FC236}">
                <a16:creationId xmlns:a16="http://schemas.microsoft.com/office/drawing/2014/main" id="{9842BB15-A24D-42E9-9CAE-BB827226301E}"/>
              </a:ext>
            </a:extLst>
          </p:cNvPr>
          <p:cNvSpPr>
            <a:spLocks noGrp="1"/>
          </p:cNvSpPr>
          <p:nvPr>
            <p:ph idx="1"/>
          </p:nvPr>
        </p:nvSpPr>
        <p:spPr>
          <a:xfrm>
            <a:off x="5183188" y="987425"/>
            <a:ext cx="6172200" cy="4873625"/>
          </a:xfrm>
        </p:spPr>
        <p:txBody>
          <a:bodyPr rtlCol="0"/>
          <a:lstStyle>
            <a:lvl1pPr>
              <a:defRPr sz="3200" i="0"/>
            </a:lvl1pPr>
            <a:lvl2pPr>
              <a:defRPr sz="2800" i="0"/>
            </a:lvl2pPr>
            <a:lvl3pPr>
              <a:defRPr sz="2400" i="0"/>
            </a:lvl3pPr>
            <a:lvl4pPr>
              <a:defRPr sz="2000" i="0"/>
            </a:lvl4pPr>
            <a:lvl5pPr>
              <a:defRPr sz="2000" i="0"/>
            </a:lvl5pPr>
            <a:lvl6pPr>
              <a:defRPr sz="2000"/>
            </a:lvl6pPr>
            <a:lvl7pPr>
              <a:defRPr sz="2000"/>
            </a:lvl7pPr>
            <a:lvl8pPr>
              <a:defRPr sz="2000"/>
            </a:lvl8pPr>
            <a:lvl9pPr>
              <a:defRPr sz="2000"/>
            </a:lvl9pPr>
          </a:lstStyle>
          <a:p>
            <a:pPr lvl="0" rtl="0"/>
            <a:r>
              <a:rPr lang="ja-JP" altLang="en-US" noProof="0"/>
              <a:t>マスター テキストの書式設定</a:t>
            </a:r>
          </a:p>
          <a:p>
            <a:pPr lvl="1" rtl="0"/>
            <a:r>
              <a:rPr lang="ja-JP" altLang="en-US" noProof="0"/>
              <a:t>第 </a:t>
            </a:r>
            <a:r>
              <a:rPr lang="en-US" altLang="ja-JP" noProof="0"/>
              <a:t>2 </a:t>
            </a:r>
            <a:r>
              <a:rPr lang="ja-JP" altLang="en-US" noProof="0"/>
              <a:t>レベル</a:t>
            </a:r>
          </a:p>
          <a:p>
            <a:pPr lvl="2" rtl="0"/>
            <a:r>
              <a:rPr lang="ja-JP" altLang="en-US" noProof="0"/>
              <a:t>第 </a:t>
            </a:r>
            <a:r>
              <a:rPr lang="en-US" altLang="ja-JP" noProof="0"/>
              <a:t>3 </a:t>
            </a:r>
            <a:r>
              <a:rPr lang="ja-JP" altLang="en-US" noProof="0"/>
              <a:t>レベル</a:t>
            </a:r>
          </a:p>
          <a:p>
            <a:pPr lvl="3" rtl="0"/>
            <a:r>
              <a:rPr lang="ja-JP" altLang="en-US" noProof="0"/>
              <a:t>第 </a:t>
            </a:r>
            <a:r>
              <a:rPr lang="en-US" altLang="ja-JP" noProof="0"/>
              <a:t>4 </a:t>
            </a:r>
            <a:r>
              <a:rPr lang="ja-JP" altLang="en-US" noProof="0"/>
              <a:t>レベル</a:t>
            </a:r>
          </a:p>
          <a:p>
            <a:pPr lvl="4" rtl="0"/>
            <a:r>
              <a:rPr lang="ja-JP" altLang="en-US" noProof="0"/>
              <a:t>第 </a:t>
            </a:r>
            <a:r>
              <a:rPr lang="en-US" altLang="ja-JP" noProof="0"/>
              <a:t>5 </a:t>
            </a:r>
            <a:r>
              <a:rPr lang="ja-JP" altLang="en-US" noProof="0"/>
              <a:t>レベル</a:t>
            </a:r>
            <a:endParaRPr lang="ja-JP" altLang="en-US" noProof="0" dirty="0"/>
          </a:p>
        </p:txBody>
      </p:sp>
      <p:sp>
        <p:nvSpPr>
          <p:cNvPr id="4" name="テキスト プレースホルダー 3">
            <a:extLst>
              <a:ext uri="{FF2B5EF4-FFF2-40B4-BE49-F238E27FC236}">
                <a16:creationId xmlns:a16="http://schemas.microsoft.com/office/drawing/2014/main" id="{78F0849D-D3C3-462A-9751-4EAB0B9145E4}"/>
              </a:ext>
            </a:extLst>
          </p:cNvPr>
          <p:cNvSpPr>
            <a:spLocks noGrp="1"/>
          </p:cNvSpPr>
          <p:nvPr>
            <p:ph type="body" sz="half" idx="2"/>
          </p:nvPr>
        </p:nvSpPr>
        <p:spPr>
          <a:xfrm>
            <a:off x="839788" y="2057400"/>
            <a:ext cx="3932237" cy="3811588"/>
          </a:xfrm>
        </p:spPr>
        <p:txBody>
          <a:bodyPr rtlCol="0"/>
          <a:lstStyle>
            <a:lvl1pPr marL="0" indent="0">
              <a:buNone/>
              <a:defRPr sz="1600" i="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ja-JP" altLang="en-US" noProof="0"/>
              <a:t>マスター テキストの書式設定</a:t>
            </a:r>
          </a:p>
        </p:txBody>
      </p:sp>
      <p:sp>
        <p:nvSpPr>
          <p:cNvPr id="5" name="日付プレースホルダー 4">
            <a:extLst>
              <a:ext uri="{FF2B5EF4-FFF2-40B4-BE49-F238E27FC236}">
                <a16:creationId xmlns:a16="http://schemas.microsoft.com/office/drawing/2014/main" id="{F180DD20-7A20-4574-98A4-427795876739}"/>
              </a:ext>
            </a:extLst>
          </p:cNvPr>
          <p:cNvSpPr>
            <a:spLocks noGrp="1"/>
          </p:cNvSpPr>
          <p:nvPr>
            <p:ph type="dt" sz="half" idx="10"/>
          </p:nvPr>
        </p:nvSpPr>
        <p:spPr/>
        <p:txBody>
          <a:bodyPr rtlCol="0"/>
          <a:lstStyle>
            <a:lvl1pPr>
              <a:defRPr i="0"/>
            </a:lvl1pPr>
          </a:lstStyle>
          <a:p>
            <a:fld id="{12C9D7B4-4E79-45E2-A5C6-EF1F935BF4D3}" type="datetime1">
              <a:rPr lang="ja-JP" altLang="en-US" smtClean="0"/>
              <a:t>2025/5/29</a:t>
            </a:fld>
            <a:endParaRPr lang="ja-JP" altLang="en-US" dirty="0"/>
          </a:p>
        </p:txBody>
      </p:sp>
      <p:sp>
        <p:nvSpPr>
          <p:cNvPr id="6" name="フッター プレースホルダー 5">
            <a:extLst>
              <a:ext uri="{FF2B5EF4-FFF2-40B4-BE49-F238E27FC236}">
                <a16:creationId xmlns:a16="http://schemas.microsoft.com/office/drawing/2014/main" id="{54D0ED2B-71C4-421A-9DB0-676E00C10BDC}"/>
              </a:ext>
            </a:extLst>
          </p:cNvPr>
          <p:cNvSpPr>
            <a:spLocks noGrp="1"/>
          </p:cNvSpPr>
          <p:nvPr>
            <p:ph type="ftr" sz="quarter" idx="11"/>
          </p:nvPr>
        </p:nvSpPr>
        <p:spPr/>
        <p:txBody>
          <a:bodyPr rtlCol="0"/>
          <a:lstStyle>
            <a:lvl1pPr>
              <a:defRPr i="0"/>
            </a:lvl1pPr>
          </a:lstStyle>
          <a:p>
            <a:endParaRPr lang="ja-JP" altLang="en-US" dirty="0"/>
          </a:p>
        </p:txBody>
      </p:sp>
      <p:sp>
        <p:nvSpPr>
          <p:cNvPr id="7" name="スライド番号プレースホルダー 6">
            <a:extLst>
              <a:ext uri="{FF2B5EF4-FFF2-40B4-BE49-F238E27FC236}">
                <a16:creationId xmlns:a16="http://schemas.microsoft.com/office/drawing/2014/main" id="{78C4572A-ADFC-4C53-BCA2-42BDF693BC4D}"/>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3230950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キャプション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8F5C67-EEEC-4AB0-9653-0F80D6B10941}"/>
              </a:ext>
            </a:extLst>
          </p:cNvPr>
          <p:cNvSpPr>
            <a:spLocks noGrp="1"/>
          </p:cNvSpPr>
          <p:nvPr>
            <p:ph type="title"/>
          </p:nvPr>
        </p:nvSpPr>
        <p:spPr>
          <a:xfrm>
            <a:off x="839788" y="457200"/>
            <a:ext cx="3932237" cy="1600200"/>
          </a:xfrm>
        </p:spPr>
        <p:txBody>
          <a:bodyPr rtlCol="0" anchor="b"/>
          <a:lstStyle>
            <a:lvl1pPr>
              <a:defRPr sz="3200" i="0"/>
            </a:lvl1pPr>
          </a:lstStyle>
          <a:p>
            <a:pPr rtl="0"/>
            <a:r>
              <a:rPr lang="ja-JP" altLang="en-US" noProof="0"/>
              <a:t>マスター タイトルの書式設定</a:t>
            </a:r>
            <a:endParaRPr lang="ja-JP" altLang="en-US" noProof="0" dirty="0"/>
          </a:p>
        </p:txBody>
      </p:sp>
      <p:sp>
        <p:nvSpPr>
          <p:cNvPr id="3" name="図プレースホルダー 2">
            <a:extLst>
              <a:ext uri="{FF2B5EF4-FFF2-40B4-BE49-F238E27FC236}">
                <a16:creationId xmlns:a16="http://schemas.microsoft.com/office/drawing/2014/main" id="{1DD50D6D-5277-4324-AF23-5FAF007834EB}"/>
              </a:ext>
            </a:extLst>
          </p:cNvPr>
          <p:cNvSpPr>
            <a:spLocks noGrp="1"/>
          </p:cNvSpPr>
          <p:nvPr>
            <p:ph type="pic" idx="1"/>
          </p:nvPr>
        </p:nvSpPr>
        <p:spPr>
          <a:xfrm>
            <a:off x="5183188" y="987425"/>
            <a:ext cx="6172200" cy="4873625"/>
          </a:xfrm>
        </p:spPr>
        <p:txBody>
          <a:bodyPr rtlCol="0"/>
          <a:lstStyle>
            <a:lvl1pPr marL="0" indent="0">
              <a:buNone/>
              <a:defRPr sz="3200" i="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ja-JP" altLang="en-US" noProof="0"/>
              <a:t>アイコンをクリックして図を追加</a:t>
            </a:r>
            <a:endParaRPr lang="ja-JP" altLang="en-US" noProof="0" dirty="0"/>
          </a:p>
        </p:txBody>
      </p:sp>
      <p:sp>
        <p:nvSpPr>
          <p:cNvPr id="4" name="テキスト プレースホルダー 3">
            <a:extLst>
              <a:ext uri="{FF2B5EF4-FFF2-40B4-BE49-F238E27FC236}">
                <a16:creationId xmlns:a16="http://schemas.microsoft.com/office/drawing/2014/main" id="{75275657-2BF9-4761-96B6-50EE3CFCFAD0}"/>
              </a:ext>
            </a:extLst>
          </p:cNvPr>
          <p:cNvSpPr>
            <a:spLocks noGrp="1"/>
          </p:cNvSpPr>
          <p:nvPr>
            <p:ph type="body" sz="half" idx="2"/>
          </p:nvPr>
        </p:nvSpPr>
        <p:spPr>
          <a:xfrm>
            <a:off x="839788" y="2057400"/>
            <a:ext cx="3932237" cy="3811588"/>
          </a:xfrm>
        </p:spPr>
        <p:txBody>
          <a:bodyPr rtlCol="0"/>
          <a:lstStyle>
            <a:lvl1pPr marL="0" indent="0">
              <a:buNone/>
              <a:defRPr sz="1600" i="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ja-JP" altLang="en-US" noProof="0"/>
              <a:t>マスター テキストの書式設定</a:t>
            </a:r>
          </a:p>
        </p:txBody>
      </p:sp>
      <p:sp>
        <p:nvSpPr>
          <p:cNvPr id="5" name="日付プレースホルダー 4">
            <a:extLst>
              <a:ext uri="{FF2B5EF4-FFF2-40B4-BE49-F238E27FC236}">
                <a16:creationId xmlns:a16="http://schemas.microsoft.com/office/drawing/2014/main" id="{5C3C3F7B-A4C8-4F9D-8165-BC5186EA0929}"/>
              </a:ext>
            </a:extLst>
          </p:cNvPr>
          <p:cNvSpPr>
            <a:spLocks noGrp="1"/>
          </p:cNvSpPr>
          <p:nvPr>
            <p:ph type="dt" sz="half" idx="10"/>
          </p:nvPr>
        </p:nvSpPr>
        <p:spPr/>
        <p:txBody>
          <a:bodyPr rtlCol="0"/>
          <a:lstStyle>
            <a:lvl1pPr>
              <a:defRPr i="0"/>
            </a:lvl1pPr>
          </a:lstStyle>
          <a:p>
            <a:fld id="{E2718B62-913F-4513-AB7A-A5FAC3F3068A}" type="datetime1">
              <a:rPr lang="ja-JP" altLang="en-US" smtClean="0"/>
              <a:t>2025/5/29</a:t>
            </a:fld>
            <a:endParaRPr lang="ja-JP" altLang="en-US" dirty="0"/>
          </a:p>
        </p:txBody>
      </p:sp>
      <p:sp>
        <p:nvSpPr>
          <p:cNvPr id="6" name="フッター プレースホルダー 5">
            <a:extLst>
              <a:ext uri="{FF2B5EF4-FFF2-40B4-BE49-F238E27FC236}">
                <a16:creationId xmlns:a16="http://schemas.microsoft.com/office/drawing/2014/main" id="{DE696EA5-2FA2-464D-982F-C53E6426A843}"/>
              </a:ext>
            </a:extLst>
          </p:cNvPr>
          <p:cNvSpPr>
            <a:spLocks noGrp="1"/>
          </p:cNvSpPr>
          <p:nvPr>
            <p:ph type="ftr" sz="quarter" idx="11"/>
          </p:nvPr>
        </p:nvSpPr>
        <p:spPr/>
        <p:txBody>
          <a:bodyPr rtlCol="0"/>
          <a:lstStyle>
            <a:lvl1pPr>
              <a:defRPr i="0"/>
            </a:lvl1pPr>
          </a:lstStyle>
          <a:p>
            <a:endParaRPr lang="ja-JP" altLang="en-US" dirty="0"/>
          </a:p>
        </p:txBody>
      </p:sp>
      <p:sp>
        <p:nvSpPr>
          <p:cNvPr id="7" name="スライド番号プレースホルダー 6">
            <a:extLst>
              <a:ext uri="{FF2B5EF4-FFF2-40B4-BE49-F238E27FC236}">
                <a16:creationId xmlns:a16="http://schemas.microsoft.com/office/drawing/2014/main" id="{8911B398-191B-4AB1-86ED-00D0046EACF5}"/>
              </a:ext>
            </a:extLst>
          </p:cNvPr>
          <p:cNvSpPr>
            <a:spLocks noGrp="1"/>
          </p:cNvSpPr>
          <p:nvPr>
            <p:ph type="sldNum" sz="quarter" idx="12"/>
          </p:nvPr>
        </p:nvSpPr>
        <p:spPr/>
        <p:txBody>
          <a:bodyPr rtlCol="0"/>
          <a:lstStyle>
            <a:lvl1pPr>
              <a:defRPr i="0"/>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1586601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B3445CA-54C1-4DDE-A216-DD2414E3F5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ja-JP" altLang="en-US" noProof="0" dirty="0"/>
              <a:t>マスター タイトルの書式設定</a:t>
            </a:r>
          </a:p>
        </p:txBody>
      </p:sp>
      <p:sp>
        <p:nvSpPr>
          <p:cNvPr id="3" name="テキスト プレースホルダー 2">
            <a:extLst>
              <a:ext uri="{FF2B5EF4-FFF2-40B4-BE49-F238E27FC236}">
                <a16:creationId xmlns:a16="http://schemas.microsoft.com/office/drawing/2014/main" id="{0306395A-6879-4E93-B24E-067F88AC1D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ja-JP" altLang="en-US" noProof="0" dirty="0"/>
              <a:t>マスター テキストのスタイルを編集する</a:t>
            </a:r>
          </a:p>
          <a:p>
            <a:pPr lvl="1" rtl="0"/>
            <a:r>
              <a:rPr lang="ja-JP" altLang="en-US" noProof="0" dirty="0"/>
              <a:t>第 </a:t>
            </a:r>
            <a:r>
              <a:rPr lang="en-US" altLang="ja-JP" noProof="0" dirty="0"/>
              <a:t>2 </a:t>
            </a:r>
            <a:r>
              <a:rPr lang="ja-JP" altLang="en-US" noProof="0" dirty="0"/>
              <a:t>レベル</a:t>
            </a:r>
          </a:p>
          <a:p>
            <a:pPr lvl="2" rtl="0"/>
            <a:r>
              <a:rPr lang="ja-JP" altLang="en-US" noProof="0" dirty="0"/>
              <a:t>第 </a:t>
            </a:r>
            <a:r>
              <a:rPr lang="en-US" altLang="ja-JP" noProof="0" dirty="0"/>
              <a:t>3 </a:t>
            </a:r>
            <a:r>
              <a:rPr lang="ja-JP" altLang="en-US" noProof="0" dirty="0"/>
              <a:t>レベル</a:t>
            </a:r>
          </a:p>
          <a:p>
            <a:pPr lvl="3" rtl="0"/>
            <a:r>
              <a:rPr lang="ja-JP" altLang="en-US" noProof="0" dirty="0"/>
              <a:t>第 </a:t>
            </a:r>
            <a:r>
              <a:rPr lang="en-US" altLang="ja-JP" noProof="0" dirty="0"/>
              <a:t>4 </a:t>
            </a:r>
            <a:r>
              <a:rPr lang="ja-JP" altLang="en-US" noProof="0" dirty="0"/>
              <a:t>レベル</a:t>
            </a:r>
          </a:p>
          <a:p>
            <a:pPr lvl="4" rtl="0"/>
            <a:r>
              <a:rPr lang="ja-JP" altLang="en-US" noProof="0" dirty="0"/>
              <a:t>第 </a:t>
            </a:r>
            <a:r>
              <a:rPr lang="en-US" altLang="ja-JP" noProof="0" dirty="0"/>
              <a:t>5 </a:t>
            </a:r>
            <a:r>
              <a:rPr lang="ja-JP" altLang="en-US" noProof="0" dirty="0"/>
              <a:t>レベル</a:t>
            </a:r>
          </a:p>
        </p:txBody>
      </p:sp>
      <p:sp>
        <p:nvSpPr>
          <p:cNvPr id="4" name="日付プレースホルダー 3">
            <a:extLst>
              <a:ext uri="{FF2B5EF4-FFF2-40B4-BE49-F238E27FC236}">
                <a16:creationId xmlns:a16="http://schemas.microsoft.com/office/drawing/2014/main" id="{9450FF5B-A6A6-4F0F-AA5D-3F0F69A43A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i="0">
                <a:solidFill>
                  <a:schemeClr val="tx1">
                    <a:tint val="75000"/>
                  </a:schemeClr>
                </a:solidFill>
                <a:latin typeface="Meiryo UI" panose="020B0604030504040204" pitchFamily="50" charset="-128"/>
                <a:ea typeface="Meiryo UI" panose="020B0604030504040204" pitchFamily="50" charset="-128"/>
              </a:defRPr>
            </a:lvl1pPr>
          </a:lstStyle>
          <a:p>
            <a:fld id="{7DC4A45A-9062-433C-8DAF-9B5FE05353FE}" type="datetime1">
              <a:rPr lang="ja-JP" altLang="en-US" smtClean="0"/>
              <a:t>2025/5/29</a:t>
            </a:fld>
            <a:endParaRPr lang="ja-JP" altLang="en-US" dirty="0"/>
          </a:p>
        </p:txBody>
      </p:sp>
      <p:sp>
        <p:nvSpPr>
          <p:cNvPr id="5" name="フッター プレースホルダー 4">
            <a:extLst>
              <a:ext uri="{FF2B5EF4-FFF2-40B4-BE49-F238E27FC236}">
                <a16:creationId xmlns:a16="http://schemas.microsoft.com/office/drawing/2014/main" id="{FA798FAA-76CC-42EF-8BE0-466A41BBAB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i="0">
                <a:solidFill>
                  <a:schemeClr val="tx1">
                    <a:tint val="75000"/>
                  </a:schemeClr>
                </a:solidFill>
                <a:latin typeface="Meiryo UI" panose="020B0604030504040204" pitchFamily="50" charset="-128"/>
                <a:ea typeface="Meiryo UI" panose="020B0604030504040204" pitchFamily="50" charset="-128"/>
              </a:defRPr>
            </a:lvl1pPr>
          </a:lstStyle>
          <a:p>
            <a:endParaRPr lang="ja-JP" altLang="en-US" dirty="0"/>
          </a:p>
        </p:txBody>
      </p:sp>
      <p:sp>
        <p:nvSpPr>
          <p:cNvPr id="6" name="スライド番号プレースホルダー 5">
            <a:extLst>
              <a:ext uri="{FF2B5EF4-FFF2-40B4-BE49-F238E27FC236}">
                <a16:creationId xmlns:a16="http://schemas.microsoft.com/office/drawing/2014/main" id="{5149FF02-6890-4E10-B958-1097AD32C6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i="0">
                <a:solidFill>
                  <a:schemeClr val="tx1">
                    <a:tint val="75000"/>
                  </a:schemeClr>
                </a:solidFill>
                <a:latin typeface="Meiryo UI" panose="020B0604030504040204" pitchFamily="50" charset="-128"/>
                <a:ea typeface="Meiryo UI" panose="020B0604030504040204" pitchFamily="50" charset="-128"/>
              </a:defRPr>
            </a:lvl1pPr>
          </a:lstStyle>
          <a:p>
            <a:fld id="{06FEDF93-2BFD-41CA-ABC7-B039102F3792}" type="slidenum">
              <a:rPr lang="en-US" altLang="ja-JP" smtClean="0"/>
              <a:pPr/>
              <a:t>‹#›</a:t>
            </a:fld>
            <a:endParaRPr lang="ja-JP" altLang="en-US" dirty="0"/>
          </a:p>
        </p:txBody>
      </p:sp>
    </p:spTree>
    <p:extLst>
      <p:ext uri="{BB962C8B-B14F-4D97-AF65-F5344CB8AC3E}">
        <p14:creationId xmlns:p14="http://schemas.microsoft.com/office/powerpoint/2010/main" val="2603789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kumimoji="1" sz="4400" i="0" kern="1200">
          <a:solidFill>
            <a:schemeClr val="tx1"/>
          </a:solidFill>
          <a:latin typeface="Meiryo UI" panose="020B0604030504040204" pitchFamily="50" charset="-128"/>
          <a:ea typeface="Meiryo UI" panose="020B0604030504040204"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i="0" kern="1200">
          <a:solidFill>
            <a:schemeClr val="tx1"/>
          </a:solidFill>
          <a:latin typeface="Meiryo UI" panose="020B0604030504040204" pitchFamily="50" charset="-128"/>
          <a:ea typeface="Meiryo UI"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i="0" kern="1200">
          <a:solidFill>
            <a:schemeClr val="tx1"/>
          </a:solidFill>
          <a:latin typeface="Meiryo UI" panose="020B0604030504040204" pitchFamily="50" charset="-128"/>
          <a:ea typeface="Meiryo UI"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i="0" kern="1200">
          <a:solidFill>
            <a:schemeClr val="tx1"/>
          </a:solidFill>
          <a:latin typeface="Meiryo UI" panose="020B0604030504040204" pitchFamily="50" charset="-128"/>
          <a:ea typeface="Meiryo UI"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i="0" kern="1200">
          <a:solidFill>
            <a:schemeClr val="tx1"/>
          </a:solidFill>
          <a:latin typeface="Meiryo UI" panose="020B0604030504040204" pitchFamily="50" charset="-128"/>
          <a:ea typeface="Meiryo UI"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i="0" kern="1200">
          <a:solidFill>
            <a:schemeClr val="tx1"/>
          </a:solidFill>
          <a:latin typeface="Meiryo UI" panose="020B0604030504040204" pitchFamily="50" charset="-128"/>
          <a:ea typeface="Meiryo UI"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chart" Target="../charts/chart11.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7" Type="http://schemas.openxmlformats.org/officeDocument/2006/relationships/chart" Target="../charts/chart20.xml"/><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chart" Target="../charts/chart19.xml"/><Relationship Id="rId5" Type="http://schemas.openxmlformats.org/officeDocument/2006/relationships/chart" Target="../charts/chart18.xml"/><Relationship Id="rId4" Type="http://schemas.openxmlformats.org/officeDocument/2006/relationships/chart" Target="../charts/chart17.xml"/></Relationships>
</file>

<file path=ppt/slides/_rels/slide2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https://chikouken.org/about/offer-report/survey202506/"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hyperlink" Target="mailto:chikouken_office@mail.tais.ac.j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zigZag">
          <a:fgClr>
            <a:schemeClr val="accent3">
              <a:lumMod val="75000"/>
            </a:schemeClr>
          </a:fgClr>
          <a:bgClr>
            <a:schemeClr val="accent3">
              <a:lumMod val="50000"/>
            </a:schemeClr>
          </a:bgClr>
        </a:pattFill>
        <a:effectLst/>
      </p:bgPr>
    </p:bg>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300AEF-1595-4419-801B-6E36A33BB8CF}"/>
              </a:ext>
            </a:extLst>
          </p:cNvPr>
          <p:cNvSpPr>
            <a:spLocks noGrp="1"/>
          </p:cNvSpPr>
          <p:nvPr>
            <p:ph type="ctrTitle"/>
          </p:nvPr>
        </p:nvSpPr>
        <p:spPr>
          <a:xfrm>
            <a:off x="239486" y="2275093"/>
            <a:ext cx="11723914" cy="3046988"/>
          </a:xfrm>
        </p:spPr>
        <p:txBody>
          <a:bodyPr wrap="square" lIns="0" tIns="0" rIns="0" bIns="0" rtlCol="0" anchor="t">
            <a:spAutoFit/>
          </a:bodyPr>
          <a:lstStyle/>
          <a:p>
            <a:pPr rtl="0"/>
            <a:r>
              <a:rPr lang="ja-JP" altLang="en-US" b="1" dirty="0">
                <a:solidFill>
                  <a:schemeClr val="bg1"/>
                </a:solidFill>
                <a:latin typeface="Meiryo UI" panose="020B0604030504040204" pitchFamily="50" charset="-128"/>
                <a:ea typeface="Meiryo UI" panose="020B0604030504040204" pitchFamily="50" charset="-128"/>
              </a:rPr>
              <a:t>地方創生</a:t>
            </a:r>
            <a:r>
              <a:rPr lang="en-US" altLang="ja-JP" b="1" dirty="0">
                <a:solidFill>
                  <a:schemeClr val="bg1"/>
                </a:solidFill>
                <a:latin typeface="Meiryo UI" panose="020B0604030504040204" pitchFamily="50" charset="-128"/>
                <a:ea typeface="Meiryo UI" panose="020B0604030504040204" pitchFamily="50" charset="-128"/>
              </a:rPr>
              <a:t>2.0</a:t>
            </a:r>
            <a:r>
              <a:rPr lang="ja-JP" altLang="en-US" b="1" dirty="0">
                <a:solidFill>
                  <a:schemeClr val="bg1"/>
                </a:solidFill>
                <a:latin typeface="Meiryo UI" panose="020B0604030504040204" pitchFamily="50" charset="-128"/>
                <a:ea typeface="Meiryo UI" panose="020B0604030504040204" pitchFamily="50" charset="-128"/>
              </a:rPr>
              <a:t>に関する</a:t>
            </a:r>
            <a:br>
              <a:rPr lang="en-US" altLang="ja-JP" b="1" dirty="0">
                <a:solidFill>
                  <a:schemeClr val="bg1"/>
                </a:solidFill>
                <a:latin typeface="Meiryo UI" panose="020B0604030504040204" pitchFamily="50" charset="-128"/>
                <a:ea typeface="Meiryo UI" panose="020B0604030504040204" pitchFamily="50" charset="-128"/>
              </a:rPr>
            </a:br>
            <a:r>
              <a:rPr lang="ja-JP" altLang="en-US" b="1" dirty="0">
                <a:solidFill>
                  <a:schemeClr val="bg1"/>
                </a:solidFill>
                <a:latin typeface="Meiryo UI" panose="020B0604030504040204" pitchFamily="50" charset="-128"/>
                <a:ea typeface="Meiryo UI" panose="020B0604030504040204" pitchFamily="50" charset="-128"/>
              </a:rPr>
              <a:t>自治体アンケート調査</a:t>
            </a:r>
            <a:br>
              <a:rPr lang="ja-JP" altLang="en-US" dirty="0">
                <a:solidFill>
                  <a:schemeClr val="bg1"/>
                </a:solidFill>
                <a:latin typeface="Meiryo UI" panose="020B0604030504040204" pitchFamily="50" charset="-128"/>
                <a:ea typeface="Meiryo UI" panose="020B0604030504040204" pitchFamily="50" charset="-128"/>
              </a:rPr>
            </a:br>
            <a:br>
              <a:rPr lang="en-US" altLang="ja-JP" dirty="0">
                <a:solidFill>
                  <a:schemeClr val="bg1"/>
                </a:solidFill>
                <a:latin typeface="Meiryo UI" panose="020B0604030504040204" pitchFamily="50" charset="-128"/>
                <a:ea typeface="Meiryo UI" panose="020B0604030504040204" pitchFamily="50" charset="-128"/>
              </a:rPr>
            </a:br>
            <a:r>
              <a:rPr lang="ja-JP" altLang="en-US" sz="4000" dirty="0">
                <a:solidFill>
                  <a:schemeClr val="accent4"/>
                </a:solidFill>
              </a:rPr>
              <a:t>アンケート</a:t>
            </a:r>
            <a:r>
              <a:rPr lang="ja-JP" altLang="en-US" sz="4000" dirty="0">
                <a:solidFill>
                  <a:schemeClr val="accent4"/>
                </a:solidFill>
                <a:latin typeface="Meiryo UI" panose="020B0604030504040204" pitchFamily="50" charset="-128"/>
                <a:ea typeface="Meiryo UI" panose="020B0604030504040204" pitchFamily="50" charset="-128"/>
              </a:rPr>
              <a:t>結果 報告</a:t>
            </a:r>
            <a:endParaRPr lang="ja-JP" altLang="en-US" dirty="0">
              <a:solidFill>
                <a:schemeClr val="accent4"/>
              </a:solidFill>
              <a:latin typeface="Meiryo UI" panose="020B0604030504040204" pitchFamily="50" charset="-128"/>
              <a:ea typeface="Meiryo UI" panose="020B0604030504040204" pitchFamily="50" charset="-128"/>
            </a:endParaRPr>
          </a:p>
        </p:txBody>
      </p:sp>
      <p:sp>
        <p:nvSpPr>
          <p:cNvPr id="4" name="ひし形 3">
            <a:extLst>
              <a:ext uri="{FF2B5EF4-FFF2-40B4-BE49-F238E27FC236}">
                <a16:creationId xmlns:a16="http://schemas.microsoft.com/office/drawing/2014/main" id="{1C59176D-59A8-4C02-B448-EE01232FB3E7}"/>
              </a:ext>
              <a:ext uri="{C183D7F6-B498-43B3-948B-1728B52AA6E4}">
                <adec:decorative xmlns:adec="http://schemas.microsoft.com/office/drawing/2017/decorative" val="1"/>
              </a:ext>
            </a:extLst>
          </p:cNvPr>
          <p:cNvSpPr/>
          <p:nvPr/>
        </p:nvSpPr>
        <p:spPr>
          <a:xfrm>
            <a:off x="4792319" y="-608242"/>
            <a:ext cx="2607364" cy="2607364"/>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Meiryo UI" panose="020B0604030504040204" pitchFamily="50" charset="-128"/>
              <a:ea typeface="Meiryo UI" panose="020B0604030504040204" pitchFamily="50" charset="-128"/>
            </a:endParaRPr>
          </a:p>
        </p:txBody>
      </p:sp>
      <p:sp>
        <p:nvSpPr>
          <p:cNvPr id="5" name="ひし形 4">
            <a:extLst>
              <a:ext uri="{FF2B5EF4-FFF2-40B4-BE49-F238E27FC236}">
                <a16:creationId xmlns:a16="http://schemas.microsoft.com/office/drawing/2014/main" id="{A50B1817-3C7F-41BC-8557-7A00C928EE16}"/>
              </a:ext>
              <a:ext uri="{C183D7F6-B498-43B3-948B-1728B52AA6E4}">
                <adec:decorative xmlns:adec="http://schemas.microsoft.com/office/drawing/2017/decorative" val="1"/>
              </a:ext>
            </a:extLst>
          </p:cNvPr>
          <p:cNvSpPr/>
          <p:nvPr/>
        </p:nvSpPr>
        <p:spPr>
          <a:xfrm>
            <a:off x="4325258" y="-1770743"/>
            <a:ext cx="3541486" cy="3541486"/>
          </a:xfrm>
          <a:prstGeom prst="diamond">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Meiryo UI" panose="020B0604030504040204" pitchFamily="50" charset="-128"/>
              <a:ea typeface="Meiryo UI" panose="020B0604030504040204" pitchFamily="50" charset="-128"/>
            </a:endParaRPr>
          </a:p>
        </p:txBody>
      </p:sp>
      <p:grpSp>
        <p:nvGrpSpPr>
          <p:cNvPr id="7" name="グループ 6" descr="グラフのアイコン。 ">
            <a:extLst>
              <a:ext uri="{FF2B5EF4-FFF2-40B4-BE49-F238E27FC236}">
                <a16:creationId xmlns:a16="http://schemas.microsoft.com/office/drawing/2014/main" id="{B95DF07A-CE7E-4D89-9AA0-25F4FFF3B9C7}"/>
              </a:ext>
            </a:extLst>
          </p:cNvPr>
          <p:cNvGrpSpPr/>
          <p:nvPr/>
        </p:nvGrpSpPr>
        <p:grpSpPr>
          <a:xfrm>
            <a:off x="5851021" y="1624025"/>
            <a:ext cx="489958" cy="492680"/>
            <a:chOff x="2025650" y="4786313"/>
            <a:chExt cx="285750" cy="287338"/>
          </a:xfrm>
          <a:solidFill>
            <a:schemeClr val="bg1"/>
          </a:solidFill>
        </p:grpSpPr>
        <p:sp>
          <p:nvSpPr>
            <p:cNvPr id="8" name="フリーフォーム(F) 565">
              <a:extLst>
                <a:ext uri="{FF2B5EF4-FFF2-40B4-BE49-F238E27FC236}">
                  <a16:creationId xmlns:a16="http://schemas.microsoft.com/office/drawing/2014/main" id="{548FC78B-EF83-4185-A63D-1A5A85640B62}"/>
                </a:ext>
              </a:extLst>
            </p:cNvPr>
            <p:cNvSpPr>
              <a:spLocks noEditPoints="1"/>
            </p:cNvSpPr>
            <p:nvPr/>
          </p:nvSpPr>
          <p:spPr bwMode="auto">
            <a:xfrm>
              <a:off x="2025650" y="4786313"/>
              <a:ext cx="285750" cy="287338"/>
            </a:xfrm>
            <a:custGeom>
              <a:avLst/>
              <a:gdLst>
                <a:gd name="T0" fmla="*/ 812 w 903"/>
                <a:gd name="T1" fmla="*/ 500 h 903"/>
                <a:gd name="T2" fmla="*/ 810 w 903"/>
                <a:gd name="T3" fmla="*/ 505 h 903"/>
                <a:gd name="T4" fmla="*/ 806 w 903"/>
                <a:gd name="T5" fmla="*/ 509 h 903"/>
                <a:gd name="T6" fmla="*/ 800 w 903"/>
                <a:gd name="T7" fmla="*/ 511 h 903"/>
                <a:gd name="T8" fmla="*/ 105 w 903"/>
                <a:gd name="T9" fmla="*/ 511 h 903"/>
                <a:gd name="T10" fmla="*/ 99 w 903"/>
                <a:gd name="T11" fmla="*/ 510 h 903"/>
                <a:gd name="T12" fmla="*/ 95 w 903"/>
                <a:gd name="T13" fmla="*/ 507 h 903"/>
                <a:gd name="T14" fmla="*/ 92 w 903"/>
                <a:gd name="T15" fmla="*/ 502 h 903"/>
                <a:gd name="T16" fmla="*/ 90 w 903"/>
                <a:gd name="T17" fmla="*/ 496 h 903"/>
                <a:gd name="T18" fmla="*/ 90 w 903"/>
                <a:gd name="T19" fmla="*/ 105 h 903"/>
                <a:gd name="T20" fmla="*/ 92 w 903"/>
                <a:gd name="T21" fmla="*/ 100 h 903"/>
                <a:gd name="T22" fmla="*/ 95 w 903"/>
                <a:gd name="T23" fmla="*/ 94 h 903"/>
                <a:gd name="T24" fmla="*/ 99 w 903"/>
                <a:gd name="T25" fmla="*/ 91 h 903"/>
                <a:gd name="T26" fmla="*/ 105 w 903"/>
                <a:gd name="T27" fmla="*/ 90 h 903"/>
                <a:gd name="T28" fmla="*/ 800 w 903"/>
                <a:gd name="T29" fmla="*/ 90 h 903"/>
                <a:gd name="T30" fmla="*/ 806 w 903"/>
                <a:gd name="T31" fmla="*/ 92 h 903"/>
                <a:gd name="T32" fmla="*/ 810 w 903"/>
                <a:gd name="T33" fmla="*/ 96 h 903"/>
                <a:gd name="T34" fmla="*/ 812 w 903"/>
                <a:gd name="T35" fmla="*/ 102 h 903"/>
                <a:gd name="T36" fmla="*/ 813 w 903"/>
                <a:gd name="T37" fmla="*/ 496 h 903"/>
                <a:gd name="T38" fmla="*/ 15 w 903"/>
                <a:gd name="T39" fmla="*/ 0 h 903"/>
                <a:gd name="T40" fmla="*/ 9 w 903"/>
                <a:gd name="T41" fmla="*/ 1 h 903"/>
                <a:gd name="T42" fmla="*/ 5 w 903"/>
                <a:gd name="T43" fmla="*/ 4 h 903"/>
                <a:gd name="T44" fmla="*/ 1 w 903"/>
                <a:gd name="T45" fmla="*/ 8 h 903"/>
                <a:gd name="T46" fmla="*/ 0 w 903"/>
                <a:gd name="T47" fmla="*/ 15 h 903"/>
                <a:gd name="T48" fmla="*/ 0 w 903"/>
                <a:gd name="T49" fmla="*/ 590 h 903"/>
                <a:gd name="T50" fmla="*/ 2 w 903"/>
                <a:gd name="T51" fmla="*/ 595 h 903"/>
                <a:gd name="T52" fmla="*/ 7 w 903"/>
                <a:gd name="T53" fmla="*/ 599 h 903"/>
                <a:gd name="T54" fmla="*/ 12 w 903"/>
                <a:gd name="T55" fmla="*/ 602 h 903"/>
                <a:gd name="T56" fmla="*/ 437 w 903"/>
                <a:gd name="T57" fmla="*/ 602 h 903"/>
                <a:gd name="T58" fmla="*/ 260 w 903"/>
                <a:gd name="T59" fmla="*/ 877 h 903"/>
                <a:gd name="T60" fmla="*/ 257 w 903"/>
                <a:gd name="T61" fmla="*/ 883 h 903"/>
                <a:gd name="T62" fmla="*/ 256 w 903"/>
                <a:gd name="T63" fmla="*/ 888 h 903"/>
                <a:gd name="T64" fmla="*/ 257 w 903"/>
                <a:gd name="T65" fmla="*/ 893 h 903"/>
                <a:gd name="T66" fmla="*/ 260 w 903"/>
                <a:gd name="T67" fmla="*/ 899 h 903"/>
                <a:gd name="T68" fmla="*/ 265 w 903"/>
                <a:gd name="T69" fmla="*/ 902 h 903"/>
                <a:gd name="T70" fmla="*/ 271 w 903"/>
                <a:gd name="T71" fmla="*/ 903 h 903"/>
                <a:gd name="T72" fmla="*/ 277 w 903"/>
                <a:gd name="T73" fmla="*/ 902 h 903"/>
                <a:gd name="T74" fmla="*/ 281 w 903"/>
                <a:gd name="T75" fmla="*/ 899 h 903"/>
                <a:gd name="T76" fmla="*/ 621 w 903"/>
                <a:gd name="T77" fmla="*/ 899 h 903"/>
                <a:gd name="T78" fmla="*/ 627 w 903"/>
                <a:gd name="T79" fmla="*/ 902 h 903"/>
                <a:gd name="T80" fmla="*/ 632 w 903"/>
                <a:gd name="T81" fmla="*/ 903 h 903"/>
                <a:gd name="T82" fmla="*/ 637 w 903"/>
                <a:gd name="T83" fmla="*/ 902 h 903"/>
                <a:gd name="T84" fmla="*/ 643 w 903"/>
                <a:gd name="T85" fmla="*/ 899 h 903"/>
                <a:gd name="T86" fmla="*/ 646 w 903"/>
                <a:gd name="T87" fmla="*/ 893 h 903"/>
                <a:gd name="T88" fmla="*/ 647 w 903"/>
                <a:gd name="T89" fmla="*/ 888 h 903"/>
                <a:gd name="T90" fmla="*/ 646 w 903"/>
                <a:gd name="T91" fmla="*/ 883 h 903"/>
                <a:gd name="T92" fmla="*/ 643 w 903"/>
                <a:gd name="T93" fmla="*/ 877 h 903"/>
                <a:gd name="T94" fmla="*/ 467 w 903"/>
                <a:gd name="T95" fmla="*/ 602 h 903"/>
                <a:gd name="T96" fmla="*/ 892 w 903"/>
                <a:gd name="T97" fmla="*/ 602 h 903"/>
                <a:gd name="T98" fmla="*/ 897 w 903"/>
                <a:gd name="T99" fmla="*/ 599 h 903"/>
                <a:gd name="T100" fmla="*/ 900 w 903"/>
                <a:gd name="T101" fmla="*/ 595 h 903"/>
                <a:gd name="T102" fmla="*/ 902 w 903"/>
                <a:gd name="T103" fmla="*/ 590 h 903"/>
                <a:gd name="T104" fmla="*/ 903 w 903"/>
                <a:gd name="T105" fmla="*/ 15 h 903"/>
                <a:gd name="T106" fmla="*/ 902 w 903"/>
                <a:gd name="T107" fmla="*/ 8 h 903"/>
                <a:gd name="T108" fmla="*/ 899 w 903"/>
                <a:gd name="T109" fmla="*/ 4 h 903"/>
                <a:gd name="T110" fmla="*/ 894 w 903"/>
                <a:gd name="T111" fmla="*/ 1 h 903"/>
                <a:gd name="T112" fmla="*/ 888 w 903"/>
                <a:gd name="T113"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03" h="903">
                  <a:moveTo>
                    <a:pt x="813" y="496"/>
                  </a:moveTo>
                  <a:lnTo>
                    <a:pt x="812" y="500"/>
                  </a:lnTo>
                  <a:lnTo>
                    <a:pt x="811" y="502"/>
                  </a:lnTo>
                  <a:lnTo>
                    <a:pt x="810" y="505"/>
                  </a:lnTo>
                  <a:lnTo>
                    <a:pt x="808" y="507"/>
                  </a:lnTo>
                  <a:lnTo>
                    <a:pt x="806" y="509"/>
                  </a:lnTo>
                  <a:lnTo>
                    <a:pt x="804" y="510"/>
                  </a:lnTo>
                  <a:lnTo>
                    <a:pt x="800" y="511"/>
                  </a:lnTo>
                  <a:lnTo>
                    <a:pt x="797" y="511"/>
                  </a:lnTo>
                  <a:lnTo>
                    <a:pt x="105" y="511"/>
                  </a:lnTo>
                  <a:lnTo>
                    <a:pt x="102" y="511"/>
                  </a:lnTo>
                  <a:lnTo>
                    <a:pt x="99" y="510"/>
                  </a:lnTo>
                  <a:lnTo>
                    <a:pt x="97" y="509"/>
                  </a:lnTo>
                  <a:lnTo>
                    <a:pt x="95" y="507"/>
                  </a:lnTo>
                  <a:lnTo>
                    <a:pt x="93" y="505"/>
                  </a:lnTo>
                  <a:lnTo>
                    <a:pt x="92" y="502"/>
                  </a:lnTo>
                  <a:lnTo>
                    <a:pt x="90" y="500"/>
                  </a:lnTo>
                  <a:lnTo>
                    <a:pt x="90" y="496"/>
                  </a:lnTo>
                  <a:lnTo>
                    <a:pt x="90" y="316"/>
                  </a:lnTo>
                  <a:lnTo>
                    <a:pt x="90" y="105"/>
                  </a:lnTo>
                  <a:lnTo>
                    <a:pt x="90" y="102"/>
                  </a:lnTo>
                  <a:lnTo>
                    <a:pt x="92" y="100"/>
                  </a:lnTo>
                  <a:lnTo>
                    <a:pt x="93" y="96"/>
                  </a:lnTo>
                  <a:lnTo>
                    <a:pt x="95" y="94"/>
                  </a:lnTo>
                  <a:lnTo>
                    <a:pt x="97" y="92"/>
                  </a:lnTo>
                  <a:lnTo>
                    <a:pt x="99" y="91"/>
                  </a:lnTo>
                  <a:lnTo>
                    <a:pt x="102" y="90"/>
                  </a:lnTo>
                  <a:lnTo>
                    <a:pt x="105" y="90"/>
                  </a:lnTo>
                  <a:lnTo>
                    <a:pt x="798" y="90"/>
                  </a:lnTo>
                  <a:lnTo>
                    <a:pt x="800" y="90"/>
                  </a:lnTo>
                  <a:lnTo>
                    <a:pt x="804" y="91"/>
                  </a:lnTo>
                  <a:lnTo>
                    <a:pt x="806" y="92"/>
                  </a:lnTo>
                  <a:lnTo>
                    <a:pt x="808" y="94"/>
                  </a:lnTo>
                  <a:lnTo>
                    <a:pt x="810" y="96"/>
                  </a:lnTo>
                  <a:lnTo>
                    <a:pt x="811" y="100"/>
                  </a:lnTo>
                  <a:lnTo>
                    <a:pt x="812" y="102"/>
                  </a:lnTo>
                  <a:lnTo>
                    <a:pt x="813" y="105"/>
                  </a:lnTo>
                  <a:lnTo>
                    <a:pt x="813" y="496"/>
                  </a:lnTo>
                  <a:close/>
                  <a:moveTo>
                    <a:pt x="888" y="0"/>
                  </a:moveTo>
                  <a:lnTo>
                    <a:pt x="15" y="0"/>
                  </a:lnTo>
                  <a:lnTo>
                    <a:pt x="12" y="0"/>
                  </a:lnTo>
                  <a:lnTo>
                    <a:pt x="9" y="1"/>
                  </a:lnTo>
                  <a:lnTo>
                    <a:pt x="7" y="2"/>
                  </a:lnTo>
                  <a:lnTo>
                    <a:pt x="5" y="4"/>
                  </a:lnTo>
                  <a:lnTo>
                    <a:pt x="2" y="6"/>
                  </a:lnTo>
                  <a:lnTo>
                    <a:pt x="1" y="8"/>
                  </a:lnTo>
                  <a:lnTo>
                    <a:pt x="0" y="12"/>
                  </a:lnTo>
                  <a:lnTo>
                    <a:pt x="0" y="15"/>
                  </a:lnTo>
                  <a:lnTo>
                    <a:pt x="0" y="587"/>
                  </a:lnTo>
                  <a:lnTo>
                    <a:pt x="0" y="590"/>
                  </a:lnTo>
                  <a:lnTo>
                    <a:pt x="1" y="593"/>
                  </a:lnTo>
                  <a:lnTo>
                    <a:pt x="2" y="595"/>
                  </a:lnTo>
                  <a:lnTo>
                    <a:pt x="5" y="597"/>
                  </a:lnTo>
                  <a:lnTo>
                    <a:pt x="7" y="599"/>
                  </a:lnTo>
                  <a:lnTo>
                    <a:pt x="9" y="601"/>
                  </a:lnTo>
                  <a:lnTo>
                    <a:pt x="12" y="602"/>
                  </a:lnTo>
                  <a:lnTo>
                    <a:pt x="15" y="602"/>
                  </a:lnTo>
                  <a:lnTo>
                    <a:pt x="437" y="602"/>
                  </a:lnTo>
                  <a:lnTo>
                    <a:pt x="437" y="701"/>
                  </a:lnTo>
                  <a:lnTo>
                    <a:pt x="260" y="877"/>
                  </a:lnTo>
                  <a:lnTo>
                    <a:pt x="259" y="879"/>
                  </a:lnTo>
                  <a:lnTo>
                    <a:pt x="257" y="883"/>
                  </a:lnTo>
                  <a:lnTo>
                    <a:pt x="256" y="885"/>
                  </a:lnTo>
                  <a:lnTo>
                    <a:pt x="256" y="888"/>
                  </a:lnTo>
                  <a:lnTo>
                    <a:pt x="256" y="891"/>
                  </a:lnTo>
                  <a:lnTo>
                    <a:pt x="257" y="893"/>
                  </a:lnTo>
                  <a:lnTo>
                    <a:pt x="259" y="897"/>
                  </a:lnTo>
                  <a:lnTo>
                    <a:pt x="260" y="899"/>
                  </a:lnTo>
                  <a:lnTo>
                    <a:pt x="263" y="901"/>
                  </a:lnTo>
                  <a:lnTo>
                    <a:pt x="265" y="902"/>
                  </a:lnTo>
                  <a:lnTo>
                    <a:pt x="268" y="903"/>
                  </a:lnTo>
                  <a:lnTo>
                    <a:pt x="271" y="903"/>
                  </a:lnTo>
                  <a:lnTo>
                    <a:pt x="274" y="903"/>
                  </a:lnTo>
                  <a:lnTo>
                    <a:pt x="277" y="902"/>
                  </a:lnTo>
                  <a:lnTo>
                    <a:pt x="279" y="901"/>
                  </a:lnTo>
                  <a:lnTo>
                    <a:pt x="281" y="899"/>
                  </a:lnTo>
                  <a:lnTo>
                    <a:pt x="452" y="728"/>
                  </a:lnTo>
                  <a:lnTo>
                    <a:pt x="621" y="899"/>
                  </a:lnTo>
                  <a:lnTo>
                    <a:pt x="623" y="901"/>
                  </a:lnTo>
                  <a:lnTo>
                    <a:pt x="627" y="902"/>
                  </a:lnTo>
                  <a:lnTo>
                    <a:pt x="629" y="903"/>
                  </a:lnTo>
                  <a:lnTo>
                    <a:pt x="632" y="903"/>
                  </a:lnTo>
                  <a:lnTo>
                    <a:pt x="635" y="903"/>
                  </a:lnTo>
                  <a:lnTo>
                    <a:pt x="637" y="902"/>
                  </a:lnTo>
                  <a:lnTo>
                    <a:pt x="641" y="901"/>
                  </a:lnTo>
                  <a:lnTo>
                    <a:pt x="643" y="899"/>
                  </a:lnTo>
                  <a:lnTo>
                    <a:pt x="645" y="897"/>
                  </a:lnTo>
                  <a:lnTo>
                    <a:pt x="646" y="893"/>
                  </a:lnTo>
                  <a:lnTo>
                    <a:pt x="647" y="891"/>
                  </a:lnTo>
                  <a:lnTo>
                    <a:pt x="647" y="888"/>
                  </a:lnTo>
                  <a:lnTo>
                    <a:pt x="647" y="885"/>
                  </a:lnTo>
                  <a:lnTo>
                    <a:pt x="646" y="883"/>
                  </a:lnTo>
                  <a:lnTo>
                    <a:pt x="645" y="879"/>
                  </a:lnTo>
                  <a:lnTo>
                    <a:pt x="643" y="877"/>
                  </a:lnTo>
                  <a:lnTo>
                    <a:pt x="467" y="701"/>
                  </a:lnTo>
                  <a:lnTo>
                    <a:pt x="467" y="602"/>
                  </a:lnTo>
                  <a:lnTo>
                    <a:pt x="888" y="602"/>
                  </a:lnTo>
                  <a:lnTo>
                    <a:pt x="892" y="602"/>
                  </a:lnTo>
                  <a:lnTo>
                    <a:pt x="894" y="601"/>
                  </a:lnTo>
                  <a:lnTo>
                    <a:pt x="897" y="599"/>
                  </a:lnTo>
                  <a:lnTo>
                    <a:pt x="899" y="597"/>
                  </a:lnTo>
                  <a:lnTo>
                    <a:pt x="900" y="595"/>
                  </a:lnTo>
                  <a:lnTo>
                    <a:pt x="902" y="593"/>
                  </a:lnTo>
                  <a:lnTo>
                    <a:pt x="902" y="590"/>
                  </a:lnTo>
                  <a:lnTo>
                    <a:pt x="903" y="587"/>
                  </a:lnTo>
                  <a:lnTo>
                    <a:pt x="903" y="15"/>
                  </a:lnTo>
                  <a:lnTo>
                    <a:pt x="902" y="12"/>
                  </a:lnTo>
                  <a:lnTo>
                    <a:pt x="902" y="8"/>
                  </a:lnTo>
                  <a:lnTo>
                    <a:pt x="900" y="6"/>
                  </a:lnTo>
                  <a:lnTo>
                    <a:pt x="899" y="4"/>
                  </a:lnTo>
                  <a:lnTo>
                    <a:pt x="897" y="2"/>
                  </a:lnTo>
                  <a:lnTo>
                    <a:pt x="894" y="1"/>
                  </a:lnTo>
                  <a:lnTo>
                    <a:pt x="892" y="0"/>
                  </a:lnTo>
                  <a:lnTo>
                    <a:pt x="88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ja-JP" altLang="en-US" dirty="0">
                <a:latin typeface="Meiryo UI" panose="020B0604030504040204" pitchFamily="50" charset="-128"/>
                <a:ea typeface="Meiryo UI" panose="020B0604030504040204" pitchFamily="50" charset="-128"/>
              </a:endParaRPr>
            </a:p>
          </p:txBody>
        </p:sp>
        <p:sp>
          <p:nvSpPr>
            <p:cNvPr id="9" name="フリーフォーム(F) 566">
              <a:extLst>
                <a:ext uri="{FF2B5EF4-FFF2-40B4-BE49-F238E27FC236}">
                  <a16:creationId xmlns:a16="http://schemas.microsoft.com/office/drawing/2014/main" id="{B7B50F87-A3AA-4FB6-9692-24BF5512FC5B}"/>
                </a:ext>
              </a:extLst>
            </p:cNvPr>
            <p:cNvSpPr>
              <a:spLocks/>
            </p:cNvSpPr>
            <p:nvPr/>
          </p:nvSpPr>
          <p:spPr bwMode="auto">
            <a:xfrm>
              <a:off x="2054225" y="4843463"/>
              <a:ext cx="200025" cy="73025"/>
            </a:xfrm>
            <a:custGeom>
              <a:avLst/>
              <a:gdLst>
                <a:gd name="T0" fmla="*/ 151 w 632"/>
                <a:gd name="T1" fmla="*/ 151 h 226"/>
                <a:gd name="T2" fmla="*/ 157 w 632"/>
                <a:gd name="T3" fmla="*/ 149 h 226"/>
                <a:gd name="T4" fmla="*/ 161 w 632"/>
                <a:gd name="T5" fmla="*/ 146 h 226"/>
                <a:gd name="T6" fmla="*/ 288 w 632"/>
                <a:gd name="T7" fmla="*/ 217 h 226"/>
                <a:gd name="T8" fmla="*/ 292 w 632"/>
                <a:gd name="T9" fmla="*/ 223 h 226"/>
                <a:gd name="T10" fmla="*/ 299 w 632"/>
                <a:gd name="T11" fmla="*/ 226 h 226"/>
                <a:gd name="T12" fmla="*/ 302 w 632"/>
                <a:gd name="T13" fmla="*/ 226 h 226"/>
                <a:gd name="T14" fmla="*/ 307 w 632"/>
                <a:gd name="T15" fmla="*/ 225 h 226"/>
                <a:gd name="T16" fmla="*/ 313 w 632"/>
                <a:gd name="T17" fmla="*/ 222 h 226"/>
                <a:gd name="T18" fmla="*/ 471 w 632"/>
                <a:gd name="T19" fmla="*/ 191 h 226"/>
                <a:gd name="T20" fmla="*/ 477 w 632"/>
                <a:gd name="T21" fmla="*/ 195 h 226"/>
                <a:gd name="T22" fmla="*/ 483 w 632"/>
                <a:gd name="T23" fmla="*/ 196 h 226"/>
                <a:gd name="T24" fmla="*/ 488 w 632"/>
                <a:gd name="T25" fmla="*/ 194 h 226"/>
                <a:gd name="T26" fmla="*/ 494 w 632"/>
                <a:gd name="T27" fmla="*/ 191 h 226"/>
                <a:gd name="T28" fmla="*/ 631 w 632"/>
                <a:gd name="T29" fmla="*/ 23 h 226"/>
                <a:gd name="T30" fmla="*/ 632 w 632"/>
                <a:gd name="T31" fmla="*/ 16 h 226"/>
                <a:gd name="T32" fmla="*/ 632 w 632"/>
                <a:gd name="T33" fmla="*/ 11 h 226"/>
                <a:gd name="T34" fmla="*/ 629 w 632"/>
                <a:gd name="T35" fmla="*/ 5 h 226"/>
                <a:gd name="T36" fmla="*/ 625 w 632"/>
                <a:gd name="T37" fmla="*/ 2 h 226"/>
                <a:gd name="T38" fmla="*/ 619 w 632"/>
                <a:gd name="T39" fmla="*/ 0 h 226"/>
                <a:gd name="T40" fmla="*/ 613 w 632"/>
                <a:gd name="T41" fmla="*/ 1 h 226"/>
                <a:gd name="T42" fmla="*/ 607 w 632"/>
                <a:gd name="T43" fmla="*/ 3 h 226"/>
                <a:gd name="T44" fmla="*/ 481 w 632"/>
                <a:gd name="T45" fmla="*/ 159 h 226"/>
                <a:gd name="T46" fmla="*/ 415 w 632"/>
                <a:gd name="T47" fmla="*/ 93 h 226"/>
                <a:gd name="T48" fmla="*/ 409 w 632"/>
                <a:gd name="T49" fmla="*/ 91 h 226"/>
                <a:gd name="T50" fmla="*/ 404 w 632"/>
                <a:gd name="T51" fmla="*/ 91 h 226"/>
                <a:gd name="T52" fmla="*/ 398 w 632"/>
                <a:gd name="T53" fmla="*/ 93 h 226"/>
                <a:gd name="T54" fmla="*/ 307 w 632"/>
                <a:gd name="T55" fmla="*/ 185 h 226"/>
                <a:gd name="T56" fmla="*/ 247 w 632"/>
                <a:gd name="T57" fmla="*/ 39 h 226"/>
                <a:gd name="T58" fmla="*/ 242 w 632"/>
                <a:gd name="T59" fmla="*/ 34 h 226"/>
                <a:gd name="T60" fmla="*/ 234 w 632"/>
                <a:gd name="T61" fmla="*/ 33 h 226"/>
                <a:gd name="T62" fmla="*/ 227 w 632"/>
                <a:gd name="T63" fmla="*/ 35 h 226"/>
                <a:gd name="T64" fmla="*/ 144 w 632"/>
                <a:gd name="T65" fmla="*/ 121 h 226"/>
                <a:gd name="T66" fmla="*/ 12 w 632"/>
                <a:gd name="T67" fmla="*/ 121 h 226"/>
                <a:gd name="T68" fmla="*/ 7 w 632"/>
                <a:gd name="T69" fmla="*/ 123 h 226"/>
                <a:gd name="T70" fmla="*/ 3 w 632"/>
                <a:gd name="T71" fmla="*/ 128 h 226"/>
                <a:gd name="T72" fmla="*/ 0 w 632"/>
                <a:gd name="T73" fmla="*/ 133 h 226"/>
                <a:gd name="T74" fmla="*/ 0 w 632"/>
                <a:gd name="T75" fmla="*/ 138 h 226"/>
                <a:gd name="T76" fmla="*/ 3 w 632"/>
                <a:gd name="T77" fmla="*/ 144 h 226"/>
                <a:gd name="T78" fmla="*/ 7 w 632"/>
                <a:gd name="T79" fmla="*/ 148 h 226"/>
                <a:gd name="T80" fmla="*/ 12 w 632"/>
                <a:gd name="T81" fmla="*/ 150 h 226"/>
                <a:gd name="T82" fmla="*/ 15 w 632"/>
                <a:gd name="T83" fmla="*/ 15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32" h="226">
                  <a:moveTo>
                    <a:pt x="15" y="151"/>
                  </a:moveTo>
                  <a:lnTo>
                    <a:pt x="151" y="151"/>
                  </a:lnTo>
                  <a:lnTo>
                    <a:pt x="154" y="150"/>
                  </a:lnTo>
                  <a:lnTo>
                    <a:pt x="157" y="149"/>
                  </a:lnTo>
                  <a:lnTo>
                    <a:pt x="159" y="148"/>
                  </a:lnTo>
                  <a:lnTo>
                    <a:pt x="161" y="146"/>
                  </a:lnTo>
                  <a:lnTo>
                    <a:pt x="230" y="75"/>
                  </a:lnTo>
                  <a:lnTo>
                    <a:pt x="288" y="217"/>
                  </a:lnTo>
                  <a:lnTo>
                    <a:pt x="289" y="220"/>
                  </a:lnTo>
                  <a:lnTo>
                    <a:pt x="292" y="223"/>
                  </a:lnTo>
                  <a:lnTo>
                    <a:pt x="294" y="224"/>
                  </a:lnTo>
                  <a:lnTo>
                    <a:pt x="299" y="226"/>
                  </a:lnTo>
                  <a:lnTo>
                    <a:pt x="300" y="226"/>
                  </a:lnTo>
                  <a:lnTo>
                    <a:pt x="302" y="226"/>
                  </a:lnTo>
                  <a:lnTo>
                    <a:pt x="304" y="226"/>
                  </a:lnTo>
                  <a:lnTo>
                    <a:pt x="307" y="225"/>
                  </a:lnTo>
                  <a:lnTo>
                    <a:pt x="309" y="223"/>
                  </a:lnTo>
                  <a:lnTo>
                    <a:pt x="313" y="222"/>
                  </a:lnTo>
                  <a:lnTo>
                    <a:pt x="407" y="127"/>
                  </a:lnTo>
                  <a:lnTo>
                    <a:pt x="471" y="191"/>
                  </a:lnTo>
                  <a:lnTo>
                    <a:pt x="473" y="193"/>
                  </a:lnTo>
                  <a:lnTo>
                    <a:pt x="477" y="195"/>
                  </a:lnTo>
                  <a:lnTo>
                    <a:pt x="480" y="196"/>
                  </a:lnTo>
                  <a:lnTo>
                    <a:pt x="483" y="196"/>
                  </a:lnTo>
                  <a:lnTo>
                    <a:pt x="486" y="195"/>
                  </a:lnTo>
                  <a:lnTo>
                    <a:pt x="488" y="194"/>
                  </a:lnTo>
                  <a:lnTo>
                    <a:pt x="492" y="193"/>
                  </a:lnTo>
                  <a:lnTo>
                    <a:pt x="494" y="191"/>
                  </a:lnTo>
                  <a:lnTo>
                    <a:pt x="629" y="25"/>
                  </a:lnTo>
                  <a:lnTo>
                    <a:pt x="631" y="23"/>
                  </a:lnTo>
                  <a:lnTo>
                    <a:pt x="632" y="19"/>
                  </a:lnTo>
                  <a:lnTo>
                    <a:pt x="632" y="16"/>
                  </a:lnTo>
                  <a:lnTo>
                    <a:pt x="632" y="14"/>
                  </a:lnTo>
                  <a:lnTo>
                    <a:pt x="632" y="11"/>
                  </a:lnTo>
                  <a:lnTo>
                    <a:pt x="631" y="9"/>
                  </a:lnTo>
                  <a:lnTo>
                    <a:pt x="629" y="5"/>
                  </a:lnTo>
                  <a:lnTo>
                    <a:pt x="627" y="3"/>
                  </a:lnTo>
                  <a:lnTo>
                    <a:pt x="625" y="2"/>
                  </a:lnTo>
                  <a:lnTo>
                    <a:pt x="621" y="1"/>
                  </a:lnTo>
                  <a:lnTo>
                    <a:pt x="619" y="0"/>
                  </a:lnTo>
                  <a:lnTo>
                    <a:pt x="616" y="0"/>
                  </a:lnTo>
                  <a:lnTo>
                    <a:pt x="613" y="1"/>
                  </a:lnTo>
                  <a:lnTo>
                    <a:pt x="611" y="2"/>
                  </a:lnTo>
                  <a:lnTo>
                    <a:pt x="607" y="3"/>
                  </a:lnTo>
                  <a:lnTo>
                    <a:pt x="605" y="5"/>
                  </a:lnTo>
                  <a:lnTo>
                    <a:pt x="481" y="159"/>
                  </a:lnTo>
                  <a:lnTo>
                    <a:pt x="418" y="95"/>
                  </a:lnTo>
                  <a:lnTo>
                    <a:pt x="415" y="93"/>
                  </a:lnTo>
                  <a:lnTo>
                    <a:pt x="412" y="91"/>
                  </a:lnTo>
                  <a:lnTo>
                    <a:pt x="409" y="91"/>
                  </a:lnTo>
                  <a:lnTo>
                    <a:pt x="407" y="90"/>
                  </a:lnTo>
                  <a:lnTo>
                    <a:pt x="404" y="91"/>
                  </a:lnTo>
                  <a:lnTo>
                    <a:pt x="400" y="91"/>
                  </a:lnTo>
                  <a:lnTo>
                    <a:pt x="398" y="93"/>
                  </a:lnTo>
                  <a:lnTo>
                    <a:pt x="396" y="95"/>
                  </a:lnTo>
                  <a:lnTo>
                    <a:pt x="307" y="185"/>
                  </a:lnTo>
                  <a:lnTo>
                    <a:pt x="249" y="42"/>
                  </a:lnTo>
                  <a:lnTo>
                    <a:pt x="247" y="39"/>
                  </a:lnTo>
                  <a:lnTo>
                    <a:pt x="244" y="36"/>
                  </a:lnTo>
                  <a:lnTo>
                    <a:pt x="242" y="34"/>
                  </a:lnTo>
                  <a:lnTo>
                    <a:pt x="237" y="33"/>
                  </a:lnTo>
                  <a:lnTo>
                    <a:pt x="234" y="33"/>
                  </a:lnTo>
                  <a:lnTo>
                    <a:pt x="230" y="33"/>
                  </a:lnTo>
                  <a:lnTo>
                    <a:pt x="227" y="35"/>
                  </a:lnTo>
                  <a:lnTo>
                    <a:pt x="224" y="38"/>
                  </a:lnTo>
                  <a:lnTo>
                    <a:pt x="144" y="121"/>
                  </a:lnTo>
                  <a:lnTo>
                    <a:pt x="15" y="121"/>
                  </a:lnTo>
                  <a:lnTo>
                    <a:pt x="12" y="121"/>
                  </a:lnTo>
                  <a:lnTo>
                    <a:pt x="9" y="122"/>
                  </a:lnTo>
                  <a:lnTo>
                    <a:pt x="7" y="123"/>
                  </a:lnTo>
                  <a:lnTo>
                    <a:pt x="5" y="126"/>
                  </a:lnTo>
                  <a:lnTo>
                    <a:pt x="3" y="128"/>
                  </a:lnTo>
                  <a:lnTo>
                    <a:pt x="2" y="130"/>
                  </a:lnTo>
                  <a:lnTo>
                    <a:pt x="0" y="133"/>
                  </a:lnTo>
                  <a:lnTo>
                    <a:pt x="0" y="136"/>
                  </a:lnTo>
                  <a:lnTo>
                    <a:pt x="0" y="138"/>
                  </a:lnTo>
                  <a:lnTo>
                    <a:pt x="2" y="142"/>
                  </a:lnTo>
                  <a:lnTo>
                    <a:pt x="3" y="144"/>
                  </a:lnTo>
                  <a:lnTo>
                    <a:pt x="5" y="146"/>
                  </a:lnTo>
                  <a:lnTo>
                    <a:pt x="7" y="148"/>
                  </a:lnTo>
                  <a:lnTo>
                    <a:pt x="9" y="150"/>
                  </a:lnTo>
                  <a:lnTo>
                    <a:pt x="12" y="150"/>
                  </a:lnTo>
                  <a:lnTo>
                    <a:pt x="15" y="151"/>
                  </a:lnTo>
                  <a:lnTo>
                    <a:pt x="15"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rtlCol="0" anchor="t" anchorCtr="0" compatLnSpc="1">
              <a:prstTxWarp prst="textNoShape">
                <a:avLst/>
              </a:prstTxWarp>
            </a:bodyPr>
            <a:lstStyle/>
            <a:p>
              <a:pPr rtl="0"/>
              <a:endParaRPr lang="ja-JP" altLang="en-US" dirty="0">
                <a:latin typeface="Meiryo UI" panose="020B0604030504040204" pitchFamily="50" charset="-128"/>
                <a:ea typeface="Meiryo UI" panose="020B0604030504040204" pitchFamily="50" charset="-128"/>
              </a:endParaRPr>
            </a:p>
          </p:txBody>
        </p:sp>
      </p:grpSp>
      <p:sp>
        <p:nvSpPr>
          <p:cNvPr id="3" name="タイトル 1">
            <a:extLst>
              <a:ext uri="{FF2B5EF4-FFF2-40B4-BE49-F238E27FC236}">
                <a16:creationId xmlns:a16="http://schemas.microsoft.com/office/drawing/2014/main" id="{C4382374-89D8-069D-5715-4763168E0006}"/>
              </a:ext>
            </a:extLst>
          </p:cNvPr>
          <p:cNvSpPr txBox="1">
            <a:spLocks/>
          </p:cNvSpPr>
          <p:nvPr/>
        </p:nvSpPr>
        <p:spPr>
          <a:xfrm>
            <a:off x="239486" y="6052436"/>
            <a:ext cx="11723914" cy="553998"/>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kumimoji="1" sz="6000" i="0" kern="1200">
                <a:solidFill>
                  <a:schemeClr val="tx1"/>
                </a:solidFill>
                <a:latin typeface="Meiryo UI" panose="020B0604030504040204" pitchFamily="50" charset="-128"/>
                <a:ea typeface="Meiryo UI" panose="020B0604030504040204" pitchFamily="50" charset="-128"/>
                <a:cs typeface="+mj-cs"/>
              </a:defRPr>
            </a:lvl1pPr>
          </a:lstStyle>
          <a:p>
            <a:r>
              <a:rPr lang="en-US" altLang="ja-JP" sz="2000" dirty="0">
                <a:solidFill>
                  <a:schemeClr val="bg1"/>
                </a:solidFill>
              </a:rPr>
              <a:t>2025</a:t>
            </a:r>
            <a:r>
              <a:rPr lang="ja-JP" altLang="en-US" sz="2000" dirty="0">
                <a:solidFill>
                  <a:schemeClr val="bg1"/>
                </a:solidFill>
              </a:rPr>
              <a:t>年</a:t>
            </a:r>
            <a:r>
              <a:rPr lang="en-US" altLang="ja-JP" sz="2000" dirty="0">
                <a:solidFill>
                  <a:schemeClr val="bg1"/>
                </a:solidFill>
              </a:rPr>
              <a:t>5</a:t>
            </a:r>
            <a:r>
              <a:rPr lang="ja-JP" altLang="en-US" sz="2000" dirty="0">
                <a:solidFill>
                  <a:schemeClr val="bg1"/>
                </a:solidFill>
              </a:rPr>
              <a:t>月</a:t>
            </a:r>
            <a:endParaRPr lang="en-US" altLang="ja-JP" sz="2000" dirty="0">
              <a:solidFill>
                <a:schemeClr val="bg1"/>
              </a:solidFill>
            </a:endParaRPr>
          </a:p>
          <a:p>
            <a:r>
              <a:rPr lang="ja-JP" altLang="en-US" sz="2000" dirty="0">
                <a:solidFill>
                  <a:schemeClr val="bg1"/>
                </a:solidFill>
              </a:rPr>
              <a:t>地域構想研究所</a:t>
            </a:r>
            <a:endParaRPr lang="ja-JP" altLang="en-US" sz="2000" dirty="0">
              <a:solidFill>
                <a:schemeClr val="accent4"/>
              </a:solidFill>
            </a:endParaRPr>
          </a:p>
        </p:txBody>
      </p:sp>
    </p:spTree>
    <p:extLst>
      <p:ext uri="{BB962C8B-B14F-4D97-AF65-F5344CB8AC3E}">
        <p14:creationId xmlns:p14="http://schemas.microsoft.com/office/powerpoint/2010/main" val="2387849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C1224-22FD-4BA4-61E9-6F2361D0851D}"/>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6CFF7783-6372-10BD-9AD5-E4BBF21AEEB0}"/>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F02764EB-41C6-FB34-4EFF-950A99958F8E}"/>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Q7. </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人口減少を前提とした政策立案についての考え</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設問：人口減少を前提とした政策立案について、どのようにお考えですか？</a:t>
            </a:r>
          </a:p>
        </p:txBody>
      </p:sp>
      <p:sp>
        <p:nvSpPr>
          <p:cNvPr id="2" name="テキスト ボックス 1">
            <a:extLst>
              <a:ext uri="{FF2B5EF4-FFF2-40B4-BE49-F238E27FC236}">
                <a16:creationId xmlns:a16="http://schemas.microsoft.com/office/drawing/2014/main" id="{54ABD319-2F5D-991A-AB9F-1239785CA30B}"/>
              </a:ext>
            </a:extLst>
          </p:cNvPr>
          <p:cNvSpPr txBox="1"/>
          <p:nvPr/>
        </p:nvSpPr>
        <p:spPr>
          <a:xfrm>
            <a:off x="533400" y="2016174"/>
            <a:ext cx="11734800" cy="4770537"/>
          </a:xfrm>
          <a:prstGeom prst="rect">
            <a:avLst/>
          </a:prstGeom>
          <a:noFill/>
        </p:spPr>
        <p:txBody>
          <a:bodyPr wrap="square" rtlCol="0">
            <a:spAutoFit/>
          </a:bodyPr>
          <a:lstStyle/>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人口減少は日本の地方において、先行していると認識しているが、都心部においては引き続き転入増による人口増加が続いている中、現時点で人口減少をキーワードとした政策立案は行政需要に合致していない。</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すでに直面している人口減少に対応するための施策も必要であり、それを抑止するための施策も重要である。どちらの面に対しても能動的に取り組むことが必要である。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可能な限り人口減少を抑制していくことが重要であると考えているが、将来的な人口減少は避けられない状況であり、そうした状況を踏まえながら、各種施策を検討していくことも必要だと考えている。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必要な自治体は状況に応じて取り入れるべきと考える。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人口減少を抑制しながらも、一人ひとりが豊かに、幸せに、安心、安全に暮らせるまちづくりが必要と考えている。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本市においては、人口全体で見ると自然減＞社会増による微減傾向がみられるが、転入が転出を上回る社会増の傾向にあるため、人口減少を前提とした政策立案ではなく、社会増の幅をより拡大できるような施策を考えてい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その時の市の実態や今後の人口動態、人口の変化が与える影響など関連する要素を総合的に</a:t>
            </a:r>
            <a:r>
              <a:rPr kumimoji="1" lang="ja-JP" altLang="en-US" sz="1600">
                <a:latin typeface="Meiryo UI" panose="020B0604030504040204" pitchFamily="50" charset="-128"/>
                <a:ea typeface="Meiryo UI" panose="020B0604030504040204" pitchFamily="50" charset="-128"/>
              </a:rPr>
              <a:t>勘案しながら施策立案</a:t>
            </a:r>
            <a:r>
              <a:rPr kumimoji="1" lang="ja-JP" altLang="en-US" sz="1600" dirty="0">
                <a:latin typeface="Meiryo UI" panose="020B0604030504040204" pitchFamily="50" charset="-128"/>
                <a:ea typeface="Meiryo UI" panose="020B0604030504040204" pitchFamily="50" charset="-128"/>
              </a:rPr>
              <a:t>をしていくべきだと考える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抑制と適応のバランスが重要では</a:t>
            </a:r>
            <a:r>
              <a:rPr kumimoji="1" lang="ja-JP" altLang="en-US" sz="1600">
                <a:latin typeface="Meiryo UI" panose="020B0604030504040204" pitchFamily="50" charset="-128"/>
                <a:ea typeface="Meiryo UI" panose="020B0604030504040204" pitchFamily="50" charset="-128"/>
              </a:rPr>
              <a:t>ないか。</a:t>
            </a:r>
            <a:endParaRPr kumimoji="1" lang="ja-JP" altLang="en-US" sz="1600" dirty="0">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必要だが、当面は人口増加傾向にあり、将来的な課題として、重要であると考えている。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人口減少抑制施策と並行して行う必要があると考えている。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人口減少局面の脱却・転換を図ることを目指し、地域全体を巻き込みながら「まち・ひと・しごと」の創生を一体的・総合的に</a:t>
            </a:r>
            <a:r>
              <a:rPr kumimoji="1" lang="ja-JP" altLang="en-US" sz="1600">
                <a:latin typeface="Meiryo UI" panose="020B0604030504040204" pitchFamily="50" charset="-128"/>
                <a:ea typeface="Meiryo UI" panose="020B0604030504040204" pitchFamily="50" charset="-128"/>
              </a:rPr>
              <a:t>推進する。</a:t>
            </a:r>
            <a:endParaRPr kumimoji="1" lang="ja-JP" altLang="en-US" sz="1600" dirty="0">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現時点では、区の人口は減少していないため、人口減少を前提とした政策立案について、考えていません。</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人口減少が進んだとしても将来にわたって活力を維持し、住み続けてもらえる圏域であることが必要であると考えている。</a:t>
            </a:r>
          </a:p>
          <a:p>
            <a:pPr marL="171450" indent="-171450">
              <a:buFont typeface="Wingdings" panose="05000000000000000000" pitchFamily="2" charset="2"/>
              <a:buChar char="u"/>
            </a:pPr>
            <a:r>
              <a:rPr kumimoji="1" lang="ja-JP" altLang="en-US" sz="1600" dirty="0">
                <a:latin typeface="Meiryo UI" panose="020B0604030504040204" pitchFamily="50" charset="-128"/>
                <a:ea typeface="Meiryo UI" panose="020B0604030504040204" pitchFamily="50" charset="-128"/>
              </a:rPr>
              <a:t>人口減少に適応していくための施策と人口減少を緩和するための施策の双方の視点を持って、施策を立案</a:t>
            </a:r>
            <a:r>
              <a:rPr kumimoji="1" lang="ja-JP" altLang="en-US" sz="1600">
                <a:latin typeface="Meiryo UI" panose="020B0604030504040204" pitchFamily="50" charset="-128"/>
                <a:ea typeface="Meiryo UI" panose="020B0604030504040204" pitchFamily="50" charset="-128"/>
              </a:rPr>
              <a:t>している。</a:t>
            </a:r>
            <a:endParaRPr kumimoji="1" lang="ja-JP" altLang="en-US" sz="1600" dirty="0">
              <a:latin typeface="Meiryo UI" panose="020B0604030504040204" pitchFamily="50" charset="-128"/>
              <a:ea typeface="Meiryo UI" panose="020B0604030504040204" pitchFamily="50" charset="-128"/>
            </a:endParaRPr>
          </a:p>
          <a:p>
            <a:pPr marL="171450" indent="-171450">
              <a:buFont typeface="Wingdings" panose="05000000000000000000" pitchFamily="2" charset="2"/>
              <a:buChar char="u"/>
            </a:pPr>
            <a:endParaRPr kumimoji="1" lang="ja-JP" altLang="en-US" sz="1600"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9554B7A1-B0CF-F00B-BCC3-64E19867AE14}"/>
              </a:ext>
            </a:extLst>
          </p:cNvPr>
          <p:cNvSpPr txBox="1"/>
          <p:nvPr/>
        </p:nvSpPr>
        <p:spPr>
          <a:xfrm>
            <a:off x="429419" y="1629098"/>
            <a:ext cx="1589882" cy="400110"/>
          </a:xfrm>
          <a:prstGeom prst="rect">
            <a:avLst/>
          </a:prstGeom>
          <a:noFill/>
          <a:ln>
            <a:solidFill>
              <a:schemeClr val="tx1"/>
            </a:solidFill>
          </a:ln>
        </p:spPr>
        <p:txBody>
          <a:bodyPr wrap="square" rtlCol="0">
            <a:spAutoFit/>
          </a:bodyPr>
          <a:lstStyle/>
          <a:p>
            <a:pPr algn="ctr"/>
            <a:r>
              <a:rPr kumimoji="1" lang="ja-JP" altLang="en-US" sz="2000" dirty="0">
                <a:latin typeface="Meiryo UI" panose="020B0604030504040204" pitchFamily="50" charset="-128"/>
                <a:ea typeface="Meiryo UI" panose="020B0604030504040204" pitchFamily="50" charset="-128"/>
              </a:rPr>
              <a:t>自由回答</a:t>
            </a:r>
          </a:p>
        </p:txBody>
      </p:sp>
      <p:cxnSp>
        <p:nvCxnSpPr>
          <p:cNvPr id="11" name="直線​​コネクタ(S) 7">
            <a:extLst>
              <a:ext uri="{FF2B5EF4-FFF2-40B4-BE49-F238E27FC236}">
                <a16:creationId xmlns:a16="http://schemas.microsoft.com/office/drawing/2014/main" id="{62A5C8B4-9E15-EB47-2CD8-E5C7293B314A}"/>
              </a:ext>
              <a:ext uri="{C183D7F6-B498-43B3-948B-1728B52AA6E4}">
                <adec:decorative xmlns:adec="http://schemas.microsoft.com/office/drawing/2017/decorative" val="1"/>
              </a:ext>
            </a:extLst>
          </p:cNvPr>
          <p:cNvCxnSpPr>
            <a:cxnSpLocks/>
          </p:cNvCxnSpPr>
          <p:nvPr/>
        </p:nvCxnSpPr>
        <p:spPr>
          <a:xfrm>
            <a:off x="5422900" y="522898"/>
            <a:ext cx="67691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2" name="タイトル 1">
            <a:extLst>
              <a:ext uri="{FF2B5EF4-FFF2-40B4-BE49-F238E27FC236}">
                <a16:creationId xmlns:a16="http://schemas.microsoft.com/office/drawing/2014/main" id="{7393105D-0897-D58D-16A7-353D997AFCB9}"/>
              </a:ext>
            </a:extLst>
          </p:cNvPr>
          <p:cNvSpPr txBox="1">
            <a:spLocks/>
          </p:cNvSpPr>
          <p:nvPr/>
        </p:nvSpPr>
        <p:spPr>
          <a:xfrm>
            <a:off x="228600" y="384399"/>
            <a:ext cx="83566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latin typeface="Meiryo UI" panose="020B0604030504040204" pitchFamily="50" charset="-128"/>
                <a:ea typeface="Meiryo UI" panose="020B0604030504040204" pitchFamily="50" charset="-128"/>
              </a:rPr>
              <a:t>1-2. </a:t>
            </a:r>
            <a:r>
              <a:rPr lang="ja-JP" altLang="en-US" sz="2000" dirty="0">
                <a:latin typeface="Meiryo UI" panose="020B0604030504040204" pitchFamily="50" charset="-128"/>
                <a:ea typeface="Meiryo UI" panose="020B0604030504040204" pitchFamily="50" charset="-128"/>
              </a:rPr>
              <a:t>人口減少を前提とした政策立案へのスタンス</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3" name="タイトル 1">
            <a:extLst>
              <a:ext uri="{FF2B5EF4-FFF2-40B4-BE49-F238E27FC236}">
                <a16:creationId xmlns:a16="http://schemas.microsoft.com/office/drawing/2014/main" id="{E48A68FA-8461-3B3C-860D-FB0C8FA5ACF1}"/>
              </a:ext>
            </a:extLst>
          </p:cNvPr>
          <p:cNvSpPr txBox="1">
            <a:spLocks/>
          </p:cNvSpPr>
          <p:nvPr/>
        </p:nvSpPr>
        <p:spPr>
          <a:xfrm>
            <a:off x="5422900" y="284942"/>
            <a:ext cx="5359400" cy="19640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1400" dirty="0">
                <a:latin typeface="Meiryo UI" panose="020B0604030504040204" pitchFamily="50" charset="-128"/>
                <a:ea typeface="Meiryo UI" panose="020B0604030504040204" pitchFamily="50" charset="-128"/>
              </a:rPr>
              <a:t>▶ 賛成・慎重・反対派が分散。バランス重視が求められるか？</a:t>
            </a:r>
            <a:endParaRPr lang="en-US" altLang="ja-JP" sz="1400" dirty="0">
              <a:solidFill>
                <a:schemeClr val="tx1">
                  <a:lumMod val="75000"/>
                  <a:lumOff val="2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71148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CA3BC-228E-6E79-FFCA-A7BDEBACEEDB}"/>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E44FB4E3-E96C-9313-8E5E-79594B9E049D}"/>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30479952-69F8-1F4B-1FDB-AF144493FE9F}"/>
              </a:ext>
            </a:extLst>
          </p:cNvPr>
          <p:cNvSpPr txBox="1">
            <a:spLocks/>
          </p:cNvSpPr>
          <p:nvPr/>
        </p:nvSpPr>
        <p:spPr>
          <a:xfrm>
            <a:off x="533399" y="799897"/>
            <a:ext cx="10723564" cy="421141"/>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自由記述から読み解く、「人口減少を前提とした」政策立案に対する自治体のスタンス</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56175EC6-AC3D-33E4-5720-1A813DE716AA}"/>
              </a:ext>
            </a:extLst>
          </p:cNvPr>
          <p:cNvSpPr txBox="1"/>
          <p:nvPr/>
        </p:nvSpPr>
        <p:spPr>
          <a:xfrm>
            <a:off x="833436" y="2454812"/>
            <a:ext cx="10723564" cy="693523"/>
          </a:xfrm>
          <a:prstGeom prst="rect">
            <a:avLst/>
          </a:prstGeom>
          <a:solidFill>
            <a:schemeClr val="bg1">
              <a:lumMod val="95000"/>
            </a:schemeClr>
          </a:solidFill>
        </p:spPr>
        <p:txBody>
          <a:bodyPr wrap="square" rtlCol="0">
            <a:spAutoFit/>
          </a:bodyPr>
          <a:lstStyle/>
          <a:p>
            <a:pPr>
              <a:lnSpc>
                <a:spcPct val="150000"/>
              </a:lnSpc>
            </a:pPr>
            <a:r>
              <a:rPr kumimoji="1" lang="ja-JP" altLang="en-US" sz="1400" dirty="0">
                <a:latin typeface="Meiryo UI" panose="020B0604030504040204" pitchFamily="50" charset="-128"/>
                <a:ea typeface="Meiryo UI" panose="020B0604030504040204" pitchFamily="50" charset="-128"/>
              </a:rPr>
              <a:t>多くの自治体が「人口減少を止めたい」という希望と、「避けがたい現実として適応しなければならない」という両面の認識を持っている。単純などちらかではなく、両方の施策を並行して進めるべきという姿勢</a:t>
            </a:r>
            <a:r>
              <a:rPr kumimoji="1" lang="ja-JP" altLang="en-US" sz="1400">
                <a:latin typeface="Meiryo UI" panose="020B0604030504040204" pitchFamily="50" charset="-128"/>
                <a:ea typeface="Meiryo UI" panose="020B0604030504040204" pitchFamily="50" charset="-128"/>
              </a:rPr>
              <a:t>が共通にみられる。</a:t>
            </a:r>
            <a:endParaRPr kumimoji="1" lang="ja-JP" altLang="en-US" sz="1400"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F5412610-6CDF-7165-3800-F782C03D6A11}"/>
              </a:ext>
            </a:extLst>
          </p:cNvPr>
          <p:cNvSpPr txBox="1"/>
          <p:nvPr/>
        </p:nvSpPr>
        <p:spPr>
          <a:xfrm>
            <a:off x="533400" y="1477566"/>
            <a:ext cx="10723563" cy="951158"/>
          </a:xfrm>
          <a:prstGeom prst="rect">
            <a:avLst/>
          </a:prstGeom>
          <a:noFill/>
        </p:spPr>
        <p:txBody>
          <a:bodyPr wrap="square" rtlCol="0">
            <a:spAutoFit/>
          </a:bodyPr>
          <a:lstStyle/>
          <a:p>
            <a:pPr>
              <a:lnSpc>
                <a:spcPct val="150000"/>
              </a:lnSpc>
            </a:pPr>
            <a:r>
              <a:rPr kumimoji="1" lang="ja-JP" altLang="en-US" sz="2000" dirty="0">
                <a:latin typeface="Meiryo UI" panose="020B0604030504040204" pitchFamily="50" charset="-128"/>
                <a:ea typeface="Meiryo UI" panose="020B0604030504040204" pitchFamily="50" charset="-128"/>
              </a:rPr>
              <a:t>①</a:t>
            </a:r>
            <a:r>
              <a:rPr lang="en-US" altLang="ja-JP" sz="2000" dirty="0">
                <a:latin typeface="Meiryo UI" panose="020B0604030504040204" pitchFamily="50" charset="-128"/>
                <a:ea typeface="Meiryo UI" panose="020B0604030504040204" pitchFamily="50" charset="-128"/>
              </a:rPr>
              <a:t>Q7</a:t>
            </a:r>
            <a:r>
              <a:rPr lang="ja-JP" altLang="en-US" sz="2000" dirty="0">
                <a:latin typeface="Meiryo UI" panose="020B0604030504040204" pitchFamily="50" charset="-128"/>
                <a:ea typeface="Meiryo UI" panose="020B0604030504040204" pitchFamily="50" charset="-128"/>
              </a:rPr>
              <a:t>設問で賛成派</a:t>
            </a:r>
            <a:r>
              <a:rPr lang="en-US" altLang="ja-JP" sz="2000" dirty="0">
                <a:latin typeface="Meiryo UI" panose="020B0604030504040204" pitchFamily="50" charset="-128"/>
                <a:ea typeface="Meiryo UI" panose="020B0604030504040204" pitchFamily="50" charset="-128"/>
              </a:rPr>
              <a:t>37.5</a:t>
            </a:r>
            <a:r>
              <a:rPr lang="ja-JP" altLang="en-US" sz="2000" dirty="0">
                <a:latin typeface="Meiryo UI" panose="020B0604030504040204" pitchFamily="50" charset="-128"/>
                <a:ea typeface="Meiryo UI" panose="020B0604030504040204" pitchFamily="50" charset="-128"/>
              </a:rPr>
              <a:t>％、慎重派</a:t>
            </a:r>
            <a:r>
              <a:rPr lang="en-US" altLang="ja-JP" sz="2000" dirty="0">
                <a:latin typeface="Meiryo UI" panose="020B0604030504040204" pitchFamily="50" charset="-128"/>
                <a:ea typeface="Meiryo UI" panose="020B0604030504040204" pitchFamily="50" charset="-128"/>
              </a:rPr>
              <a:t>39.8</a:t>
            </a:r>
            <a:r>
              <a:rPr lang="ja-JP" altLang="en-US" sz="2000" dirty="0">
                <a:latin typeface="Meiryo UI" panose="020B0604030504040204" pitchFamily="50" charset="-128"/>
                <a:ea typeface="Meiryo UI" panose="020B0604030504040204" pitchFamily="50" charset="-128"/>
              </a:rPr>
              <a:t>％が拮抗</a:t>
            </a:r>
            <a:endParaRPr lang="en-US" altLang="ja-JP" sz="2000" dirty="0">
              <a:latin typeface="Meiryo UI" panose="020B0604030504040204" pitchFamily="50" charset="-128"/>
              <a:ea typeface="Meiryo UI" panose="020B0604030504040204" pitchFamily="50" charset="-128"/>
            </a:endParaRPr>
          </a:p>
          <a:p>
            <a:pPr>
              <a:lnSpc>
                <a:spcPct val="150000"/>
              </a:lnSpc>
            </a:pPr>
            <a:r>
              <a:rPr kumimoji="1" lang="ja-JP" altLang="en-US" sz="2000" dirty="0">
                <a:latin typeface="Meiryo UI" panose="020B0604030504040204" pitchFamily="50" charset="-128"/>
                <a:ea typeface="Meiryo UI" panose="020B0604030504040204" pitchFamily="50" charset="-128"/>
              </a:rPr>
              <a:t>　　人口減少「抑制」と「適応策」の</a:t>
            </a:r>
            <a:r>
              <a:rPr kumimoji="1" lang="ja-JP" altLang="en-US" sz="2000" b="1" u="sng" dirty="0">
                <a:solidFill>
                  <a:schemeClr val="accent1"/>
                </a:solidFill>
                <a:latin typeface="Meiryo UI" panose="020B0604030504040204" pitchFamily="50" charset="-128"/>
                <a:ea typeface="Meiryo UI" panose="020B0604030504040204" pitchFamily="50" charset="-128"/>
              </a:rPr>
              <a:t>両立（バランス）を求める</a:t>
            </a:r>
            <a:r>
              <a:rPr kumimoji="1" lang="ja-JP" altLang="en-US" sz="2000" dirty="0">
                <a:latin typeface="Meiryo UI" panose="020B0604030504040204" pitchFamily="50" charset="-128"/>
                <a:ea typeface="Meiryo UI" panose="020B0604030504040204" pitchFamily="50" charset="-128"/>
              </a:rPr>
              <a:t>現実的な立場が目立つ</a:t>
            </a:r>
          </a:p>
        </p:txBody>
      </p:sp>
      <p:sp>
        <p:nvSpPr>
          <p:cNvPr id="10" name="テキスト ボックス 9">
            <a:extLst>
              <a:ext uri="{FF2B5EF4-FFF2-40B4-BE49-F238E27FC236}">
                <a16:creationId xmlns:a16="http://schemas.microsoft.com/office/drawing/2014/main" id="{6CA3D445-FEFE-5435-E552-06A6D7B6F19D}"/>
              </a:ext>
            </a:extLst>
          </p:cNvPr>
          <p:cNvSpPr txBox="1"/>
          <p:nvPr/>
        </p:nvSpPr>
        <p:spPr>
          <a:xfrm>
            <a:off x="833436" y="3948555"/>
            <a:ext cx="10723564" cy="693523"/>
          </a:xfrm>
          <a:prstGeom prst="rect">
            <a:avLst/>
          </a:prstGeom>
          <a:solidFill>
            <a:schemeClr val="bg1">
              <a:lumMod val="95000"/>
            </a:schemeClr>
          </a:solidFill>
        </p:spPr>
        <p:txBody>
          <a:bodyPr wrap="square" rtlCol="0">
            <a:spAutoFit/>
          </a:bodyPr>
          <a:lstStyle/>
          <a:p>
            <a:pPr>
              <a:lnSpc>
                <a:spcPct val="150000"/>
              </a:lnSpc>
            </a:pPr>
            <a:r>
              <a:rPr kumimoji="1" lang="ja-JP" altLang="en-US" sz="1400" dirty="0">
                <a:latin typeface="Meiryo UI" panose="020B0604030504040204" pitchFamily="50" charset="-128"/>
                <a:ea typeface="Meiryo UI" panose="020B0604030504040204" pitchFamily="50" charset="-128"/>
              </a:rPr>
              <a:t>社会増を背景に、現時点で人口減少を前提とする必要はないとする自治体も一部で見られる。現実に即した柔軟な対応を重視しており、自治体ごとの置かれた状況や課題の違いが、政策スタンスの差として表れている。</a:t>
            </a:r>
          </a:p>
        </p:txBody>
      </p:sp>
      <p:sp>
        <p:nvSpPr>
          <p:cNvPr id="11" name="テキスト ボックス 10">
            <a:extLst>
              <a:ext uri="{FF2B5EF4-FFF2-40B4-BE49-F238E27FC236}">
                <a16:creationId xmlns:a16="http://schemas.microsoft.com/office/drawing/2014/main" id="{B5F09A51-9181-8F4A-0AB0-048F48C049CE}"/>
              </a:ext>
            </a:extLst>
          </p:cNvPr>
          <p:cNvSpPr txBox="1"/>
          <p:nvPr/>
        </p:nvSpPr>
        <p:spPr>
          <a:xfrm>
            <a:off x="533400" y="3548445"/>
            <a:ext cx="10723563" cy="400110"/>
          </a:xfrm>
          <a:prstGeom prst="rect">
            <a:avLst/>
          </a:prstGeom>
          <a:noFill/>
        </p:spPr>
        <p:txBody>
          <a:bodyPr wrap="square" rtlCol="0">
            <a:spAutoFit/>
          </a:bodyPr>
          <a:lstStyle/>
          <a:p>
            <a:r>
              <a:rPr kumimoji="1" lang="ja-JP" altLang="en-US" sz="2000">
                <a:latin typeface="Meiryo UI" panose="020B0604030504040204" pitchFamily="50" charset="-128"/>
                <a:ea typeface="Meiryo UI" panose="020B0604030504040204" pitchFamily="50" charset="-128"/>
              </a:rPr>
              <a:t>②</a:t>
            </a:r>
            <a:r>
              <a:rPr kumimoji="1" lang="ja-JP" altLang="en-US" sz="2000">
                <a:solidFill>
                  <a:schemeClr val="accent1"/>
                </a:solidFill>
                <a:latin typeface="Meiryo UI" panose="020B0604030504040204" pitchFamily="50" charset="-128"/>
                <a:ea typeface="Meiryo UI" panose="020B0604030504040204" pitchFamily="50" charset="-128"/>
              </a:rPr>
              <a:t>人口減少に直面していない自治体</a:t>
            </a:r>
            <a:r>
              <a:rPr kumimoji="1" lang="ja-JP" altLang="en-US" sz="2000">
                <a:latin typeface="Meiryo UI" panose="020B0604030504040204" pitchFamily="50" charset="-128"/>
                <a:ea typeface="Meiryo UI" panose="020B0604030504040204" pitchFamily="50" charset="-128"/>
              </a:rPr>
              <a:t>では</a:t>
            </a:r>
            <a:r>
              <a:rPr kumimoji="1" lang="ja-JP" altLang="en-US" sz="2000">
                <a:solidFill>
                  <a:schemeClr val="accent1"/>
                </a:solidFill>
                <a:latin typeface="Meiryo UI" panose="020B0604030504040204" pitchFamily="50" charset="-128"/>
                <a:ea typeface="Meiryo UI" panose="020B0604030504040204" pitchFamily="50" charset="-128"/>
              </a:rPr>
              <a:t>「人口減少を前提とすること」に慎重</a:t>
            </a:r>
            <a:r>
              <a:rPr kumimoji="1" lang="ja-JP" altLang="en-US" sz="2000">
                <a:latin typeface="Meiryo UI" panose="020B0604030504040204" pitchFamily="50" charset="-128"/>
                <a:ea typeface="Meiryo UI" panose="020B0604030504040204" pitchFamily="50" charset="-128"/>
              </a:rPr>
              <a:t>な声がある</a:t>
            </a:r>
            <a:endParaRPr kumimoji="1" lang="ja-JP" altLang="en-US" sz="2000" dirty="0">
              <a:latin typeface="Meiryo UI" panose="020B0604030504040204" pitchFamily="50" charset="-128"/>
              <a:ea typeface="Meiryo UI" panose="020B0604030504040204" pitchFamily="50" charset="-128"/>
            </a:endParaRPr>
          </a:p>
        </p:txBody>
      </p:sp>
      <p:sp>
        <p:nvSpPr>
          <p:cNvPr id="12" name="テキスト ボックス 11">
            <a:extLst>
              <a:ext uri="{FF2B5EF4-FFF2-40B4-BE49-F238E27FC236}">
                <a16:creationId xmlns:a16="http://schemas.microsoft.com/office/drawing/2014/main" id="{8FE002BB-23E8-F602-56EC-688D6689CF54}"/>
              </a:ext>
            </a:extLst>
          </p:cNvPr>
          <p:cNvSpPr txBox="1"/>
          <p:nvPr/>
        </p:nvSpPr>
        <p:spPr>
          <a:xfrm>
            <a:off x="833436" y="5380434"/>
            <a:ext cx="10723564" cy="370358"/>
          </a:xfrm>
          <a:prstGeom prst="rect">
            <a:avLst/>
          </a:prstGeom>
          <a:solidFill>
            <a:schemeClr val="bg1">
              <a:lumMod val="95000"/>
            </a:schemeClr>
          </a:solidFill>
        </p:spPr>
        <p:txBody>
          <a:bodyPr wrap="square" rtlCol="0">
            <a:spAutoFit/>
          </a:bodyPr>
          <a:lstStyle/>
          <a:p>
            <a:pPr>
              <a:lnSpc>
                <a:spcPct val="150000"/>
              </a:lnSpc>
            </a:pPr>
            <a:r>
              <a:rPr kumimoji="1" lang="ja-JP" altLang="en-US" sz="1400" dirty="0">
                <a:latin typeface="Meiryo UI" panose="020B0604030504040204" pitchFamily="50" charset="-128"/>
                <a:ea typeface="Meiryo UI" panose="020B0604030504040204" pitchFamily="50" charset="-128"/>
              </a:rPr>
              <a:t>「一人ひとりが豊かに、幸せに、安心、安全に暮らせる」を掲げる記述もあり、より質を重視するという価値転換が見られる。</a:t>
            </a:r>
          </a:p>
        </p:txBody>
      </p:sp>
      <p:sp>
        <p:nvSpPr>
          <p:cNvPr id="13" name="テキスト ボックス 12">
            <a:extLst>
              <a:ext uri="{FF2B5EF4-FFF2-40B4-BE49-F238E27FC236}">
                <a16:creationId xmlns:a16="http://schemas.microsoft.com/office/drawing/2014/main" id="{ED358E4F-56D1-8444-24EA-6373B90F0BE1}"/>
              </a:ext>
            </a:extLst>
          </p:cNvPr>
          <p:cNvSpPr txBox="1"/>
          <p:nvPr/>
        </p:nvSpPr>
        <p:spPr>
          <a:xfrm>
            <a:off x="533400" y="4980324"/>
            <a:ext cx="10723563" cy="400110"/>
          </a:xfrm>
          <a:prstGeom prst="rect">
            <a:avLst/>
          </a:prstGeom>
          <a:noFill/>
        </p:spPr>
        <p:txBody>
          <a:bodyPr wrap="square" rtlCol="0">
            <a:spAutoFit/>
          </a:bodyPr>
          <a:lstStyle/>
          <a:p>
            <a:r>
              <a:rPr kumimoji="1" lang="ja-JP" altLang="en-US" sz="2000" dirty="0">
                <a:latin typeface="Meiryo UI" panose="020B0604030504040204" pitchFamily="50" charset="-128"/>
                <a:ea typeface="Meiryo UI" panose="020B0604030504040204" pitchFamily="50" charset="-128"/>
              </a:rPr>
              <a:t>③人口の回復ではなく、</a:t>
            </a:r>
            <a:r>
              <a:rPr kumimoji="1" lang="ja-JP" altLang="en-US" sz="2000">
                <a:latin typeface="Meiryo UI" panose="020B0604030504040204" pitchFamily="50" charset="-128"/>
                <a:ea typeface="Meiryo UI" panose="020B0604030504040204" pitchFamily="50" charset="-128"/>
              </a:rPr>
              <a:t>選ばれる地域へ＿</a:t>
            </a:r>
            <a:r>
              <a:rPr kumimoji="1" lang="ja-JP" altLang="en-US" sz="2000" b="1" u="sng">
                <a:solidFill>
                  <a:schemeClr val="accent1"/>
                </a:solidFill>
                <a:latin typeface="Meiryo UI" panose="020B0604030504040204" pitchFamily="50" charset="-128"/>
                <a:ea typeface="Meiryo UI" panose="020B0604030504040204" pitchFamily="50" charset="-128"/>
              </a:rPr>
              <a:t>価値転換の兆し</a:t>
            </a:r>
            <a:endParaRPr kumimoji="1" lang="ja-JP" altLang="en-US" sz="2000" b="1" u="sng" dirty="0">
              <a:solidFill>
                <a:schemeClr val="accent1"/>
              </a:solidFill>
              <a:latin typeface="Meiryo UI" panose="020B0604030504040204" pitchFamily="50" charset="-128"/>
              <a:ea typeface="Meiryo UI" panose="020B0604030504040204" pitchFamily="50" charset="-128"/>
            </a:endParaRPr>
          </a:p>
        </p:txBody>
      </p:sp>
      <p:sp>
        <p:nvSpPr>
          <p:cNvPr id="14" name="テキスト ボックス 13">
            <a:extLst>
              <a:ext uri="{FF2B5EF4-FFF2-40B4-BE49-F238E27FC236}">
                <a16:creationId xmlns:a16="http://schemas.microsoft.com/office/drawing/2014/main" id="{23C6FFCE-A636-EF8E-A675-5DCCA9A47A15}"/>
              </a:ext>
            </a:extLst>
          </p:cNvPr>
          <p:cNvSpPr txBox="1"/>
          <p:nvPr/>
        </p:nvSpPr>
        <p:spPr>
          <a:xfrm>
            <a:off x="734218" y="5914568"/>
            <a:ext cx="10723563" cy="646331"/>
          </a:xfrm>
          <a:prstGeom prst="rect">
            <a:avLst/>
          </a:prstGeom>
          <a:noFill/>
        </p:spPr>
        <p:txBody>
          <a:bodyPr wrap="square" rtlCol="0">
            <a:spAutoFit/>
          </a:bodyPr>
          <a:lstStyle/>
          <a:p>
            <a:r>
              <a:rPr kumimoji="1" lang="ja-JP" altLang="en-US" sz="1200" dirty="0">
                <a:latin typeface="Meiryo UI" panose="020B0604030504040204" pitchFamily="50" charset="-128"/>
                <a:ea typeface="Meiryo UI" panose="020B0604030504040204" pitchFamily="50" charset="-128"/>
              </a:rPr>
              <a:t>→「地方創生</a:t>
            </a:r>
            <a:r>
              <a:rPr kumimoji="1" lang="en-US" altLang="ja-JP" sz="1200" dirty="0">
                <a:latin typeface="Meiryo UI" panose="020B0604030504040204" pitchFamily="50" charset="-128"/>
                <a:ea typeface="Meiryo UI" panose="020B0604030504040204" pitchFamily="50" charset="-128"/>
              </a:rPr>
              <a:t>2.0</a:t>
            </a:r>
            <a:r>
              <a:rPr kumimoji="1" lang="ja-JP" altLang="en-US" sz="1200" dirty="0">
                <a:latin typeface="Meiryo UI" panose="020B0604030504040204" pitchFamily="50" charset="-128"/>
                <a:ea typeface="Meiryo UI" panose="020B0604030504040204" pitchFamily="50" charset="-128"/>
              </a:rPr>
              <a:t>の基本的な考え方」に沿った思考、</a:t>
            </a:r>
            <a:r>
              <a:rPr kumimoji="1" lang="ja-JP" altLang="en-US" sz="1200">
                <a:latin typeface="Meiryo UI" panose="020B0604030504040204" pitchFamily="50" charset="-128"/>
                <a:ea typeface="Meiryo UI" panose="020B0604030504040204" pitchFamily="50" charset="-128"/>
              </a:rPr>
              <a:t>方向重視か？</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「人口減少・少子高齢化が進行する中でも、誰もが安全・安心に、心豊かに暮らすことができる社会を実現することが重要」　「若者や女性をはじめとする多様な人々に選ばれる地域、そして一人ひとりのライフスタイルや価値観に合った暮らし方を尊重する地域づくりを目指す」　 （「地方創生</a:t>
            </a:r>
            <a:r>
              <a:rPr kumimoji="1" lang="en-US" altLang="ja-JP" sz="1200" dirty="0">
                <a:latin typeface="Meiryo UI" panose="020B0604030504040204" pitchFamily="50" charset="-128"/>
                <a:ea typeface="Meiryo UI" panose="020B0604030504040204" pitchFamily="50" charset="-128"/>
              </a:rPr>
              <a:t>2.0</a:t>
            </a:r>
            <a:r>
              <a:rPr kumimoji="1" lang="ja-JP" altLang="en-US" sz="1200" dirty="0">
                <a:latin typeface="Meiryo UI" panose="020B0604030504040204" pitchFamily="50" charset="-128"/>
                <a:ea typeface="Meiryo UI" panose="020B0604030504040204" pitchFamily="50" charset="-128"/>
              </a:rPr>
              <a:t>の基本的な考え方」より）</a:t>
            </a:r>
            <a:endParaRPr kumimoji="1" lang="en-US" altLang="ja-JP" sz="1200" dirty="0">
              <a:latin typeface="Meiryo UI" panose="020B0604030504040204" pitchFamily="50" charset="-128"/>
              <a:ea typeface="Meiryo UI" panose="020B0604030504040204" pitchFamily="50" charset="-128"/>
            </a:endParaRPr>
          </a:p>
        </p:txBody>
      </p:sp>
      <p:cxnSp>
        <p:nvCxnSpPr>
          <p:cNvPr id="15" name="直線​​コネクタ(S) 7">
            <a:extLst>
              <a:ext uri="{FF2B5EF4-FFF2-40B4-BE49-F238E27FC236}">
                <a16:creationId xmlns:a16="http://schemas.microsoft.com/office/drawing/2014/main" id="{7D8B3830-B97D-1436-8B3C-90B32663CE47}"/>
              </a:ext>
              <a:ext uri="{C183D7F6-B498-43B3-948B-1728B52AA6E4}">
                <adec:decorative xmlns:adec="http://schemas.microsoft.com/office/drawing/2017/decorative" val="1"/>
              </a:ext>
            </a:extLst>
          </p:cNvPr>
          <p:cNvCxnSpPr>
            <a:cxnSpLocks/>
          </p:cNvCxnSpPr>
          <p:nvPr/>
        </p:nvCxnSpPr>
        <p:spPr>
          <a:xfrm>
            <a:off x="5422900" y="522898"/>
            <a:ext cx="67691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6" name="タイトル 1">
            <a:extLst>
              <a:ext uri="{FF2B5EF4-FFF2-40B4-BE49-F238E27FC236}">
                <a16:creationId xmlns:a16="http://schemas.microsoft.com/office/drawing/2014/main" id="{D927A976-BC77-FF56-16C9-AF3C2F3D490F}"/>
              </a:ext>
            </a:extLst>
          </p:cNvPr>
          <p:cNvSpPr txBox="1">
            <a:spLocks/>
          </p:cNvSpPr>
          <p:nvPr/>
        </p:nvSpPr>
        <p:spPr>
          <a:xfrm>
            <a:off x="228600" y="384399"/>
            <a:ext cx="83566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latin typeface="Meiryo UI" panose="020B0604030504040204" pitchFamily="50" charset="-128"/>
                <a:ea typeface="Meiryo UI" panose="020B0604030504040204" pitchFamily="50" charset="-128"/>
              </a:rPr>
              <a:t>1-2. </a:t>
            </a:r>
            <a:r>
              <a:rPr lang="ja-JP" altLang="en-US" sz="2000" dirty="0">
                <a:latin typeface="Meiryo UI" panose="020B0604030504040204" pitchFamily="50" charset="-128"/>
                <a:ea typeface="Meiryo UI" panose="020B0604030504040204" pitchFamily="50" charset="-128"/>
              </a:rPr>
              <a:t>人口減少を前提とした政策立案へのスタンス</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7" name="タイトル 1">
            <a:extLst>
              <a:ext uri="{FF2B5EF4-FFF2-40B4-BE49-F238E27FC236}">
                <a16:creationId xmlns:a16="http://schemas.microsoft.com/office/drawing/2014/main" id="{580B8202-DF69-A1D2-A5AF-941B9E4194CF}"/>
              </a:ext>
            </a:extLst>
          </p:cNvPr>
          <p:cNvSpPr txBox="1">
            <a:spLocks/>
          </p:cNvSpPr>
          <p:nvPr/>
        </p:nvSpPr>
        <p:spPr>
          <a:xfrm>
            <a:off x="5422900" y="284942"/>
            <a:ext cx="5359400" cy="19640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1400" dirty="0">
                <a:latin typeface="Meiryo UI" panose="020B0604030504040204" pitchFamily="50" charset="-128"/>
                <a:ea typeface="Meiryo UI" panose="020B0604030504040204" pitchFamily="50" charset="-128"/>
              </a:rPr>
              <a:t>▶ 賛成・慎重・反対派が分散。バランス重視が求められるか？</a:t>
            </a:r>
            <a:endParaRPr lang="en-US" altLang="ja-JP" sz="1400" dirty="0">
              <a:solidFill>
                <a:schemeClr val="tx1">
                  <a:lumMod val="75000"/>
                  <a:lumOff val="25000"/>
                </a:schemeClr>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2280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AD807D-D48C-36C3-FC77-2769A7B2BA68}"/>
            </a:ext>
          </a:extLst>
        </p:cNvPr>
        <p:cNvGrpSpPr/>
        <p:nvPr/>
      </p:nvGrpSpPr>
      <p:grpSpPr>
        <a:xfrm>
          <a:off x="0" y="0"/>
          <a:ext cx="0" cy="0"/>
          <a:chOff x="0" y="0"/>
          <a:chExt cx="0" cy="0"/>
        </a:xfrm>
      </p:grpSpPr>
      <p:graphicFrame>
        <p:nvGraphicFramePr>
          <p:cNvPr id="11" name="グラフ 10">
            <a:extLst>
              <a:ext uri="{FF2B5EF4-FFF2-40B4-BE49-F238E27FC236}">
                <a16:creationId xmlns:a16="http://schemas.microsoft.com/office/drawing/2014/main" id="{F6C06EDD-CABF-4B24-A883-FF86F243179F}"/>
              </a:ext>
            </a:extLst>
          </p:cNvPr>
          <p:cNvGraphicFramePr>
            <a:graphicFrameLocks/>
          </p:cNvGraphicFramePr>
          <p:nvPr>
            <p:extLst>
              <p:ext uri="{D42A27DB-BD31-4B8C-83A1-F6EECF244321}">
                <p14:modId xmlns:p14="http://schemas.microsoft.com/office/powerpoint/2010/main" val="211847545"/>
              </p:ext>
            </p:extLst>
          </p:nvPr>
        </p:nvGraphicFramePr>
        <p:xfrm>
          <a:off x="634743" y="1549871"/>
          <a:ext cx="10948414" cy="3136837"/>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06CE3E9A-5623-D323-7BED-F3B253C3B21E}"/>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83DD6766-83D5-9D92-8F8F-36EC07F15800}"/>
              </a:ext>
            </a:extLst>
          </p:cNvPr>
          <p:cNvSpPr txBox="1">
            <a:spLocks/>
          </p:cNvSpPr>
          <p:nvPr/>
        </p:nvSpPr>
        <p:spPr>
          <a:xfrm>
            <a:off x="571499" y="776533"/>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Q8. </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総合戦略の再策定・改訂の予定（</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設問：地方創生</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2.0</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を念頭に、総合戦略を策定しなおす、または改訂するなどの予定はありますか？</a:t>
            </a:r>
          </a:p>
        </p:txBody>
      </p:sp>
      <p:cxnSp>
        <p:nvCxnSpPr>
          <p:cNvPr id="6" name="直線​​コネクタ(S) 7">
            <a:extLst>
              <a:ext uri="{FF2B5EF4-FFF2-40B4-BE49-F238E27FC236}">
                <a16:creationId xmlns:a16="http://schemas.microsoft.com/office/drawing/2014/main" id="{DABBC497-1EA5-9341-0A94-2992C2784430}"/>
              </a:ext>
              <a:ext uri="{C183D7F6-B498-43B3-948B-1728B52AA6E4}">
                <adec:decorative xmlns:adec="http://schemas.microsoft.com/office/drawing/2017/decorative" val="1"/>
              </a:ext>
            </a:extLst>
          </p:cNvPr>
          <p:cNvCxnSpPr>
            <a:cxnSpLocks/>
          </p:cNvCxnSpPr>
          <p:nvPr/>
        </p:nvCxnSpPr>
        <p:spPr>
          <a:xfrm>
            <a:off x="4178300" y="522898"/>
            <a:ext cx="80137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E6506B4C-AF71-5CE5-D10B-7192DDE5BC84}"/>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２</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総合戦略はどこまで動いているか？</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6C6E9A91-F9F7-2D78-6EAD-01008C5DFB1D}"/>
              </a:ext>
            </a:extLst>
          </p:cNvPr>
          <p:cNvSpPr/>
          <p:nvPr/>
        </p:nvSpPr>
        <p:spPr>
          <a:xfrm>
            <a:off x="621793" y="4618367"/>
            <a:ext cx="10948414" cy="196784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a16="http://schemas.microsoft.com/office/drawing/2014/main" id="{02522FC9-5061-3CF4-57EC-C30986AAFC39}"/>
              </a:ext>
            </a:extLst>
          </p:cNvPr>
          <p:cNvSpPr/>
          <p:nvPr/>
        </p:nvSpPr>
        <p:spPr>
          <a:xfrm>
            <a:off x="3143405" y="2743736"/>
            <a:ext cx="4138341" cy="26161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21" name="四角形: 角を丸くする 20">
            <a:extLst>
              <a:ext uri="{FF2B5EF4-FFF2-40B4-BE49-F238E27FC236}">
                <a16:creationId xmlns:a16="http://schemas.microsoft.com/office/drawing/2014/main" id="{0595F16E-F80E-E29B-8567-286693E9C0AE}"/>
              </a:ext>
            </a:extLst>
          </p:cNvPr>
          <p:cNvSpPr/>
          <p:nvPr/>
        </p:nvSpPr>
        <p:spPr>
          <a:xfrm>
            <a:off x="8928100" y="3812529"/>
            <a:ext cx="1665559" cy="68301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22" name="四角形: 角を丸くする 21">
            <a:extLst>
              <a:ext uri="{FF2B5EF4-FFF2-40B4-BE49-F238E27FC236}">
                <a16:creationId xmlns:a16="http://schemas.microsoft.com/office/drawing/2014/main" id="{0A9615D0-7F36-6A7C-79AA-A70454F9EEE7}"/>
              </a:ext>
            </a:extLst>
          </p:cNvPr>
          <p:cNvSpPr/>
          <p:nvPr/>
        </p:nvSpPr>
        <p:spPr>
          <a:xfrm>
            <a:off x="3143405" y="2231638"/>
            <a:ext cx="3212790" cy="40767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23" name="テキスト ボックス 22">
            <a:extLst>
              <a:ext uri="{FF2B5EF4-FFF2-40B4-BE49-F238E27FC236}">
                <a16:creationId xmlns:a16="http://schemas.microsoft.com/office/drawing/2014/main" id="{664EA607-893A-AC00-BA04-13D123C5A6CC}"/>
              </a:ext>
            </a:extLst>
          </p:cNvPr>
          <p:cNvSpPr txBox="1"/>
          <p:nvPr/>
        </p:nvSpPr>
        <p:spPr>
          <a:xfrm>
            <a:off x="3957599" y="2100676"/>
            <a:ext cx="2247900" cy="261610"/>
          </a:xfrm>
          <a:prstGeom prst="rect">
            <a:avLst/>
          </a:prstGeom>
          <a:solidFill>
            <a:schemeClr val="bg1"/>
          </a:solidFill>
          <a:ln w="6350">
            <a:solidFill>
              <a:schemeClr val="tx1"/>
            </a:solidFill>
          </a:ln>
        </p:spPr>
        <p:txBody>
          <a:bodyPr wrap="square" rtlCol="0">
            <a:spAutoFit/>
          </a:bodyPr>
          <a:lstStyle/>
          <a:p>
            <a:pPr algn="ctr"/>
            <a:r>
              <a:rPr kumimoji="1" lang="ja-JP" altLang="en-US" sz="1100" b="1">
                <a:latin typeface="Meiryo UI" panose="020B0604030504040204" pitchFamily="50" charset="-128"/>
                <a:ea typeface="Meiryo UI" panose="020B0604030504040204" pitchFamily="50" charset="-128"/>
              </a:rPr>
              <a:t>全体の</a:t>
            </a:r>
            <a:r>
              <a:rPr kumimoji="1" lang="en-US" altLang="ja-JP" sz="1100" b="1">
                <a:latin typeface="Meiryo UI" panose="020B0604030504040204" pitchFamily="50" charset="-128"/>
                <a:ea typeface="Meiryo UI" panose="020B0604030504040204" pitchFamily="50" charset="-128"/>
              </a:rPr>
              <a:t>38.5</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が改訂予定</a:t>
            </a:r>
          </a:p>
        </p:txBody>
      </p:sp>
      <p:sp>
        <p:nvSpPr>
          <p:cNvPr id="2" name="タイトル 1">
            <a:extLst>
              <a:ext uri="{FF2B5EF4-FFF2-40B4-BE49-F238E27FC236}">
                <a16:creationId xmlns:a16="http://schemas.microsoft.com/office/drawing/2014/main" id="{AA2B7947-766A-541A-169E-BE806C747AC4}"/>
              </a:ext>
            </a:extLst>
          </p:cNvPr>
          <p:cNvSpPr txBox="1">
            <a:spLocks/>
          </p:cNvSpPr>
          <p:nvPr/>
        </p:nvSpPr>
        <p:spPr>
          <a:xfrm>
            <a:off x="737780" y="4618367"/>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「改訂予定あり」が約</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4</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小規模自治体ほど改訂予定が高い傾向</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7" name="タイトル 1">
            <a:extLst>
              <a:ext uri="{FF2B5EF4-FFF2-40B4-BE49-F238E27FC236}">
                <a16:creationId xmlns:a16="http://schemas.microsoft.com/office/drawing/2014/main" id="{F3DD8D25-5236-7E6C-7A49-32A1B578F959}"/>
              </a:ext>
            </a:extLst>
          </p:cNvPr>
          <p:cNvSpPr txBox="1">
            <a:spLocks/>
          </p:cNvSpPr>
          <p:nvPr/>
        </p:nvSpPr>
        <p:spPr>
          <a:xfrm>
            <a:off x="836408" y="5015527"/>
            <a:ext cx="10733799" cy="157068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「かなり改訂する予定（全面改訂含む）」「一部改訂する予定」を合わせた“改訂予定あり”は全体で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38.5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15.9</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22.6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万人未満の自治体で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48.7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20.4</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28.3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％）と、最も高い割合となった。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 </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自治体規模にかかわらず、最も多かったのは「未定」で全体で</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36.0%</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であった。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一方で「地方創生</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を踏まえてすで</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に改定済」</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と回答したのは、人口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万人以上で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15.8</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10〜50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18.6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％と、比較的規模の大きい自治体に多かった。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2" name="テキスト ボックス 1">
            <a:extLst>
              <a:ext uri="{FF2B5EF4-FFF2-40B4-BE49-F238E27FC236}">
                <a16:creationId xmlns:a16="http://schemas.microsoft.com/office/drawing/2014/main" id="{AFD61E62-713C-06CC-B46D-CE5E673114BF}"/>
              </a:ext>
            </a:extLst>
          </p:cNvPr>
          <p:cNvSpPr txBox="1"/>
          <p:nvPr/>
        </p:nvSpPr>
        <p:spPr>
          <a:xfrm>
            <a:off x="10884161" y="2146413"/>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57031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C70C72-F90A-264C-8051-023A07D8B34A}"/>
            </a:ext>
          </a:extLst>
        </p:cNvPr>
        <p:cNvGrpSpPr/>
        <p:nvPr/>
      </p:nvGrpSpPr>
      <p:grpSpPr>
        <a:xfrm>
          <a:off x="0" y="0"/>
          <a:ext cx="0" cy="0"/>
          <a:chOff x="0" y="0"/>
          <a:chExt cx="0" cy="0"/>
        </a:xfrm>
      </p:grpSpPr>
      <p:graphicFrame>
        <p:nvGraphicFramePr>
          <p:cNvPr id="16" name="グラフ 15">
            <a:extLst>
              <a:ext uri="{FF2B5EF4-FFF2-40B4-BE49-F238E27FC236}">
                <a16:creationId xmlns:a16="http://schemas.microsoft.com/office/drawing/2014/main" id="{572358AE-2EF8-410F-B03C-9CF966A98AF4}"/>
              </a:ext>
            </a:extLst>
          </p:cNvPr>
          <p:cNvGraphicFramePr>
            <a:graphicFrameLocks/>
          </p:cNvGraphicFramePr>
          <p:nvPr>
            <p:extLst>
              <p:ext uri="{D42A27DB-BD31-4B8C-83A1-F6EECF244321}">
                <p14:modId xmlns:p14="http://schemas.microsoft.com/office/powerpoint/2010/main" val="4249570224"/>
              </p:ext>
            </p:extLst>
          </p:nvPr>
        </p:nvGraphicFramePr>
        <p:xfrm>
          <a:off x="636361" y="1762759"/>
          <a:ext cx="10948414" cy="3364577"/>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E85A8755-9A79-807A-91BD-95971CA378D9}"/>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1D33A24F-970A-455E-4C55-C5F0145747B0}"/>
              </a:ext>
            </a:extLst>
          </p:cNvPr>
          <p:cNvSpPr txBox="1">
            <a:spLocks/>
          </p:cNvSpPr>
          <p:nvPr/>
        </p:nvSpPr>
        <p:spPr>
          <a:xfrm>
            <a:off x="533399" y="799897"/>
            <a:ext cx="10723564" cy="93076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Q9. </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総合戦略の再策定・改訂の際の外部委託についての予定（</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設問：上記で「１．かなり改訂する予定（全面的改訂含む）」、「２．一部改訂する予定」、「５．地方創生</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2.0</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を踏まえて改定済」と回答した方は、上記で改定を予定している場合、その際の外部委託（コンサルタントや有識者など）についてどのような予定ですか？</a:t>
            </a:r>
          </a:p>
        </p:txBody>
      </p:sp>
      <p:cxnSp>
        <p:nvCxnSpPr>
          <p:cNvPr id="6" name="直線​​コネクタ(S) 7">
            <a:extLst>
              <a:ext uri="{FF2B5EF4-FFF2-40B4-BE49-F238E27FC236}">
                <a16:creationId xmlns:a16="http://schemas.microsoft.com/office/drawing/2014/main" id="{314C1183-C34E-0F8D-3621-D9BA1A935B1F}"/>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01EDB460-0FA3-4D35-C4A1-D985BA7E58D1}"/>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２</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総合戦略はどこまで動いているか？</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C4A1061A-AD8B-E574-98A6-FDFB489B3394}"/>
              </a:ext>
            </a:extLst>
          </p:cNvPr>
          <p:cNvSpPr/>
          <p:nvPr/>
        </p:nvSpPr>
        <p:spPr>
          <a:xfrm>
            <a:off x="636361" y="5051365"/>
            <a:ext cx="10948414" cy="138880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45CA4EDD-6F24-9EC8-3E58-D69E67C418A4}"/>
              </a:ext>
            </a:extLst>
          </p:cNvPr>
          <p:cNvSpPr txBox="1">
            <a:spLocks/>
          </p:cNvSpPr>
          <p:nvPr/>
        </p:nvSpPr>
        <p:spPr>
          <a:xfrm>
            <a:off x="737779" y="6440167"/>
            <a:ext cx="11201400" cy="472373"/>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150000"/>
              </a:lnSpc>
              <a:spcBef>
                <a:spcPts val="0"/>
              </a:spcBef>
              <a:spcAft>
                <a:spcPts val="0"/>
              </a:spcAft>
              <a:buClrTx/>
              <a:buSzTx/>
              <a:tabLst/>
              <a:defRPr/>
            </a:pPr>
            <a:r>
              <a:rPr kumimoji="0" lang="en-US" altLang="ja-JP"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注</a:t>
            </a:r>
            <a:r>
              <a:rPr kumimoji="0" lang="en-US" altLang="ja-JP"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）全体</a:t>
            </a:r>
            <a:r>
              <a:rPr kumimoji="0" lang="ja-JP" altLang="en-US" sz="11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の「</a:t>
            </a:r>
            <a:r>
              <a:rPr lang="ja-JP" altLang="en-US" sz="1100">
                <a:solidFill>
                  <a:srgbClr val="000000">
                    <a:lumMod val="75000"/>
                    <a:lumOff val="25000"/>
                  </a:srgbClr>
                </a:solidFill>
                <a:latin typeface="Meiryo UI" panose="020B0604030504040204" pitchFamily="50" charset="-128"/>
                <a:ea typeface="Meiryo UI" panose="020B0604030504040204" pitchFamily="50" charset="-128"/>
                <a:cs typeface="+mn-cs"/>
              </a:rPr>
              <a:t>全て、</a:t>
            </a:r>
            <a:r>
              <a:rPr kumimoji="0" lang="ja-JP" altLang="en-US" sz="11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自治</a:t>
            </a:r>
            <a:r>
              <a:rPr kumimoji="0" lang="ja-JP" altLang="en-US"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体内で行う予定」は、</a:t>
            </a:r>
            <a:r>
              <a:rPr kumimoji="0" lang="en-US" altLang="ja-JP"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32.5%</a:t>
            </a:r>
            <a:r>
              <a:rPr kumimoji="0" lang="ja-JP" altLang="en-US"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。これは過去調査よりも減少（＝外部委託が増えている傾向がみられた）</a:t>
            </a:r>
            <a:endParaRPr kumimoji="0" lang="en-US" altLang="ja-JP"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marR="0" lvl="0" algn="l" defTabSz="914400" rtl="0" eaLnBrk="1" fontAlgn="auto" latinLnBrk="0" hangingPunct="1">
              <a:lnSpc>
                <a:spcPct val="150000"/>
              </a:lnSpc>
              <a:spcBef>
                <a:spcPts val="0"/>
              </a:spcBef>
              <a:spcAft>
                <a:spcPts val="0"/>
              </a:spcAft>
              <a:buClrTx/>
              <a:buSzTx/>
              <a:tabLst/>
              <a:defRPr/>
            </a:pPr>
            <a:endParaRPr kumimoji="0" lang="en-US" altLang="ja-JP" sz="11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p:txBody>
      </p:sp>
      <p:sp>
        <p:nvSpPr>
          <p:cNvPr id="8" name="四角形: 角を丸くする 7">
            <a:extLst>
              <a:ext uri="{FF2B5EF4-FFF2-40B4-BE49-F238E27FC236}">
                <a16:creationId xmlns:a16="http://schemas.microsoft.com/office/drawing/2014/main" id="{23C120F1-1696-2914-9412-46A2EC8BB10D}"/>
              </a:ext>
            </a:extLst>
          </p:cNvPr>
          <p:cNvSpPr/>
          <p:nvPr/>
        </p:nvSpPr>
        <p:spPr>
          <a:xfrm>
            <a:off x="7280817" y="2581727"/>
            <a:ext cx="2781300" cy="39370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0" name="四角形: 角を丸くする 9">
            <a:extLst>
              <a:ext uri="{FF2B5EF4-FFF2-40B4-BE49-F238E27FC236}">
                <a16:creationId xmlns:a16="http://schemas.microsoft.com/office/drawing/2014/main" id="{9C8A1128-20F7-D089-23F5-E017F68C1B34}"/>
              </a:ext>
            </a:extLst>
          </p:cNvPr>
          <p:cNvSpPr/>
          <p:nvPr/>
        </p:nvSpPr>
        <p:spPr>
          <a:xfrm>
            <a:off x="2515098" y="2557552"/>
            <a:ext cx="1515140" cy="39370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1" name="四角形: 角を丸くする 10">
            <a:extLst>
              <a:ext uri="{FF2B5EF4-FFF2-40B4-BE49-F238E27FC236}">
                <a16:creationId xmlns:a16="http://schemas.microsoft.com/office/drawing/2014/main" id="{B3FD334F-0954-7CD6-68A7-C8A8DB24B6CE}"/>
              </a:ext>
            </a:extLst>
          </p:cNvPr>
          <p:cNvSpPr/>
          <p:nvPr/>
        </p:nvSpPr>
        <p:spPr>
          <a:xfrm>
            <a:off x="4099348" y="2557552"/>
            <a:ext cx="2591384" cy="39370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2" name="テキスト ボックス 11">
            <a:extLst>
              <a:ext uri="{FF2B5EF4-FFF2-40B4-BE49-F238E27FC236}">
                <a16:creationId xmlns:a16="http://schemas.microsoft.com/office/drawing/2014/main" id="{9E4257D0-19DC-2B9B-4EEA-FF9E18D08916}"/>
              </a:ext>
            </a:extLst>
          </p:cNvPr>
          <p:cNvSpPr txBox="1"/>
          <p:nvPr/>
        </p:nvSpPr>
        <p:spPr>
          <a:xfrm>
            <a:off x="2694472" y="2377899"/>
            <a:ext cx="2067099" cy="261610"/>
          </a:xfrm>
          <a:prstGeom prst="rect">
            <a:avLst/>
          </a:prstGeom>
          <a:solidFill>
            <a:schemeClr val="bg1"/>
          </a:solidFill>
          <a:ln w="6350">
            <a:solidFill>
              <a:schemeClr val="tx1"/>
            </a:solidFill>
          </a:ln>
        </p:spPr>
        <p:txBody>
          <a:bodyPr wrap="square" rtlCol="0">
            <a:spAutoFit/>
          </a:bodyPr>
          <a:lstStyle/>
          <a:p>
            <a:pPr algn="ctr"/>
            <a:r>
              <a:rPr kumimoji="1" lang="ja-JP" altLang="en-US" sz="1100" b="1">
                <a:latin typeface="Meiryo UI" panose="020B0604030504040204" pitchFamily="50" charset="-128"/>
                <a:ea typeface="Meiryo UI" panose="020B0604030504040204" pitchFamily="50" charset="-128"/>
              </a:rPr>
              <a:t>外部委託 </a:t>
            </a:r>
            <a:r>
              <a:rPr kumimoji="1" lang="en-US" altLang="ja-JP" sz="1100" b="1">
                <a:latin typeface="Meiryo UI" panose="020B0604030504040204" pitchFamily="50" charset="-128"/>
                <a:ea typeface="Meiryo UI" panose="020B0604030504040204" pitchFamily="50" charset="-128"/>
              </a:rPr>
              <a:t>48.2%</a:t>
            </a:r>
            <a:r>
              <a:rPr kumimoji="1" lang="ja-JP" altLang="en-US" sz="1100" b="1">
                <a:latin typeface="Meiryo UI" panose="020B0604030504040204" pitchFamily="50" charset="-128"/>
                <a:ea typeface="Meiryo UI" panose="020B0604030504040204" pitchFamily="50" charset="-128"/>
              </a:rPr>
              <a:t>　</a:t>
            </a:r>
            <a:endParaRPr kumimoji="1" lang="ja-JP" altLang="en-US" sz="1100" b="1" dirty="0">
              <a:latin typeface="Meiryo UI" panose="020B0604030504040204" pitchFamily="50" charset="-128"/>
              <a:ea typeface="Meiryo UI" panose="020B0604030504040204" pitchFamily="50" charset="-128"/>
            </a:endParaRPr>
          </a:p>
        </p:txBody>
      </p:sp>
      <p:sp>
        <p:nvSpPr>
          <p:cNvPr id="13" name="タイトル 1">
            <a:extLst>
              <a:ext uri="{FF2B5EF4-FFF2-40B4-BE49-F238E27FC236}">
                <a16:creationId xmlns:a16="http://schemas.microsoft.com/office/drawing/2014/main" id="{0B61C3D4-24FB-3F29-B823-65CF3E7DF84E}"/>
              </a:ext>
            </a:extLst>
          </p:cNvPr>
          <p:cNvSpPr txBox="1">
            <a:spLocks/>
          </p:cNvSpPr>
          <p:nvPr/>
        </p:nvSpPr>
        <p:spPr>
          <a:xfrm>
            <a:off x="737779" y="5019270"/>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外部委託予定は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5</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割弱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小規模ほど活用意向が高い傾向</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4" name="タイトル 1">
            <a:extLst>
              <a:ext uri="{FF2B5EF4-FFF2-40B4-BE49-F238E27FC236}">
                <a16:creationId xmlns:a16="http://schemas.microsoft.com/office/drawing/2014/main" id="{1776B6A9-CC94-D051-16AC-29F3D58A3773}"/>
              </a:ext>
            </a:extLst>
          </p:cNvPr>
          <p:cNvSpPr txBox="1">
            <a:spLocks/>
          </p:cNvSpPr>
          <p:nvPr/>
        </p:nvSpPr>
        <p:spPr>
          <a:xfrm>
            <a:off x="737779" y="5416744"/>
            <a:ext cx="10519184"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「かなりの部分を外部委託する予定」「一部を外部委託する予定」を合わせた割合は全体で</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48</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17.9</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30.3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万人未満の自治体では、外部委託予定が</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52.5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24.8</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27.7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％）と最も高かった。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一方</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全て、</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自治</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体内で行う予定」とする</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割合は全体で</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32.5%</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39.6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％と他層より際立って高かった</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注</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1</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5" name="テキスト ボックス 1">
            <a:extLst>
              <a:ext uri="{FF2B5EF4-FFF2-40B4-BE49-F238E27FC236}">
                <a16:creationId xmlns:a16="http://schemas.microsoft.com/office/drawing/2014/main" id="{79434C84-5B37-69D0-4B6F-28244779BEA2}"/>
              </a:ext>
            </a:extLst>
          </p:cNvPr>
          <p:cNvSpPr txBox="1"/>
          <p:nvPr/>
        </p:nvSpPr>
        <p:spPr>
          <a:xfrm>
            <a:off x="10981685" y="2425007"/>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DDB6C92C-196C-7CAB-2026-B49F72E9FB2E}"/>
              </a:ext>
            </a:extLst>
          </p:cNvPr>
          <p:cNvSpPr/>
          <p:nvPr/>
        </p:nvSpPr>
        <p:spPr>
          <a:xfrm>
            <a:off x="5997371" y="4252826"/>
            <a:ext cx="3497503" cy="294071"/>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Tree>
    <p:extLst>
      <p:ext uri="{BB962C8B-B14F-4D97-AF65-F5344CB8AC3E}">
        <p14:creationId xmlns:p14="http://schemas.microsoft.com/office/powerpoint/2010/main" val="2993151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CE03A-B2CF-FA01-FD26-E8F68B93C808}"/>
            </a:ext>
          </a:extLst>
        </p:cNvPr>
        <p:cNvGrpSpPr/>
        <p:nvPr/>
      </p:nvGrpSpPr>
      <p:grpSpPr>
        <a:xfrm>
          <a:off x="0" y="0"/>
          <a:ext cx="0" cy="0"/>
          <a:chOff x="0" y="0"/>
          <a:chExt cx="0" cy="0"/>
        </a:xfrm>
      </p:grpSpPr>
      <p:graphicFrame>
        <p:nvGraphicFramePr>
          <p:cNvPr id="12" name="グラフ 11">
            <a:extLst>
              <a:ext uri="{FF2B5EF4-FFF2-40B4-BE49-F238E27FC236}">
                <a16:creationId xmlns:a16="http://schemas.microsoft.com/office/drawing/2014/main" id="{E9522734-F706-46C5-9C90-75EE5294B7B9}"/>
              </a:ext>
            </a:extLst>
          </p:cNvPr>
          <p:cNvGraphicFramePr>
            <a:graphicFrameLocks/>
          </p:cNvGraphicFramePr>
          <p:nvPr>
            <p:extLst>
              <p:ext uri="{D42A27DB-BD31-4B8C-83A1-F6EECF244321}">
                <p14:modId xmlns:p14="http://schemas.microsoft.com/office/powerpoint/2010/main" val="2165659176"/>
              </p:ext>
            </p:extLst>
          </p:nvPr>
        </p:nvGraphicFramePr>
        <p:xfrm>
          <a:off x="636361" y="1562760"/>
          <a:ext cx="10948414" cy="3732479"/>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E812E1DE-A3E5-ECCD-C05D-FAF9FC4E86D9}"/>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A67545DE-0FD1-7ECA-3279-5382A9CFAF5F}"/>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Q10.</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外部委託の予定についての所感（</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設問：</a:t>
            </a:r>
            <a:r>
              <a:rPr lang="en-US" altLang="ja-JP" sz="1200">
                <a:solidFill>
                  <a:schemeClr val="tx1">
                    <a:lumMod val="75000"/>
                    <a:lumOff val="25000"/>
                  </a:schemeClr>
                </a:solidFill>
                <a:latin typeface="Meiryo UI" panose="020B0604030504040204" pitchFamily="50" charset="-128"/>
                <a:ea typeface="Meiryo UI" panose="020B0604030504040204" pitchFamily="50" charset="-128"/>
              </a:rPr>
              <a:t>Q9</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で「外部</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委託</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予定あり」と回答した方は</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、外部委託の予定について、実際にはどのように感じていますか？</a:t>
            </a:r>
          </a:p>
        </p:txBody>
      </p:sp>
      <p:cxnSp>
        <p:nvCxnSpPr>
          <p:cNvPr id="6" name="直線​​コネクタ(S) 7">
            <a:extLst>
              <a:ext uri="{FF2B5EF4-FFF2-40B4-BE49-F238E27FC236}">
                <a16:creationId xmlns:a16="http://schemas.microsoft.com/office/drawing/2014/main" id="{463D3A9E-FB9E-B8FA-3B99-DB16A58E0CD4}"/>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797CE882-F883-7DD5-9C36-2DAEC2204004}"/>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２</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総合戦略はどこまで動いているか？</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C778B3D-582A-D228-AFD9-B1F9FC7F417D}"/>
              </a:ext>
            </a:extLst>
          </p:cNvPr>
          <p:cNvSpPr/>
          <p:nvPr/>
        </p:nvSpPr>
        <p:spPr>
          <a:xfrm>
            <a:off x="636361" y="5316279"/>
            <a:ext cx="10948414" cy="128654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C3327056-5B06-1AFC-3AC0-19DE28995B99}"/>
              </a:ext>
            </a:extLst>
          </p:cNvPr>
          <p:cNvSpPr txBox="1">
            <a:spLocks/>
          </p:cNvSpPr>
          <p:nvPr/>
        </p:nvSpPr>
        <p:spPr>
          <a:xfrm>
            <a:off x="737779" y="5316279"/>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委託に関する所感は三様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「担いたいが難しい」も「委託したいが難しい」も</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3</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割前後</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8" name="タイトル 1">
            <a:extLst>
              <a:ext uri="{FF2B5EF4-FFF2-40B4-BE49-F238E27FC236}">
                <a16:creationId xmlns:a16="http://schemas.microsoft.com/office/drawing/2014/main" id="{BC6F5C8D-81C3-43C8-929E-624068CE4A4B}"/>
              </a:ext>
            </a:extLst>
          </p:cNvPr>
          <p:cNvSpPr txBox="1">
            <a:spLocks/>
          </p:cNvSpPr>
          <p:nvPr/>
        </p:nvSpPr>
        <p:spPr>
          <a:xfrm>
            <a:off x="737779" y="5713753"/>
            <a:ext cx="10519184"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「本当はもっと職員が担うべきだが、現実的に難しい」とした自治体は全体で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33.3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万人未満の人口規模では、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割前後で推移した。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「本当はもっと外部委託したいが、予算や方針で難しい」との回答も全体で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24.3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28.1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％と高かった。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「特に意識していない」とする自治体も</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28.6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％と一定数</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存在している。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1" name="テキスト ボックス 1">
            <a:extLst>
              <a:ext uri="{FF2B5EF4-FFF2-40B4-BE49-F238E27FC236}">
                <a16:creationId xmlns:a16="http://schemas.microsoft.com/office/drawing/2014/main" id="{717D420B-B0A8-90B1-765B-116A4C816B43}"/>
              </a:ext>
            </a:extLst>
          </p:cNvPr>
          <p:cNvSpPr txBox="1"/>
          <p:nvPr/>
        </p:nvSpPr>
        <p:spPr>
          <a:xfrm>
            <a:off x="10981685" y="2156080"/>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AB9C254-1E0A-4499-077B-F5C574F387C8}"/>
              </a:ext>
            </a:extLst>
          </p:cNvPr>
          <p:cNvSpPr/>
          <p:nvPr/>
        </p:nvSpPr>
        <p:spPr>
          <a:xfrm>
            <a:off x="2810556" y="2391962"/>
            <a:ext cx="2877863" cy="351238"/>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0" name="四角形: 角を丸くする 9">
            <a:extLst>
              <a:ext uri="{FF2B5EF4-FFF2-40B4-BE49-F238E27FC236}">
                <a16:creationId xmlns:a16="http://schemas.microsoft.com/office/drawing/2014/main" id="{CC40B4CC-ACAC-51C4-791A-037C81640658}"/>
              </a:ext>
            </a:extLst>
          </p:cNvPr>
          <p:cNvSpPr/>
          <p:nvPr/>
        </p:nvSpPr>
        <p:spPr>
          <a:xfrm>
            <a:off x="5997371" y="3321040"/>
            <a:ext cx="2452560" cy="351238"/>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3" name="四角形: 角を丸くする 12">
            <a:extLst>
              <a:ext uri="{FF2B5EF4-FFF2-40B4-BE49-F238E27FC236}">
                <a16:creationId xmlns:a16="http://schemas.microsoft.com/office/drawing/2014/main" id="{22DCB91F-6A46-0623-722B-97826A1B2915}"/>
              </a:ext>
            </a:extLst>
          </p:cNvPr>
          <p:cNvSpPr/>
          <p:nvPr/>
        </p:nvSpPr>
        <p:spPr>
          <a:xfrm>
            <a:off x="7695045" y="2391962"/>
            <a:ext cx="2452560" cy="351238"/>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Tree>
    <p:extLst>
      <p:ext uri="{BB962C8B-B14F-4D97-AF65-F5344CB8AC3E}">
        <p14:creationId xmlns:p14="http://schemas.microsoft.com/office/powerpoint/2010/main" val="2255887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D0958-31B3-9878-A498-A3A7E5A9F577}"/>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F068653E-83AB-3FB3-0AB3-F5EC530621E1}"/>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C4DACB60-0C61-8A1F-5305-45A9CF43061E}"/>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Q11.</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自治体が抱えている大きな課題（</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MA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設問：現在、貴自治体が抱えている大きな課題は何ですか？（複数回答のため、全体　</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n=494</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の回答数で割合を算出）</a:t>
            </a:r>
            <a:endParaRPr lang="en-US" altLang="ja-JP" sz="1200" dirty="0">
              <a:solidFill>
                <a:schemeClr val="tx1">
                  <a:lumMod val="75000"/>
                  <a:lumOff val="25000"/>
                </a:schemeClr>
              </a:solidFill>
              <a:latin typeface="Meiryo UI" panose="020B0604030504040204" pitchFamily="50" charset="-128"/>
              <a:ea typeface="Meiryo UI" panose="020B0604030504040204" pitchFamily="50" charset="-128"/>
            </a:endParaRPr>
          </a:p>
        </p:txBody>
      </p:sp>
      <p:cxnSp>
        <p:nvCxnSpPr>
          <p:cNvPr id="6" name="直線​​コネクタ(S) 7">
            <a:extLst>
              <a:ext uri="{FF2B5EF4-FFF2-40B4-BE49-F238E27FC236}">
                <a16:creationId xmlns:a16="http://schemas.microsoft.com/office/drawing/2014/main" id="{4F17381D-8438-297A-E790-5F73F0865AC2}"/>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0D21A4B6-E278-EE89-B53F-C254AE6EC095}"/>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3.</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自治体が抱える課題</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3" name="グラフ 2">
            <a:extLst>
              <a:ext uri="{FF2B5EF4-FFF2-40B4-BE49-F238E27FC236}">
                <a16:creationId xmlns:a16="http://schemas.microsoft.com/office/drawing/2014/main" id="{0C517FC6-72F7-448F-896F-1BFA02CCAC5E}"/>
              </a:ext>
            </a:extLst>
          </p:cNvPr>
          <p:cNvGraphicFramePr>
            <a:graphicFrameLocks/>
          </p:cNvGraphicFramePr>
          <p:nvPr>
            <p:extLst>
              <p:ext uri="{D42A27DB-BD31-4B8C-83A1-F6EECF244321}">
                <p14:modId xmlns:p14="http://schemas.microsoft.com/office/powerpoint/2010/main" val="2727032203"/>
              </p:ext>
            </p:extLst>
          </p:nvPr>
        </p:nvGraphicFramePr>
        <p:xfrm>
          <a:off x="533399" y="1731886"/>
          <a:ext cx="11342226" cy="3584080"/>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ボックス 1">
            <a:extLst>
              <a:ext uri="{FF2B5EF4-FFF2-40B4-BE49-F238E27FC236}">
                <a16:creationId xmlns:a16="http://schemas.microsoft.com/office/drawing/2014/main" id="{40C7045E-1921-F69A-A496-560A2AC0B70F}"/>
              </a:ext>
            </a:extLst>
          </p:cNvPr>
          <p:cNvSpPr txBox="1"/>
          <p:nvPr/>
        </p:nvSpPr>
        <p:spPr>
          <a:xfrm>
            <a:off x="11316263" y="2057400"/>
            <a:ext cx="901701" cy="369332"/>
          </a:xfrm>
          <a:prstGeom prst="rect">
            <a:avLst/>
          </a:prstGeom>
          <a:noFill/>
        </p:spPr>
        <p:txBody>
          <a:bodyPr wrap="square" rtlCol="0">
            <a:spAutoFit/>
          </a:bodyPr>
          <a:lstStyle/>
          <a:p>
            <a:r>
              <a:rPr kumimoji="1" lang="ja-JP" altLang="en-US" b="1" dirty="0">
                <a:solidFill>
                  <a:schemeClr val="accent1"/>
                </a:solidFill>
              </a:rPr>
              <a:t>①</a:t>
            </a:r>
          </a:p>
        </p:txBody>
      </p:sp>
      <p:sp>
        <p:nvSpPr>
          <p:cNvPr id="7" name="テキスト ボックス 6">
            <a:extLst>
              <a:ext uri="{FF2B5EF4-FFF2-40B4-BE49-F238E27FC236}">
                <a16:creationId xmlns:a16="http://schemas.microsoft.com/office/drawing/2014/main" id="{5E2903DA-23DB-8135-9504-3C8CA37F8C0D}"/>
              </a:ext>
            </a:extLst>
          </p:cNvPr>
          <p:cNvSpPr txBox="1"/>
          <p:nvPr/>
        </p:nvSpPr>
        <p:spPr>
          <a:xfrm>
            <a:off x="10269729" y="4242233"/>
            <a:ext cx="901701" cy="369332"/>
          </a:xfrm>
          <a:prstGeom prst="rect">
            <a:avLst/>
          </a:prstGeom>
          <a:noFill/>
        </p:spPr>
        <p:txBody>
          <a:bodyPr wrap="square" rtlCol="0">
            <a:spAutoFit/>
          </a:bodyPr>
          <a:lstStyle/>
          <a:p>
            <a:r>
              <a:rPr kumimoji="1" lang="ja-JP" altLang="en-US" b="1" dirty="0">
                <a:solidFill>
                  <a:schemeClr val="accent1"/>
                </a:solidFill>
              </a:rPr>
              <a:t>②</a:t>
            </a:r>
          </a:p>
        </p:txBody>
      </p:sp>
      <p:sp>
        <p:nvSpPr>
          <p:cNvPr id="8" name="テキスト ボックス 7">
            <a:extLst>
              <a:ext uri="{FF2B5EF4-FFF2-40B4-BE49-F238E27FC236}">
                <a16:creationId xmlns:a16="http://schemas.microsoft.com/office/drawing/2014/main" id="{1B24CE6E-3646-085D-0438-CDEBBBAFD717}"/>
              </a:ext>
            </a:extLst>
          </p:cNvPr>
          <p:cNvSpPr txBox="1"/>
          <p:nvPr/>
        </p:nvSpPr>
        <p:spPr>
          <a:xfrm>
            <a:off x="9038593" y="2376422"/>
            <a:ext cx="901701" cy="369332"/>
          </a:xfrm>
          <a:prstGeom prst="rect">
            <a:avLst/>
          </a:prstGeom>
          <a:noFill/>
        </p:spPr>
        <p:txBody>
          <a:bodyPr wrap="square" rtlCol="0">
            <a:spAutoFit/>
          </a:bodyPr>
          <a:lstStyle/>
          <a:p>
            <a:r>
              <a:rPr kumimoji="1" lang="ja-JP" altLang="en-US" b="1" dirty="0">
                <a:solidFill>
                  <a:schemeClr val="accent1"/>
                </a:solidFill>
              </a:rPr>
              <a:t>③</a:t>
            </a:r>
            <a:endParaRPr kumimoji="1" lang="en-US" altLang="ja-JP" b="1" dirty="0">
              <a:solidFill>
                <a:schemeClr val="accent1"/>
              </a:solidFill>
            </a:endParaRPr>
          </a:p>
        </p:txBody>
      </p:sp>
      <p:sp>
        <p:nvSpPr>
          <p:cNvPr id="10" name="正方形/長方形 9">
            <a:extLst>
              <a:ext uri="{FF2B5EF4-FFF2-40B4-BE49-F238E27FC236}">
                <a16:creationId xmlns:a16="http://schemas.microsoft.com/office/drawing/2014/main" id="{F8ECD9AC-FC02-68CE-8D6C-E1111CE79F3A}"/>
              </a:ext>
            </a:extLst>
          </p:cNvPr>
          <p:cNvSpPr/>
          <p:nvPr/>
        </p:nvSpPr>
        <p:spPr>
          <a:xfrm>
            <a:off x="636361" y="5316279"/>
            <a:ext cx="10948414" cy="132183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
            <a:extLst>
              <a:ext uri="{FF2B5EF4-FFF2-40B4-BE49-F238E27FC236}">
                <a16:creationId xmlns:a16="http://schemas.microsoft.com/office/drawing/2014/main" id="{671A8B79-AB89-1507-8BDA-68C225DAA74C}"/>
              </a:ext>
            </a:extLst>
          </p:cNvPr>
          <p:cNvSpPr txBox="1">
            <a:spLocks/>
          </p:cNvSpPr>
          <p:nvPr/>
        </p:nvSpPr>
        <p:spPr>
          <a:xfrm>
            <a:off x="737779" y="5316279"/>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共通の課題は「人口減少」と「インフラ」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財政や教育も</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6</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割前後が懸念</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2" name="タイトル 1">
            <a:extLst>
              <a:ext uri="{FF2B5EF4-FFF2-40B4-BE49-F238E27FC236}">
                <a16:creationId xmlns:a16="http://schemas.microsoft.com/office/drawing/2014/main" id="{A31E959F-1049-8542-5345-B1DEE068DEBE}"/>
              </a:ext>
            </a:extLst>
          </p:cNvPr>
          <p:cNvSpPr txBox="1">
            <a:spLocks/>
          </p:cNvSpPr>
          <p:nvPr/>
        </p:nvSpPr>
        <p:spPr>
          <a:xfrm>
            <a:off x="737779" y="5713753"/>
            <a:ext cx="10948414"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「人口減少・少子高齢化」は当然ながら</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92.9</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％と突出し、ほぼすべての自治体にとっての課題となっている。</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次いで、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番目が「公共施設・交通インフラ</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の老朽化、継続</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79.8</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番目が「財政問題」（</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66.2</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％）と、構造的な持続可能に関わるテーマ。</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「教育・子育て支援」（</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59.5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％）や「デジタル化・</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DX</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推進」（</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58.1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％）も半数を超えており、住民生活の支えと地域変革が同時に求められている。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3" name="テキスト ボックス 1">
            <a:extLst>
              <a:ext uri="{FF2B5EF4-FFF2-40B4-BE49-F238E27FC236}">
                <a16:creationId xmlns:a16="http://schemas.microsoft.com/office/drawing/2014/main" id="{AAA42E03-25E1-4B2B-7F4D-9B5E8A07D23C}"/>
              </a:ext>
            </a:extLst>
          </p:cNvPr>
          <p:cNvSpPr txBox="1"/>
          <p:nvPr/>
        </p:nvSpPr>
        <p:spPr>
          <a:xfrm>
            <a:off x="11164023" y="1638352"/>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14" name="テキスト ボックス 1">
            <a:extLst>
              <a:ext uri="{FF2B5EF4-FFF2-40B4-BE49-F238E27FC236}">
                <a16:creationId xmlns:a16="http://schemas.microsoft.com/office/drawing/2014/main" id="{EFF70D05-DC84-CDDC-1B4D-C48A79A2A670}"/>
              </a:ext>
            </a:extLst>
          </p:cNvPr>
          <p:cNvSpPr txBox="1"/>
          <p:nvPr/>
        </p:nvSpPr>
        <p:spPr>
          <a:xfrm>
            <a:off x="2406598" y="1731571"/>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Meiryo UI" panose="020B0604030504040204" pitchFamily="50" charset="-128"/>
                <a:ea typeface="Meiryo UI" panose="020B0604030504040204" pitchFamily="50" charset="-128"/>
              </a:rPr>
              <a:t> n=494</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78628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F37D2-AAAA-B106-850D-3BB916470C9C}"/>
            </a:ext>
          </a:extLst>
        </p:cNvPr>
        <p:cNvGrpSpPr/>
        <p:nvPr/>
      </p:nvGrpSpPr>
      <p:grpSpPr>
        <a:xfrm>
          <a:off x="0" y="0"/>
          <a:ext cx="0" cy="0"/>
          <a:chOff x="0" y="0"/>
          <a:chExt cx="0" cy="0"/>
        </a:xfrm>
      </p:grpSpPr>
      <p:graphicFrame>
        <p:nvGraphicFramePr>
          <p:cNvPr id="12" name="グラフ 11">
            <a:extLst>
              <a:ext uri="{FF2B5EF4-FFF2-40B4-BE49-F238E27FC236}">
                <a16:creationId xmlns:a16="http://schemas.microsoft.com/office/drawing/2014/main" id="{7DCA3559-3512-47A2-8B19-1434118C9507}"/>
              </a:ext>
            </a:extLst>
          </p:cNvPr>
          <p:cNvGraphicFramePr>
            <a:graphicFrameLocks/>
          </p:cNvGraphicFramePr>
          <p:nvPr>
            <p:extLst>
              <p:ext uri="{D42A27DB-BD31-4B8C-83A1-F6EECF244321}">
                <p14:modId xmlns:p14="http://schemas.microsoft.com/office/powerpoint/2010/main" val="1170068082"/>
              </p:ext>
            </p:extLst>
          </p:nvPr>
        </p:nvGraphicFramePr>
        <p:xfrm>
          <a:off x="162146" y="1560056"/>
          <a:ext cx="11867708" cy="3607765"/>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F3A82639-46B8-4042-1CAE-D6FF81B9A4A9}"/>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F7FAA3E0-61BD-28DC-348E-A2188F7E2570}"/>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Q12.</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特に戦略的に重視している課題（２つまで</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MA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設問：</a:t>
            </a:r>
            <a:r>
              <a:rPr lang="en-US" altLang="ja-JP" sz="1200">
                <a:solidFill>
                  <a:schemeClr val="tx1">
                    <a:lumMod val="75000"/>
                    <a:lumOff val="25000"/>
                  </a:schemeClr>
                </a:solidFill>
                <a:latin typeface="Meiryo UI" panose="020B0604030504040204" pitchFamily="50" charset="-128"/>
                <a:ea typeface="Meiryo UI" panose="020B0604030504040204" pitchFamily="50" charset="-128"/>
              </a:rPr>
              <a:t>Q11</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で挙げて課題（複数回答）の</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中で、特に戦略的に重視している課題を</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２つ選んでください</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a:t>
            </a:r>
          </a:p>
        </p:txBody>
      </p:sp>
      <p:cxnSp>
        <p:nvCxnSpPr>
          <p:cNvPr id="6" name="直線​​コネクタ(S) 7">
            <a:extLst>
              <a:ext uri="{FF2B5EF4-FFF2-40B4-BE49-F238E27FC236}">
                <a16:creationId xmlns:a16="http://schemas.microsoft.com/office/drawing/2014/main" id="{90F39EE4-AD88-7FA0-F25B-DC270F6FA7E0}"/>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F9A93557-DF84-D057-1CBB-B20975AA94B0}"/>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3.</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自治体が抱える課題</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3" name="四角形: 角を丸くする 12">
            <a:extLst>
              <a:ext uri="{FF2B5EF4-FFF2-40B4-BE49-F238E27FC236}">
                <a16:creationId xmlns:a16="http://schemas.microsoft.com/office/drawing/2014/main" id="{5741539D-4F8A-1E24-D2E1-E1AE44722771}"/>
              </a:ext>
            </a:extLst>
          </p:cNvPr>
          <p:cNvSpPr/>
          <p:nvPr/>
        </p:nvSpPr>
        <p:spPr>
          <a:xfrm>
            <a:off x="6787068" y="3029708"/>
            <a:ext cx="1430340" cy="248788"/>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2" name="正方形/長方形 1">
            <a:extLst>
              <a:ext uri="{FF2B5EF4-FFF2-40B4-BE49-F238E27FC236}">
                <a16:creationId xmlns:a16="http://schemas.microsoft.com/office/drawing/2014/main" id="{1D7842AE-AA60-293E-1EA9-15307AB1CDCA}"/>
              </a:ext>
            </a:extLst>
          </p:cNvPr>
          <p:cNvSpPr/>
          <p:nvPr/>
        </p:nvSpPr>
        <p:spPr>
          <a:xfrm>
            <a:off x="535762" y="5167821"/>
            <a:ext cx="10948414" cy="142917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1FEC0BA5-1591-D349-7668-301B099BBA59}"/>
              </a:ext>
            </a:extLst>
          </p:cNvPr>
          <p:cNvSpPr txBox="1">
            <a:spLocks/>
          </p:cNvSpPr>
          <p:nvPr/>
        </p:nvSpPr>
        <p:spPr>
          <a:xfrm>
            <a:off x="608291" y="5186926"/>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人口規模で分かれる“第</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2</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の重点課題”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小規模は産業、中規模は教育・インフラ</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8" name="タイトル 1">
            <a:extLst>
              <a:ext uri="{FF2B5EF4-FFF2-40B4-BE49-F238E27FC236}">
                <a16:creationId xmlns:a16="http://schemas.microsoft.com/office/drawing/2014/main" id="{7E4B255A-9582-6306-2A24-7FCCEA2B7325}"/>
              </a:ext>
            </a:extLst>
          </p:cNvPr>
          <p:cNvSpPr txBox="1">
            <a:spLocks/>
          </p:cNvSpPr>
          <p:nvPr/>
        </p:nvSpPr>
        <p:spPr>
          <a:xfrm>
            <a:off x="737779" y="5672644"/>
            <a:ext cx="11011072"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「人口減少・少子高齢化」は、当然ながらすべての規模で最多であり、共通の最重要課題である。</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つ目に選んだ課題に着目すると以下である。</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小規模自治体では「地域産業の衰退」が目立ち、地域の暮らしや経済の基盤維持に重点が置かれている</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中規模層</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では「教育・子育て支援」 や「</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公共施設・交通の</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老朽化」</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の</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２点が共通で高い傾向。</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制度の継続性や将来世代に課題意識が集中。</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7" name="タイトル 1">
            <a:extLst>
              <a:ext uri="{FF2B5EF4-FFF2-40B4-BE49-F238E27FC236}">
                <a16:creationId xmlns:a16="http://schemas.microsoft.com/office/drawing/2014/main" id="{03F8BFEF-0666-BE40-DACC-E5D756F2716B}"/>
              </a:ext>
            </a:extLst>
          </p:cNvPr>
          <p:cNvSpPr txBox="1">
            <a:spLocks/>
          </p:cNvSpPr>
          <p:nvPr/>
        </p:nvSpPr>
        <p:spPr>
          <a:xfrm>
            <a:off x="2321252" y="2389258"/>
            <a:ext cx="4072455" cy="21057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1200" b="1" dirty="0">
                <a:solidFill>
                  <a:schemeClr val="accent1"/>
                </a:solidFill>
                <a:latin typeface="Meiryo UI" panose="020B0604030504040204" pitchFamily="50" charset="-128"/>
                <a:ea typeface="Meiryo UI" panose="020B0604030504040204" pitchFamily="50" charset="-128"/>
              </a:rPr>
              <a:t>2</a:t>
            </a:r>
            <a:r>
              <a:rPr lang="ja-JP" altLang="en-US" sz="1200" b="1" dirty="0">
                <a:solidFill>
                  <a:schemeClr val="accent1"/>
                </a:solidFill>
                <a:latin typeface="Meiryo UI" panose="020B0604030504040204" pitchFamily="50" charset="-128"/>
                <a:ea typeface="Meiryo UI" panose="020B0604030504040204" pitchFamily="50" charset="-128"/>
              </a:rPr>
              <a:t>つまで選択可能なため、全体を</a:t>
            </a:r>
            <a:r>
              <a:rPr lang="en-US" altLang="ja-JP" sz="1200" b="1" dirty="0">
                <a:solidFill>
                  <a:schemeClr val="accent1"/>
                </a:solidFill>
                <a:latin typeface="Meiryo UI" panose="020B0604030504040204" pitchFamily="50" charset="-128"/>
                <a:ea typeface="Meiryo UI" panose="020B0604030504040204" pitchFamily="50" charset="-128"/>
              </a:rPr>
              <a:t>200%</a:t>
            </a:r>
            <a:r>
              <a:rPr lang="ja-JP" altLang="en-US" sz="1200" b="1" dirty="0">
                <a:solidFill>
                  <a:schemeClr val="accent1"/>
                </a:solidFill>
                <a:latin typeface="Meiryo UI" panose="020B0604030504040204" pitchFamily="50" charset="-128"/>
                <a:ea typeface="Meiryo UI" panose="020B0604030504040204" pitchFamily="50" charset="-128"/>
              </a:rPr>
              <a:t>として考える</a:t>
            </a:r>
          </a:p>
        </p:txBody>
      </p:sp>
      <p:sp>
        <p:nvSpPr>
          <p:cNvPr id="11" name="平行四辺形 10">
            <a:extLst>
              <a:ext uri="{FF2B5EF4-FFF2-40B4-BE49-F238E27FC236}">
                <a16:creationId xmlns:a16="http://schemas.microsoft.com/office/drawing/2014/main" id="{B8EE953E-EF45-A0E8-1082-F71C0ED21CEB}"/>
              </a:ext>
            </a:extLst>
          </p:cNvPr>
          <p:cNvSpPr/>
          <p:nvPr/>
        </p:nvSpPr>
        <p:spPr>
          <a:xfrm>
            <a:off x="7283302" y="3347953"/>
            <a:ext cx="1690577" cy="1297199"/>
          </a:xfrm>
          <a:prstGeom prst="parallelogram">
            <a:avLst>
              <a:gd name="adj" fmla="val 43340"/>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フローチャート: 手作業 16">
            <a:extLst>
              <a:ext uri="{FF2B5EF4-FFF2-40B4-BE49-F238E27FC236}">
                <a16:creationId xmlns:a16="http://schemas.microsoft.com/office/drawing/2014/main" id="{C545F525-AAEF-816C-81AF-BC0D57B9A00F}"/>
              </a:ext>
            </a:extLst>
          </p:cNvPr>
          <p:cNvSpPr/>
          <p:nvPr/>
        </p:nvSpPr>
        <p:spPr>
          <a:xfrm rot="10800000">
            <a:off x="9645041" y="3389154"/>
            <a:ext cx="1476260" cy="1255997"/>
          </a:xfrm>
          <a:prstGeom prst="flowChartManualOperation">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
            <a:extLst>
              <a:ext uri="{FF2B5EF4-FFF2-40B4-BE49-F238E27FC236}">
                <a16:creationId xmlns:a16="http://schemas.microsoft.com/office/drawing/2014/main" id="{B7CD2F11-0C08-89DA-D63D-1E2B17404B34}"/>
              </a:ext>
            </a:extLst>
          </p:cNvPr>
          <p:cNvSpPr txBox="1"/>
          <p:nvPr/>
        </p:nvSpPr>
        <p:spPr>
          <a:xfrm>
            <a:off x="10819756" y="2308088"/>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31601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E13D8-F604-3656-EEBA-DCE3B9FDB0B8}"/>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49C2F494-A8E6-7D53-17C8-1DEF6DB299C8}"/>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AEB2D285-D92C-0F08-7D06-49D31C2D5EE2}"/>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Q12.</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特に戦略的に重視している課題（２つまで</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MA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設問：</a:t>
            </a:r>
            <a:r>
              <a:rPr lang="en-US" altLang="ja-JP" sz="1200">
                <a:solidFill>
                  <a:schemeClr val="tx1">
                    <a:lumMod val="75000"/>
                    <a:lumOff val="25000"/>
                  </a:schemeClr>
                </a:solidFill>
                <a:latin typeface="Meiryo UI" panose="020B0604030504040204" pitchFamily="50" charset="-128"/>
                <a:ea typeface="Meiryo UI" panose="020B0604030504040204" pitchFamily="50" charset="-128"/>
              </a:rPr>
              <a:t> Q11</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で挙げて課題（複数回答）の中で、特に戦略的に重視している課題を２つ選んでください。</a:t>
            </a:r>
            <a:endParaRPr lang="ja-JP" altLang="en-US" sz="1200" dirty="0">
              <a:solidFill>
                <a:schemeClr val="tx1">
                  <a:lumMod val="75000"/>
                  <a:lumOff val="25000"/>
                </a:schemeClr>
              </a:solidFill>
              <a:latin typeface="Meiryo UI" panose="020B0604030504040204" pitchFamily="50" charset="-128"/>
              <a:ea typeface="Meiryo UI" panose="020B0604030504040204" pitchFamily="50" charset="-128"/>
            </a:endParaRPr>
          </a:p>
        </p:txBody>
      </p:sp>
      <p:cxnSp>
        <p:nvCxnSpPr>
          <p:cNvPr id="6" name="直線​​コネクタ(S) 7">
            <a:extLst>
              <a:ext uri="{FF2B5EF4-FFF2-40B4-BE49-F238E27FC236}">
                <a16:creationId xmlns:a16="http://schemas.microsoft.com/office/drawing/2014/main" id="{8330105C-54EC-6339-A070-33570A4862C4}"/>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3176AA5E-9B9D-380F-1E58-F10BFA02540E}"/>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3.</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自治体が抱える課題</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B3B78321-ED85-AF9A-B765-56EAB42CA838}"/>
              </a:ext>
            </a:extLst>
          </p:cNvPr>
          <p:cNvSpPr txBox="1">
            <a:spLocks/>
          </p:cNvSpPr>
          <p:nvPr/>
        </p:nvSpPr>
        <p:spPr>
          <a:xfrm>
            <a:off x="619625" y="1767997"/>
            <a:ext cx="10723564" cy="3158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1800" dirty="0">
                <a:latin typeface="Meiryo UI" panose="020B0604030504040204" pitchFamily="50" charset="-128"/>
                <a:ea typeface="Meiryo UI" panose="020B0604030504040204" pitchFamily="50" charset="-128"/>
              </a:rPr>
              <a:t>その他意見</a:t>
            </a:r>
          </a:p>
        </p:txBody>
      </p:sp>
      <p:graphicFrame>
        <p:nvGraphicFramePr>
          <p:cNvPr id="8" name="表 7">
            <a:extLst>
              <a:ext uri="{FF2B5EF4-FFF2-40B4-BE49-F238E27FC236}">
                <a16:creationId xmlns:a16="http://schemas.microsoft.com/office/drawing/2014/main" id="{4D9F1E28-18ED-50D8-4A36-9DF66877D87A}"/>
              </a:ext>
            </a:extLst>
          </p:cNvPr>
          <p:cNvGraphicFramePr>
            <a:graphicFrameLocks noGrp="1"/>
          </p:cNvGraphicFramePr>
          <p:nvPr>
            <p:extLst>
              <p:ext uri="{D42A27DB-BD31-4B8C-83A1-F6EECF244321}">
                <p14:modId xmlns:p14="http://schemas.microsoft.com/office/powerpoint/2010/main" val="49483643"/>
              </p:ext>
            </p:extLst>
          </p:nvPr>
        </p:nvGraphicFramePr>
        <p:xfrm>
          <a:off x="2231136" y="1767995"/>
          <a:ext cx="7155932" cy="3970653"/>
        </p:xfrm>
        <a:graphic>
          <a:graphicData uri="http://schemas.openxmlformats.org/drawingml/2006/table">
            <a:tbl>
              <a:tblPr>
                <a:tableStyleId>{5C22544A-7EE6-4342-B048-85BDC9FD1C3A}</a:tableStyleId>
              </a:tblPr>
              <a:tblGrid>
                <a:gridCol w="7155932">
                  <a:extLst>
                    <a:ext uri="{9D8B030D-6E8A-4147-A177-3AD203B41FA5}">
                      <a16:colId xmlns:a16="http://schemas.microsoft.com/office/drawing/2014/main" val="3558605091"/>
                    </a:ext>
                  </a:extLst>
                </a:gridCol>
              </a:tblGrid>
              <a:tr h="251472">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すべて</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739908621"/>
                  </a:ext>
                </a:extLst>
              </a:tr>
              <a:tr h="492885">
                <a:tc>
                  <a:txBody>
                    <a:bodyPr/>
                    <a:lstStyle/>
                    <a:p>
                      <a:pPr algn="l" fontAlgn="ctr"/>
                      <a:r>
                        <a:rPr lang="ja-JP" altLang="en-US" sz="1200" u="none" strike="noStrike" dirty="0">
                          <a:effectLst/>
                          <a:latin typeface="Meiryo UI" panose="020B0604030504040204" pitchFamily="50" charset="-128"/>
                          <a:ea typeface="Meiryo UI" panose="020B0604030504040204" pitchFamily="50" charset="-128"/>
                        </a:rPr>
                        <a:t>地下鉄</a:t>
                      </a:r>
                      <a:r>
                        <a:rPr lang="en-US" altLang="ja-JP" sz="1200" u="none" strike="noStrike" dirty="0">
                          <a:effectLst/>
                          <a:latin typeface="Meiryo UI" panose="020B0604030504040204" pitchFamily="50" charset="-128"/>
                          <a:ea typeface="Meiryo UI" panose="020B0604030504040204" pitchFamily="50" charset="-128"/>
                        </a:rPr>
                        <a:t>8</a:t>
                      </a:r>
                      <a:r>
                        <a:rPr lang="ja-JP" altLang="en-US" sz="1200" u="none" strike="noStrike" dirty="0">
                          <a:effectLst/>
                          <a:latin typeface="Meiryo UI" panose="020B0604030504040204" pitchFamily="50" charset="-128"/>
                          <a:ea typeface="Meiryo UI" panose="020B0604030504040204" pitchFamily="50" charset="-128"/>
                        </a:rPr>
                        <a:t>号線延伸を契機としたまちづくり、乳幼児人口の減少、外国人人口の増加</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4156661033"/>
                  </a:ext>
                </a:extLst>
              </a:tr>
              <a:tr h="318026">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地域コミュニティ</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2505818953"/>
                  </a:ext>
                </a:extLst>
              </a:tr>
              <a:tr h="381679">
                <a:tc>
                  <a:txBody>
                    <a:bodyPr/>
                    <a:lstStyle/>
                    <a:p>
                      <a:pPr algn="l" fontAlgn="ctr"/>
                      <a:r>
                        <a:rPr lang="ja-JP" altLang="en-US" sz="1200" u="none" strike="noStrike" dirty="0">
                          <a:effectLst/>
                          <a:latin typeface="Meiryo UI" panose="020B0604030504040204" pitchFamily="50" charset="-128"/>
                          <a:ea typeface="Meiryo UI" panose="020B0604030504040204" pitchFamily="50" charset="-128"/>
                        </a:rPr>
                        <a:t>少子高齢化</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3855112949"/>
                  </a:ext>
                </a:extLst>
              </a:tr>
              <a:tr h="330740">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家賃高騰、住宅不足、担い手不足など</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3855837924"/>
                  </a:ext>
                </a:extLst>
              </a:tr>
              <a:tr h="308449">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オーバーツーリズム</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241118608"/>
                  </a:ext>
                </a:extLst>
              </a:tr>
              <a:tr h="324674">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労働力不足</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3331590006"/>
                  </a:ext>
                </a:extLst>
              </a:tr>
              <a:tr h="324674">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少子高齢化</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1038767330"/>
                  </a:ext>
                </a:extLst>
              </a:tr>
              <a:tr h="337070">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職員育成、個々</a:t>
                      </a:r>
                      <a:r>
                        <a:rPr lang="ja-JP" altLang="en-US" sz="1200" u="none" strike="noStrike" dirty="0">
                          <a:effectLst/>
                          <a:latin typeface="Meiryo UI" panose="020B0604030504040204" pitchFamily="50" charset="-128"/>
                          <a:ea typeface="Meiryo UI" panose="020B0604030504040204" pitchFamily="50" charset="-128"/>
                        </a:rPr>
                        <a:t>の状況に合わせた地域づくり</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1396248674"/>
                  </a:ext>
                </a:extLst>
              </a:tr>
              <a:tr h="398040">
                <a:tc>
                  <a:txBody>
                    <a:bodyPr/>
                    <a:lstStyle/>
                    <a:p>
                      <a:pPr algn="l" fontAlgn="ctr"/>
                      <a:r>
                        <a:rPr lang="ja-JP" altLang="en-US" sz="1200" u="none" strike="noStrike" dirty="0">
                          <a:effectLst/>
                          <a:latin typeface="Meiryo UI" panose="020B0604030504040204" pitchFamily="50" charset="-128"/>
                          <a:ea typeface="Meiryo UI" panose="020B0604030504040204" pitchFamily="50" charset="-128"/>
                        </a:rPr>
                        <a:t>交通インフラの整備</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2192918307"/>
                  </a:ext>
                </a:extLst>
              </a:tr>
              <a:tr h="251472">
                <a:tc>
                  <a:txBody>
                    <a:bodyPr/>
                    <a:lstStyle/>
                    <a:p>
                      <a:pPr algn="l" fontAlgn="ctr"/>
                      <a:r>
                        <a:rPr lang="ja-JP" altLang="en-US" sz="1200" u="none" strike="noStrike">
                          <a:effectLst/>
                          <a:latin typeface="Meiryo UI" panose="020B0604030504040204" pitchFamily="50" charset="-128"/>
                          <a:ea typeface="Meiryo UI" panose="020B0604030504040204" pitchFamily="50" charset="-128"/>
                        </a:rPr>
                        <a:t>仕事の創出，移住・定住の促進</a:t>
                      </a:r>
                      <a:endParaRPr lang="ja-JP"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3352524502"/>
                  </a:ext>
                </a:extLst>
              </a:tr>
              <a:tr h="251472">
                <a:tc>
                  <a:txBody>
                    <a:bodyPr/>
                    <a:lstStyle/>
                    <a:p>
                      <a:pPr algn="l" fontAlgn="ctr"/>
                      <a:r>
                        <a:rPr lang="ja-JP" altLang="en-US" sz="1200" u="none" strike="noStrike" dirty="0">
                          <a:effectLst/>
                          <a:latin typeface="Meiryo UI" panose="020B0604030504040204" pitchFamily="50" charset="-128"/>
                          <a:ea typeface="Meiryo UI" panose="020B0604030504040204" pitchFamily="50" charset="-128"/>
                        </a:rPr>
                        <a:t>公共サービス分野の人手不足</a:t>
                      </a:r>
                      <a:endParaRPr lang="ja-JP"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tc>
                <a:extLst>
                  <a:ext uri="{0D108BD9-81ED-4DB2-BD59-A6C34878D82A}">
                    <a16:rowId xmlns:a16="http://schemas.microsoft.com/office/drawing/2014/main" val="914785467"/>
                  </a:ext>
                </a:extLst>
              </a:tr>
            </a:tbl>
          </a:graphicData>
        </a:graphic>
      </p:graphicFrame>
    </p:spTree>
    <p:extLst>
      <p:ext uri="{BB962C8B-B14F-4D97-AF65-F5344CB8AC3E}">
        <p14:creationId xmlns:p14="http://schemas.microsoft.com/office/powerpoint/2010/main" val="3764570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9DA4F-44AD-43DF-4250-7402243E66D0}"/>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2F08BAC4-051C-3EE8-203E-B7EA84674110}"/>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69E2507E-343C-7651-664C-91F52C8D786C}"/>
              </a:ext>
            </a:extLst>
          </p:cNvPr>
          <p:cNvSpPr txBox="1">
            <a:spLocks/>
          </p:cNvSpPr>
          <p:nvPr/>
        </p:nvSpPr>
        <p:spPr>
          <a:xfrm>
            <a:off x="533399" y="799897"/>
            <a:ext cx="11307502" cy="421141"/>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職員のスキルや能力</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p:txBody>
      </p:sp>
      <p:cxnSp>
        <p:nvCxnSpPr>
          <p:cNvPr id="6" name="直線​​コネクタ(S) 7">
            <a:extLst>
              <a:ext uri="{FF2B5EF4-FFF2-40B4-BE49-F238E27FC236}">
                <a16:creationId xmlns:a16="http://schemas.microsoft.com/office/drawing/2014/main" id="{58C59C3D-D523-DC3C-ABB4-39BFEE320F7C}"/>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8A37B104-8F3D-1575-6B22-788E268DE26B}"/>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４</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組織と人材の詰まりポイント</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2" name="グラフ 1">
            <a:extLst>
              <a:ext uri="{FF2B5EF4-FFF2-40B4-BE49-F238E27FC236}">
                <a16:creationId xmlns:a16="http://schemas.microsoft.com/office/drawing/2014/main" id="{1976B254-FBD9-231A-F10F-D5DBD600AF77}"/>
              </a:ext>
            </a:extLst>
          </p:cNvPr>
          <p:cNvGraphicFramePr>
            <a:graphicFrameLocks/>
          </p:cNvGraphicFramePr>
          <p:nvPr>
            <p:extLst>
              <p:ext uri="{D42A27DB-BD31-4B8C-83A1-F6EECF244321}">
                <p14:modId xmlns:p14="http://schemas.microsoft.com/office/powerpoint/2010/main" val="2873207209"/>
              </p:ext>
            </p:extLst>
          </p:nvPr>
        </p:nvGraphicFramePr>
        <p:xfrm>
          <a:off x="5120535" y="2042875"/>
          <a:ext cx="5971943" cy="2165186"/>
        </p:xfrm>
        <a:graphic>
          <a:graphicData uri="http://schemas.openxmlformats.org/drawingml/2006/chart">
            <c:chart xmlns:c="http://schemas.openxmlformats.org/drawingml/2006/chart" xmlns:r="http://schemas.openxmlformats.org/officeDocument/2006/relationships" r:id="rId3"/>
          </a:graphicData>
        </a:graphic>
      </p:graphicFrame>
      <p:sp>
        <p:nvSpPr>
          <p:cNvPr id="7" name="タイトル 1">
            <a:extLst>
              <a:ext uri="{FF2B5EF4-FFF2-40B4-BE49-F238E27FC236}">
                <a16:creationId xmlns:a16="http://schemas.microsoft.com/office/drawing/2014/main" id="{607FBA14-C8D4-9965-3E1D-C9180CE2476A}"/>
              </a:ext>
            </a:extLst>
          </p:cNvPr>
          <p:cNvSpPr txBox="1">
            <a:spLocks/>
          </p:cNvSpPr>
          <p:nvPr/>
        </p:nvSpPr>
        <p:spPr>
          <a:xfrm>
            <a:off x="533399" y="1359538"/>
            <a:ext cx="3594102" cy="350994"/>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2000" b="1" dirty="0">
                <a:solidFill>
                  <a:schemeClr val="accent1"/>
                </a:solidFill>
                <a:latin typeface="Meiryo UI" panose="020B0604030504040204" pitchFamily="50" charset="-128"/>
                <a:ea typeface="Meiryo UI" panose="020B0604030504040204" pitchFamily="50" charset="-128"/>
              </a:rPr>
              <a:t>不足</a:t>
            </a:r>
            <a:r>
              <a:rPr lang="ja-JP" altLang="en-US" sz="2000" b="1" dirty="0">
                <a:solidFill>
                  <a:schemeClr val="tx1">
                    <a:lumMod val="75000"/>
                    <a:lumOff val="25000"/>
                  </a:schemeClr>
                </a:solidFill>
                <a:latin typeface="Meiryo UI" panose="020B0604030504040204" pitchFamily="50" charset="-128"/>
                <a:ea typeface="Meiryo UI" panose="020B0604030504040204" pitchFamily="50" charset="-128"/>
              </a:rPr>
              <a:t>して</a:t>
            </a:r>
            <a:r>
              <a:rPr lang="ja-JP" altLang="en-US" sz="2000" b="1">
                <a:solidFill>
                  <a:schemeClr val="tx1">
                    <a:lumMod val="75000"/>
                    <a:lumOff val="25000"/>
                  </a:schemeClr>
                </a:solidFill>
                <a:latin typeface="Meiryo UI" panose="020B0604030504040204" pitchFamily="50" charset="-128"/>
                <a:ea typeface="Meiryo UI" panose="020B0604030504040204" pitchFamily="50" charset="-128"/>
              </a:rPr>
              <a:t>いるもの</a:t>
            </a:r>
            <a:r>
              <a:rPr lang="ja-JP" altLang="en-US" sz="1600" b="1">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複数回答）</a:t>
            </a:r>
          </a:p>
        </p:txBody>
      </p:sp>
      <p:sp>
        <p:nvSpPr>
          <p:cNvPr id="8" name="タイトル 1">
            <a:extLst>
              <a:ext uri="{FF2B5EF4-FFF2-40B4-BE49-F238E27FC236}">
                <a16:creationId xmlns:a16="http://schemas.microsoft.com/office/drawing/2014/main" id="{2A0F423B-484A-353F-8E6C-6FE45DF0A73F}"/>
              </a:ext>
            </a:extLst>
          </p:cNvPr>
          <p:cNvSpPr txBox="1">
            <a:spLocks/>
          </p:cNvSpPr>
          <p:nvPr/>
        </p:nvSpPr>
        <p:spPr>
          <a:xfrm>
            <a:off x="5241870" y="1359538"/>
            <a:ext cx="4000501" cy="350994"/>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2000" b="1" dirty="0">
                <a:solidFill>
                  <a:schemeClr val="accent1"/>
                </a:solidFill>
                <a:latin typeface="Meiryo UI" panose="020B0604030504040204" pitchFamily="50" charset="-128"/>
                <a:ea typeface="Meiryo UI" panose="020B0604030504040204" pitchFamily="50" charset="-128"/>
              </a:rPr>
              <a:t>最も必要</a:t>
            </a:r>
            <a:r>
              <a:rPr lang="ja-JP" altLang="en-US" sz="2000" b="1" dirty="0">
                <a:solidFill>
                  <a:schemeClr val="tx1">
                    <a:lumMod val="75000"/>
                    <a:lumOff val="25000"/>
                  </a:schemeClr>
                </a:solidFill>
                <a:latin typeface="Meiryo UI" panose="020B0604030504040204" pitchFamily="50" charset="-128"/>
                <a:ea typeface="Meiryo UI" panose="020B0604030504040204" pitchFamily="50" charset="-128"/>
              </a:rPr>
              <a:t>として</a:t>
            </a:r>
            <a:r>
              <a:rPr lang="ja-JP" altLang="en-US" sz="2000" b="1">
                <a:solidFill>
                  <a:schemeClr val="tx1">
                    <a:lumMod val="75000"/>
                    <a:lumOff val="25000"/>
                  </a:schemeClr>
                </a:solidFill>
                <a:latin typeface="Meiryo UI" panose="020B0604030504040204" pitchFamily="50" charset="-128"/>
                <a:ea typeface="Meiryo UI" panose="020B0604030504040204" pitchFamily="50" charset="-128"/>
              </a:rPr>
              <a:t>いるもの</a:t>
            </a:r>
            <a:r>
              <a:rPr lang="ja-JP" altLang="en-US" sz="1600" b="1">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1600" b="1" dirty="0">
                <a:solidFill>
                  <a:schemeClr val="tx1">
                    <a:lumMod val="75000"/>
                    <a:lumOff val="25000"/>
                  </a:schemeClr>
                </a:solidFill>
                <a:latin typeface="Meiryo UI" panose="020B0604030504040204" pitchFamily="50" charset="-128"/>
                <a:ea typeface="Meiryo UI" panose="020B0604030504040204" pitchFamily="50" charset="-128"/>
              </a:rPr>
              <a:t>単一回答）</a:t>
            </a:r>
          </a:p>
        </p:txBody>
      </p:sp>
      <p:sp>
        <p:nvSpPr>
          <p:cNvPr id="10" name="タイトル 1">
            <a:extLst>
              <a:ext uri="{FF2B5EF4-FFF2-40B4-BE49-F238E27FC236}">
                <a16:creationId xmlns:a16="http://schemas.microsoft.com/office/drawing/2014/main" id="{38B74805-98F8-D98D-4499-158BD2CAF887}"/>
              </a:ext>
            </a:extLst>
          </p:cNvPr>
          <p:cNvSpPr txBox="1">
            <a:spLocks/>
          </p:cNvSpPr>
          <p:nvPr/>
        </p:nvSpPr>
        <p:spPr>
          <a:xfrm>
            <a:off x="5302250" y="1743747"/>
            <a:ext cx="4737102" cy="21057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設問：現在、最も必要としているものを</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1</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つ選んで○をつけてください。</a:t>
            </a:r>
          </a:p>
        </p:txBody>
      </p:sp>
      <p:sp>
        <p:nvSpPr>
          <p:cNvPr id="11" name="タイトル 1">
            <a:extLst>
              <a:ext uri="{FF2B5EF4-FFF2-40B4-BE49-F238E27FC236}">
                <a16:creationId xmlns:a16="http://schemas.microsoft.com/office/drawing/2014/main" id="{DD601C54-1857-DBD3-D700-55F66D0CBEEB}"/>
              </a:ext>
            </a:extLst>
          </p:cNvPr>
          <p:cNvSpPr txBox="1">
            <a:spLocks/>
          </p:cNvSpPr>
          <p:nvPr/>
        </p:nvSpPr>
        <p:spPr>
          <a:xfrm>
            <a:off x="441382" y="1800911"/>
            <a:ext cx="4508499" cy="21057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設問：職員のスキルや能力で、不足していると感じるものは何ですか？</a:t>
            </a:r>
          </a:p>
        </p:txBody>
      </p:sp>
      <p:sp>
        <p:nvSpPr>
          <p:cNvPr id="12" name="正方形/長方形 11">
            <a:extLst>
              <a:ext uri="{FF2B5EF4-FFF2-40B4-BE49-F238E27FC236}">
                <a16:creationId xmlns:a16="http://schemas.microsoft.com/office/drawing/2014/main" id="{0B7236B3-9CB9-8673-AEDE-C3B399A73E31}"/>
              </a:ext>
            </a:extLst>
          </p:cNvPr>
          <p:cNvSpPr/>
          <p:nvPr/>
        </p:nvSpPr>
        <p:spPr>
          <a:xfrm>
            <a:off x="636361" y="4611285"/>
            <a:ext cx="10948414" cy="203188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タイトル 1">
            <a:extLst>
              <a:ext uri="{FF2B5EF4-FFF2-40B4-BE49-F238E27FC236}">
                <a16:creationId xmlns:a16="http://schemas.microsoft.com/office/drawing/2014/main" id="{9FE9F4E5-C822-2440-7A78-85E1C07C21E0}"/>
              </a:ext>
            </a:extLst>
          </p:cNvPr>
          <p:cNvSpPr txBox="1">
            <a:spLocks/>
          </p:cNvSpPr>
          <p:nvPr/>
        </p:nvSpPr>
        <p:spPr>
          <a:xfrm>
            <a:off x="700341" y="4601863"/>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求められるのは“専門性と調査・分析力”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lang="ja-JP" altLang="en-US" sz="2000" b="1">
                <a:solidFill>
                  <a:srgbClr val="FF0000"/>
                </a:solidFill>
                <a:latin typeface="Meiryo UI" panose="020B0604030504040204" pitchFamily="50" charset="-128"/>
                <a:ea typeface="Meiryo UI" panose="020B0604030504040204" pitchFamily="50" charset="-128"/>
                <a:cs typeface="+mn-cs"/>
              </a:rPr>
              <a:t>デジタル分野は不足ではあるものの、必要度は低い</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5" name="タイトル 1">
            <a:extLst>
              <a:ext uri="{FF2B5EF4-FFF2-40B4-BE49-F238E27FC236}">
                <a16:creationId xmlns:a16="http://schemas.microsoft.com/office/drawing/2014/main" id="{3882A1E7-B2F2-9E79-5B51-6978DC4401D6}"/>
              </a:ext>
            </a:extLst>
          </p:cNvPr>
          <p:cNvSpPr txBox="1">
            <a:spLocks/>
          </p:cNvSpPr>
          <p:nvPr/>
        </p:nvSpPr>
        <p:spPr>
          <a:xfrm>
            <a:off x="829829" y="5087581"/>
            <a:ext cx="10695421" cy="157068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「当該課題分野の専門知識」（不足：</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66.4%</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、必要：</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34.7%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）と「調査・データ分析スキル」（不足：</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63.3%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、必要：</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24.2%</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）が、いずれの設問でも上位を占め、自治体職員の実務対応力に対する必要性が高まっている。</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「デジタルや業務効率化スキル」は不足感が</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と高いが、「最も必要」との回答は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16.7%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にとどまり、実務上の喫緊の優先度ではないという回答であった。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「広報・</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PR</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スキル」や「法律・制度知識」は不足の声が一定あるものの、優先順位としては比較的低い傾向にある。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graphicFrame>
        <p:nvGraphicFramePr>
          <p:cNvPr id="17" name="グラフ 16">
            <a:extLst>
              <a:ext uri="{FF2B5EF4-FFF2-40B4-BE49-F238E27FC236}">
                <a16:creationId xmlns:a16="http://schemas.microsoft.com/office/drawing/2014/main" id="{DD29DB5B-D851-44EF-9B8E-F0BC994B9741}"/>
              </a:ext>
            </a:extLst>
          </p:cNvPr>
          <p:cNvGraphicFramePr>
            <a:graphicFrameLocks/>
          </p:cNvGraphicFramePr>
          <p:nvPr>
            <p:extLst>
              <p:ext uri="{D42A27DB-BD31-4B8C-83A1-F6EECF244321}">
                <p14:modId xmlns:p14="http://schemas.microsoft.com/office/powerpoint/2010/main" val="2187783791"/>
              </p:ext>
            </p:extLst>
          </p:nvPr>
        </p:nvGraphicFramePr>
        <p:xfrm>
          <a:off x="459979" y="2100040"/>
          <a:ext cx="4337500" cy="2315844"/>
        </p:xfrm>
        <a:graphic>
          <a:graphicData uri="http://schemas.openxmlformats.org/drawingml/2006/chart">
            <c:chart xmlns:c="http://schemas.openxmlformats.org/drawingml/2006/chart" xmlns:r="http://schemas.openxmlformats.org/officeDocument/2006/relationships" r:id="rId4"/>
          </a:graphicData>
        </a:graphic>
      </p:graphicFrame>
      <p:sp>
        <p:nvSpPr>
          <p:cNvPr id="18" name="テキスト ボックス 1">
            <a:extLst>
              <a:ext uri="{FF2B5EF4-FFF2-40B4-BE49-F238E27FC236}">
                <a16:creationId xmlns:a16="http://schemas.microsoft.com/office/drawing/2014/main" id="{ABD034CE-CD87-23DA-20A3-3F270376ECEA}"/>
              </a:ext>
            </a:extLst>
          </p:cNvPr>
          <p:cNvSpPr txBox="1"/>
          <p:nvPr/>
        </p:nvSpPr>
        <p:spPr>
          <a:xfrm>
            <a:off x="4127501" y="2104240"/>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19" name="テキスト ボックス 1">
            <a:extLst>
              <a:ext uri="{FF2B5EF4-FFF2-40B4-BE49-F238E27FC236}">
                <a16:creationId xmlns:a16="http://schemas.microsoft.com/office/drawing/2014/main" id="{66395E5B-51D1-78BC-1491-4018F335F62E}"/>
              </a:ext>
            </a:extLst>
          </p:cNvPr>
          <p:cNvSpPr txBox="1"/>
          <p:nvPr/>
        </p:nvSpPr>
        <p:spPr>
          <a:xfrm>
            <a:off x="1627229" y="2076546"/>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Meiryo UI" panose="020B0604030504040204" pitchFamily="50" charset="-128"/>
                <a:ea typeface="Meiryo UI" panose="020B0604030504040204" pitchFamily="50" charset="-128"/>
              </a:rPr>
              <a:t> n=488</a:t>
            </a:r>
            <a:endParaRPr lang="en-US" altLang="ja-JP" sz="800" kern="1200" dirty="0">
              <a:latin typeface="Meiryo UI" panose="020B0604030504040204" pitchFamily="50" charset="-128"/>
              <a:ea typeface="Meiryo UI" panose="020B0604030504040204" pitchFamily="50" charset="-128"/>
            </a:endParaRPr>
          </a:p>
        </p:txBody>
      </p:sp>
      <p:sp>
        <p:nvSpPr>
          <p:cNvPr id="20" name="テキスト ボックス 1">
            <a:extLst>
              <a:ext uri="{FF2B5EF4-FFF2-40B4-BE49-F238E27FC236}">
                <a16:creationId xmlns:a16="http://schemas.microsoft.com/office/drawing/2014/main" id="{E1B000DA-4CF3-9275-98C6-C13F789DBA04}"/>
              </a:ext>
            </a:extLst>
          </p:cNvPr>
          <p:cNvSpPr txBox="1"/>
          <p:nvPr/>
        </p:nvSpPr>
        <p:spPr>
          <a:xfrm>
            <a:off x="10489388" y="1993814"/>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21" name="テキスト ボックス 1">
            <a:extLst>
              <a:ext uri="{FF2B5EF4-FFF2-40B4-BE49-F238E27FC236}">
                <a16:creationId xmlns:a16="http://schemas.microsoft.com/office/drawing/2014/main" id="{D57EA6CA-6B0B-9E6C-C1D1-F9A188ED7C6E}"/>
              </a:ext>
            </a:extLst>
          </p:cNvPr>
          <p:cNvSpPr txBox="1"/>
          <p:nvPr/>
        </p:nvSpPr>
        <p:spPr>
          <a:xfrm>
            <a:off x="6938002" y="1983787"/>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Meiryo UI" panose="020B0604030504040204" pitchFamily="50" charset="-128"/>
                <a:ea typeface="Meiryo UI" panose="020B0604030504040204" pitchFamily="50" charset="-128"/>
              </a:rPr>
              <a:t> n=484</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072985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69358-714F-8F66-36A0-4ED906B17650}"/>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CF0D9D74-E3A8-C468-4D62-E42A32181BCC}"/>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A2479950-7D3E-031D-753F-8C9E3FFF50A5}"/>
              </a:ext>
            </a:extLst>
          </p:cNvPr>
          <p:cNvSpPr txBox="1">
            <a:spLocks/>
          </p:cNvSpPr>
          <p:nvPr/>
        </p:nvSpPr>
        <p:spPr>
          <a:xfrm>
            <a:off x="533399" y="799897"/>
            <a:ext cx="11307502"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Q14.</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現在、最も必要としているスキル（</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設問：前項で</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挙げたスキルの中で、現在、最も必要としているものを</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1</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つ選んで○をつけてください。</a:t>
            </a:r>
          </a:p>
        </p:txBody>
      </p:sp>
      <p:cxnSp>
        <p:nvCxnSpPr>
          <p:cNvPr id="6" name="直線​​コネクタ(S) 7">
            <a:extLst>
              <a:ext uri="{FF2B5EF4-FFF2-40B4-BE49-F238E27FC236}">
                <a16:creationId xmlns:a16="http://schemas.microsoft.com/office/drawing/2014/main" id="{F02DC2BB-50D8-7D21-FE4C-2BB40D8AB5D0}"/>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552D6DA6-792C-8AF8-3AB6-7A5A9EF09113}"/>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４</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組織と人材の詰まりポイント</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DF18E810-7238-910B-722C-7AA0D78BD93D}"/>
              </a:ext>
            </a:extLst>
          </p:cNvPr>
          <p:cNvSpPr/>
          <p:nvPr/>
        </p:nvSpPr>
        <p:spPr>
          <a:xfrm>
            <a:off x="636361" y="4941854"/>
            <a:ext cx="10948414" cy="162705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a:extLst>
              <a:ext uri="{FF2B5EF4-FFF2-40B4-BE49-F238E27FC236}">
                <a16:creationId xmlns:a16="http://schemas.microsoft.com/office/drawing/2014/main" id="{46130780-12F5-43DE-E4E3-A3C1AE02C18C}"/>
              </a:ext>
            </a:extLst>
          </p:cNvPr>
          <p:cNvSpPr txBox="1">
            <a:spLocks/>
          </p:cNvSpPr>
          <p:nvPr/>
        </p:nvSpPr>
        <p:spPr>
          <a:xfrm>
            <a:off x="700341" y="4980379"/>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小規模は“専門知識”、大規模は“分析・</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DX”</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へ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求めるスキルは自治体の規模で分化</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0" name="タイトル 1">
            <a:extLst>
              <a:ext uri="{FF2B5EF4-FFF2-40B4-BE49-F238E27FC236}">
                <a16:creationId xmlns:a16="http://schemas.microsoft.com/office/drawing/2014/main" id="{F28A2A8A-4D24-1767-2CA5-642B5476FA2D}"/>
              </a:ext>
            </a:extLst>
          </p:cNvPr>
          <p:cNvSpPr txBox="1">
            <a:spLocks/>
          </p:cNvSpPr>
          <p:nvPr/>
        </p:nvSpPr>
        <p:spPr>
          <a:xfrm>
            <a:off x="829829" y="5444959"/>
            <a:ext cx="10695421"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「当該課題分野の専門知識」は全体で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34.7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％と最多であり、とくに人口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45.5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％で最多。人口規模が小さくなるほど高まる傾向に。</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一方で、人口規模が大きくなるほど「調査やデータ分析スキル」や「デジタルや業務効率化スキル」の回答比率が高くなる傾向が見られた。</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万人以上ではそれぞれ</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31.6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26.3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％と上位を占める。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3" name="四角形: 角を丸くする 12">
            <a:extLst>
              <a:ext uri="{FF2B5EF4-FFF2-40B4-BE49-F238E27FC236}">
                <a16:creationId xmlns:a16="http://schemas.microsoft.com/office/drawing/2014/main" id="{5A888E97-499B-BEBB-E04E-318A5A43699C}"/>
              </a:ext>
            </a:extLst>
          </p:cNvPr>
          <p:cNvSpPr/>
          <p:nvPr/>
        </p:nvSpPr>
        <p:spPr>
          <a:xfrm>
            <a:off x="2074234" y="2822526"/>
            <a:ext cx="4400993" cy="38850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4" name="四角形: 角を丸くする 13">
            <a:extLst>
              <a:ext uri="{FF2B5EF4-FFF2-40B4-BE49-F238E27FC236}">
                <a16:creationId xmlns:a16="http://schemas.microsoft.com/office/drawing/2014/main" id="{AB953546-3216-1610-B257-6E4B8F3B9A6F}"/>
              </a:ext>
            </a:extLst>
          </p:cNvPr>
          <p:cNvSpPr/>
          <p:nvPr/>
        </p:nvSpPr>
        <p:spPr>
          <a:xfrm>
            <a:off x="3636335" y="4314816"/>
            <a:ext cx="5497033" cy="359105"/>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2" name="矢印: 下 11">
            <a:extLst>
              <a:ext uri="{FF2B5EF4-FFF2-40B4-BE49-F238E27FC236}">
                <a16:creationId xmlns:a16="http://schemas.microsoft.com/office/drawing/2014/main" id="{6F3E4791-8373-A647-E228-1E3E12AA3900}"/>
              </a:ext>
            </a:extLst>
          </p:cNvPr>
          <p:cNvSpPr/>
          <p:nvPr/>
        </p:nvSpPr>
        <p:spPr>
          <a:xfrm rot="1904356">
            <a:off x="7290927" y="2764144"/>
            <a:ext cx="412608" cy="1965581"/>
          </a:xfrm>
          <a:prstGeom prst="downArrow">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矢印: 下 10">
            <a:extLst>
              <a:ext uri="{FF2B5EF4-FFF2-40B4-BE49-F238E27FC236}">
                <a16:creationId xmlns:a16="http://schemas.microsoft.com/office/drawing/2014/main" id="{F38C0D8E-F2CE-9581-03FB-C4CA26466C4E}"/>
              </a:ext>
            </a:extLst>
          </p:cNvPr>
          <p:cNvSpPr/>
          <p:nvPr/>
        </p:nvSpPr>
        <p:spPr>
          <a:xfrm rot="13459538">
            <a:off x="2761263" y="2540260"/>
            <a:ext cx="444500" cy="2370218"/>
          </a:xfrm>
          <a:prstGeom prst="downArrow">
            <a:avLst/>
          </a:prstGeom>
          <a:solidFill>
            <a:srgbClr val="FFFF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7" name="グラフ 6">
            <a:extLst>
              <a:ext uri="{FF2B5EF4-FFF2-40B4-BE49-F238E27FC236}">
                <a16:creationId xmlns:a16="http://schemas.microsoft.com/office/drawing/2014/main" id="{BB72C08E-E6C3-438C-AABF-BDCB8E0EE3A7}"/>
              </a:ext>
            </a:extLst>
          </p:cNvPr>
          <p:cNvGraphicFramePr>
            <a:graphicFrameLocks/>
          </p:cNvGraphicFramePr>
          <p:nvPr>
            <p:extLst>
              <p:ext uri="{D42A27DB-BD31-4B8C-83A1-F6EECF244321}">
                <p14:modId xmlns:p14="http://schemas.microsoft.com/office/powerpoint/2010/main" val="1947692657"/>
              </p:ext>
            </p:extLst>
          </p:nvPr>
        </p:nvGraphicFramePr>
        <p:xfrm>
          <a:off x="608463" y="1558019"/>
          <a:ext cx="10975073" cy="3356881"/>
        </p:xfrm>
        <a:graphic>
          <a:graphicData uri="http://schemas.openxmlformats.org/drawingml/2006/chart">
            <c:chart xmlns:c="http://schemas.openxmlformats.org/drawingml/2006/chart" xmlns:r="http://schemas.openxmlformats.org/officeDocument/2006/relationships" r:id="rId3"/>
          </a:graphicData>
        </a:graphic>
      </p:graphicFrame>
      <p:sp>
        <p:nvSpPr>
          <p:cNvPr id="15" name="テキスト ボックス 1">
            <a:extLst>
              <a:ext uri="{FF2B5EF4-FFF2-40B4-BE49-F238E27FC236}">
                <a16:creationId xmlns:a16="http://schemas.microsoft.com/office/drawing/2014/main" id="{A275A406-8683-5F10-39D7-93316832930A}"/>
              </a:ext>
            </a:extLst>
          </p:cNvPr>
          <p:cNvSpPr txBox="1"/>
          <p:nvPr/>
        </p:nvSpPr>
        <p:spPr>
          <a:xfrm>
            <a:off x="10835076" y="2126628"/>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2" name="四角形: 角を丸くする 1">
            <a:extLst>
              <a:ext uri="{FF2B5EF4-FFF2-40B4-BE49-F238E27FC236}">
                <a16:creationId xmlns:a16="http://schemas.microsoft.com/office/drawing/2014/main" id="{95BEE354-A75E-3AAC-7E45-B562EF8BF55D}"/>
              </a:ext>
            </a:extLst>
          </p:cNvPr>
          <p:cNvSpPr/>
          <p:nvPr/>
        </p:nvSpPr>
        <p:spPr>
          <a:xfrm>
            <a:off x="2491711" y="2687991"/>
            <a:ext cx="4061307" cy="38850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6" name="四角形: 角を丸くする 15">
            <a:extLst>
              <a:ext uri="{FF2B5EF4-FFF2-40B4-BE49-F238E27FC236}">
                <a16:creationId xmlns:a16="http://schemas.microsoft.com/office/drawing/2014/main" id="{5881E9C9-5F46-B909-C57E-F1EF9B6BDA26}"/>
              </a:ext>
            </a:extLst>
          </p:cNvPr>
          <p:cNvSpPr/>
          <p:nvPr/>
        </p:nvSpPr>
        <p:spPr>
          <a:xfrm>
            <a:off x="2491712" y="2239291"/>
            <a:ext cx="3222564" cy="38850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8" name="四角形: 角を丸くする 17">
            <a:extLst>
              <a:ext uri="{FF2B5EF4-FFF2-40B4-BE49-F238E27FC236}">
                <a16:creationId xmlns:a16="http://schemas.microsoft.com/office/drawing/2014/main" id="{D6766E5C-B450-3A8C-19A8-2C9EA2DA7966}"/>
              </a:ext>
            </a:extLst>
          </p:cNvPr>
          <p:cNvSpPr/>
          <p:nvPr/>
        </p:nvSpPr>
        <p:spPr>
          <a:xfrm>
            <a:off x="3954178" y="4364992"/>
            <a:ext cx="5092286" cy="42654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7" name="矢印: 下 16">
            <a:extLst>
              <a:ext uri="{FF2B5EF4-FFF2-40B4-BE49-F238E27FC236}">
                <a16:creationId xmlns:a16="http://schemas.microsoft.com/office/drawing/2014/main" id="{F967E2E2-6AC6-4C01-23CB-5A38D8553688}"/>
              </a:ext>
            </a:extLst>
          </p:cNvPr>
          <p:cNvSpPr/>
          <p:nvPr/>
        </p:nvSpPr>
        <p:spPr>
          <a:xfrm rot="12707556">
            <a:off x="4205706" y="2997465"/>
            <a:ext cx="386537" cy="1761312"/>
          </a:xfrm>
          <a:prstGeom prst="downArrow">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04495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B5981CF1-BC08-49F8-B0F9-AAF98EC67450}"/>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2" name="タイトル 1">
            <a:extLst>
              <a:ext uri="{FF2B5EF4-FFF2-40B4-BE49-F238E27FC236}">
                <a16:creationId xmlns:a16="http://schemas.microsoft.com/office/drawing/2014/main" id="{1F415C95-E13E-6C01-D43C-4CA7B2593C74}"/>
              </a:ext>
            </a:extLst>
          </p:cNvPr>
          <p:cNvSpPr txBox="1">
            <a:spLocks/>
          </p:cNvSpPr>
          <p:nvPr/>
        </p:nvSpPr>
        <p:spPr>
          <a:xfrm>
            <a:off x="228600" y="328999"/>
            <a:ext cx="11734800" cy="3877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800" b="1" dirty="0">
                <a:solidFill>
                  <a:schemeClr val="tx1">
                    <a:lumMod val="75000"/>
                    <a:lumOff val="25000"/>
                  </a:schemeClr>
                </a:solidFill>
                <a:latin typeface="Meiryo UI" panose="020B0604030504040204" pitchFamily="50" charset="-128"/>
                <a:ea typeface="Meiryo UI" panose="020B0604030504040204" pitchFamily="50" charset="-128"/>
              </a:rPr>
              <a:t>アンケートの概要</a:t>
            </a:r>
            <a:endParaRPr lang="ja-JP" altLang="en-US" sz="28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3BF59170-1DD2-1FD5-BC11-2F88197E7646}"/>
              </a:ext>
            </a:extLst>
          </p:cNvPr>
          <p:cNvSpPr txBox="1"/>
          <p:nvPr/>
        </p:nvSpPr>
        <p:spPr>
          <a:xfrm>
            <a:off x="500795" y="910696"/>
            <a:ext cx="9648092" cy="5452262"/>
          </a:xfrm>
          <a:prstGeom prst="rect">
            <a:avLst/>
          </a:prstGeom>
          <a:noFill/>
        </p:spPr>
        <p:txBody>
          <a:bodyPr wrap="square" rtlCol="0">
            <a:spAutoFit/>
          </a:bodyPr>
          <a:lstStyle/>
          <a:p>
            <a:pPr>
              <a:lnSpc>
                <a:spcPct val="115000"/>
              </a:lnSpc>
              <a:spcBef>
                <a:spcPts val="1000"/>
              </a:spcBef>
              <a:buNone/>
            </a:pP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1. </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趣旨</a:t>
            </a: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目的</a:t>
            </a:r>
          </a:p>
          <a:p>
            <a:pPr indent="133350">
              <a:lnSpc>
                <a:spcPct val="115000"/>
              </a:lnSpc>
              <a:buNone/>
            </a:pP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2024</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年</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12</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月、石破政権において発表された「地方創生</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」は、従来の地方創生政策から約</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年を経て、新たな段階へと進化を目指した方向性を明言しています。</a:t>
            </a:r>
          </a:p>
          <a:p>
            <a:pPr indent="133350">
              <a:lnSpc>
                <a:spcPct val="115000"/>
              </a:lnSpc>
              <a:spcAft>
                <a:spcPts val="600"/>
              </a:spcAft>
              <a:buNone/>
            </a:pP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これに基づき、本アンケートでは、自治体が直面する課題や地方創生</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の理解・取り組み状況、今後の方向性に関する実態、さらに人材育成の実態を明らかにし、自治体がより効果的な政策立案や支援策を地域が一体となって論じるための参考資料となることを目的としています。</a:t>
            </a:r>
          </a:p>
          <a:p>
            <a:pPr>
              <a:lnSpc>
                <a:spcPct val="115000"/>
              </a:lnSpc>
              <a:spcBef>
                <a:spcPts val="1000"/>
              </a:spcBef>
              <a:buNone/>
            </a:pP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2. </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調査期間</a:t>
            </a: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実施期間</a:t>
            </a:r>
          </a:p>
          <a:p>
            <a:pPr>
              <a:lnSpc>
                <a:spcPct val="115000"/>
              </a:lnSpc>
              <a:spcAft>
                <a:spcPts val="600"/>
              </a:spcAft>
              <a:buNone/>
            </a:pP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令和</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7</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年</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21</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日から令和</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7</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年</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4</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月</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30</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日まで</a:t>
            </a:r>
          </a:p>
          <a:p>
            <a:pPr>
              <a:lnSpc>
                <a:spcPct val="115000"/>
              </a:lnSpc>
              <a:spcBef>
                <a:spcPts val="1000"/>
              </a:spcBef>
              <a:buNone/>
            </a:pP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3. </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調査対象</a:t>
            </a:r>
          </a:p>
          <a:p>
            <a:pPr>
              <a:lnSpc>
                <a:spcPct val="115000"/>
              </a:lnSpc>
              <a:spcAft>
                <a:spcPts val="600"/>
              </a:spcAft>
              <a:buNone/>
            </a:pP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全国の市町村および特別区（合計</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1,741</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自治体）</a:t>
            </a:r>
          </a:p>
          <a:p>
            <a:pPr>
              <a:lnSpc>
                <a:spcPct val="115000"/>
              </a:lnSpc>
              <a:spcBef>
                <a:spcPts val="1000"/>
              </a:spcBef>
              <a:buNone/>
            </a:pP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4. </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調査方法</a:t>
            </a:r>
          </a:p>
          <a:p>
            <a:pPr marL="285750" indent="-285750">
              <a:lnSpc>
                <a:spcPct val="115000"/>
              </a:lnSpc>
              <a:buFontTx/>
              <a:buChar char="-"/>
            </a:pPr>
            <a:r>
              <a:rPr lang="ja-JP" altLang="en-US" sz="1800">
                <a:effectLst/>
                <a:latin typeface="Meiryo UI" panose="020B0604030504040204" pitchFamily="50" charset="-128"/>
                <a:ea typeface="Meiryo UI" panose="020B0604030504040204" pitchFamily="50" charset="-128"/>
                <a:cs typeface="Times New Roman" panose="02020603050405020304" pitchFamily="18" charset="0"/>
              </a:rPr>
              <a:t>郵送にて案内</a:t>
            </a:r>
            <a:r>
              <a:rPr lang="ja-JP" altLang="en-US" sz="180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QR</a:t>
            </a:r>
            <a:r>
              <a:rPr lang="ja-JP" altLang="en-US" sz="1800" dirty="0">
                <a:effectLst/>
                <a:latin typeface="Meiryo UI" panose="020B0604030504040204" pitchFamily="50" charset="-128"/>
                <a:ea typeface="Meiryo UI" panose="020B0604030504040204" pitchFamily="50" charset="-128"/>
                <a:cs typeface="Times New Roman" panose="02020603050405020304" pitchFamily="18" charset="0"/>
              </a:rPr>
              <a:t>コードの回答フォームの案内</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a:t>
            </a:r>
            <a:endPar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endParaRPr>
          </a:p>
          <a:p>
            <a:pPr marL="285750" indent="-285750">
              <a:lnSpc>
                <a:spcPct val="115000"/>
              </a:lnSpc>
              <a:buFontTx/>
              <a:buChar char="-"/>
            </a:pP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WEB</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アンケート（</a:t>
            </a:r>
            <a:r>
              <a:rPr lang="en-US" altLang="ja-JP" sz="1800" dirty="0" err="1">
                <a:effectLst/>
                <a:latin typeface="Meiryo UI" panose="020B0604030504040204" pitchFamily="50" charset="-128"/>
                <a:ea typeface="Meiryo UI" panose="020B0604030504040204" pitchFamily="50" charset="-128"/>
                <a:cs typeface="Times New Roman" panose="02020603050405020304" pitchFamily="18" charset="0"/>
              </a:rPr>
              <a:t>Questant</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a:t>
            </a:r>
            <a:endParaRPr lang="en-US" altLang="ja-JP" dirty="0">
              <a:latin typeface="Meiryo UI" panose="020B0604030504040204" pitchFamily="50" charset="-128"/>
              <a:ea typeface="Meiryo UI" panose="020B0604030504040204" pitchFamily="50" charset="-128"/>
              <a:cs typeface="Times New Roman" panose="02020603050405020304" pitchFamily="18" charset="0"/>
            </a:endParaRPr>
          </a:p>
          <a:p>
            <a:pPr marL="285750" indent="-285750">
              <a:lnSpc>
                <a:spcPct val="115000"/>
              </a:lnSpc>
              <a:buFontTx/>
              <a:buChar char="-"/>
            </a:pPr>
            <a:r>
              <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rPr>
              <a:t>FAX</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およびメールによる回答受付</a:t>
            </a:r>
            <a:endParaRPr lang="en-US" altLang="ja-JP" sz="1800" dirty="0">
              <a:effectLst/>
              <a:latin typeface="Meiryo UI" panose="020B0604030504040204" pitchFamily="50" charset="-128"/>
              <a:ea typeface="Meiryo UI" panose="020B0604030504040204" pitchFamily="50" charset="-128"/>
              <a:cs typeface="Times New Roman" panose="02020603050405020304" pitchFamily="18" charset="0"/>
            </a:endParaRPr>
          </a:p>
          <a:p>
            <a:pPr marL="285750" indent="-285750">
              <a:lnSpc>
                <a:spcPct val="115000"/>
              </a:lnSpc>
              <a:buFontTx/>
              <a:buChar char="-"/>
            </a:pPr>
            <a:endParaRPr lang="en-US" altLang="ja-JP" dirty="0">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2997151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491DAE-D3D7-5D0F-EC31-4F39B1ED9415}"/>
            </a:ext>
          </a:extLst>
        </p:cNvPr>
        <p:cNvGrpSpPr/>
        <p:nvPr/>
      </p:nvGrpSpPr>
      <p:grpSpPr>
        <a:xfrm>
          <a:off x="0" y="0"/>
          <a:ext cx="0" cy="0"/>
          <a:chOff x="0" y="0"/>
          <a:chExt cx="0" cy="0"/>
        </a:xfrm>
      </p:grpSpPr>
      <p:graphicFrame>
        <p:nvGraphicFramePr>
          <p:cNvPr id="18" name="グラフ 17">
            <a:extLst>
              <a:ext uri="{FF2B5EF4-FFF2-40B4-BE49-F238E27FC236}">
                <a16:creationId xmlns:a16="http://schemas.microsoft.com/office/drawing/2014/main" id="{B6F9680A-5107-4AC7-93E7-DF5813AEA6BD}"/>
              </a:ext>
            </a:extLst>
          </p:cNvPr>
          <p:cNvGraphicFramePr>
            <a:graphicFrameLocks/>
          </p:cNvGraphicFramePr>
          <p:nvPr>
            <p:extLst>
              <p:ext uri="{D42A27DB-BD31-4B8C-83A1-F6EECF244321}">
                <p14:modId xmlns:p14="http://schemas.microsoft.com/office/powerpoint/2010/main" val="3505158627"/>
              </p:ext>
            </p:extLst>
          </p:nvPr>
        </p:nvGraphicFramePr>
        <p:xfrm>
          <a:off x="636361" y="1666330"/>
          <a:ext cx="10948414" cy="3249406"/>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D13AE579-45CE-5F02-03B5-726DEDAAB5EF}"/>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cxnSp>
        <p:nvCxnSpPr>
          <p:cNvPr id="6" name="直線​​コネクタ(S) 7">
            <a:extLst>
              <a:ext uri="{FF2B5EF4-FFF2-40B4-BE49-F238E27FC236}">
                <a16:creationId xmlns:a16="http://schemas.microsoft.com/office/drawing/2014/main" id="{B5F22838-349D-49D0-0A5E-25B4A1871D6A}"/>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C61E1F01-28BE-EB40-F9F9-35575E07863A}"/>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４</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職員のスキル、人材像</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C55DF97-E756-EBF2-3269-97CD19957EFE}"/>
              </a:ext>
            </a:extLst>
          </p:cNvPr>
          <p:cNvSpPr/>
          <p:nvPr/>
        </p:nvSpPr>
        <p:spPr>
          <a:xfrm>
            <a:off x="636361" y="4851400"/>
            <a:ext cx="10948414" cy="16982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タイトル 1">
            <a:extLst>
              <a:ext uri="{FF2B5EF4-FFF2-40B4-BE49-F238E27FC236}">
                <a16:creationId xmlns:a16="http://schemas.microsoft.com/office/drawing/2014/main" id="{69DFBACE-5CD0-3A6D-246B-A02FBA21E697}"/>
              </a:ext>
            </a:extLst>
          </p:cNvPr>
          <p:cNvSpPr txBox="1">
            <a:spLocks/>
          </p:cNvSpPr>
          <p:nvPr/>
        </p:nvSpPr>
        <p:spPr>
          <a:xfrm>
            <a:off x="533399" y="799897"/>
            <a:ext cx="11307502" cy="93076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Q16.</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最も必要としている人材像（</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設問：地域活性化を進めるために、貴自治体内にどのような人材が必要だと感じますか？（先に複数回答し、その後）上記で挙げた人材の中で、現在、貴自治体内で最も必要としているものを</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1</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つ選んで○をつけてください。</a:t>
            </a:r>
          </a:p>
        </p:txBody>
      </p:sp>
      <p:sp>
        <p:nvSpPr>
          <p:cNvPr id="8" name="タイトル 1">
            <a:extLst>
              <a:ext uri="{FF2B5EF4-FFF2-40B4-BE49-F238E27FC236}">
                <a16:creationId xmlns:a16="http://schemas.microsoft.com/office/drawing/2014/main" id="{AE2315B6-D983-6B7C-6857-F0B6CCE72545}"/>
              </a:ext>
            </a:extLst>
          </p:cNvPr>
          <p:cNvSpPr txBox="1">
            <a:spLocks/>
          </p:cNvSpPr>
          <p:nvPr/>
        </p:nvSpPr>
        <p:spPr>
          <a:xfrm>
            <a:off x="700341" y="4851400"/>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求められるのは“地域課題に挑む推進力”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半数が「課題発見・実行型リーダー」を選択</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0" name="タイトル 1">
            <a:extLst>
              <a:ext uri="{FF2B5EF4-FFF2-40B4-BE49-F238E27FC236}">
                <a16:creationId xmlns:a16="http://schemas.microsoft.com/office/drawing/2014/main" id="{DF87CFDB-759C-2D21-5A55-D72F6471C3DF}"/>
              </a:ext>
            </a:extLst>
          </p:cNvPr>
          <p:cNvSpPr txBox="1">
            <a:spLocks/>
          </p:cNvSpPr>
          <p:nvPr/>
        </p:nvSpPr>
        <p:spPr>
          <a:xfrm>
            <a:off x="829829" y="5356479"/>
            <a:ext cx="10695421"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「地域の課題を見つけてプロジェクトを推進するリーダー」は全体の</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49.6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％で最多。特に人口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57.3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6</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割弱が回答している。</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一方、人口規模が大きくなるほど「デジタル技術を活用して新しい価値や視点を生み出すイノベーター」の割合が高く、</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万人以上では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16.7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％で最多。</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また、「プランナー」や「コミュニケーター」など、創造性や調整力に関連する人材像は一部層で支持が見られ、多様な役割の必要性がうかがえる。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1" name="四角形: 角を丸くする 10">
            <a:extLst>
              <a:ext uri="{FF2B5EF4-FFF2-40B4-BE49-F238E27FC236}">
                <a16:creationId xmlns:a16="http://schemas.microsoft.com/office/drawing/2014/main" id="{87E1CBC4-8235-8D5C-5CB6-335628692F7C}"/>
              </a:ext>
            </a:extLst>
          </p:cNvPr>
          <p:cNvSpPr/>
          <p:nvPr/>
        </p:nvSpPr>
        <p:spPr>
          <a:xfrm>
            <a:off x="2399952" y="2888166"/>
            <a:ext cx="4558409" cy="27045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2" name="四角形: 角を丸くする 11">
            <a:extLst>
              <a:ext uri="{FF2B5EF4-FFF2-40B4-BE49-F238E27FC236}">
                <a16:creationId xmlns:a16="http://schemas.microsoft.com/office/drawing/2014/main" id="{D4EF3CA4-B758-90D8-86DA-0F613548800F}"/>
              </a:ext>
            </a:extLst>
          </p:cNvPr>
          <p:cNvSpPr/>
          <p:nvPr/>
        </p:nvSpPr>
        <p:spPr>
          <a:xfrm>
            <a:off x="8950020" y="4455163"/>
            <a:ext cx="1520975" cy="28547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6" name="テキスト ボックス 1">
            <a:extLst>
              <a:ext uri="{FF2B5EF4-FFF2-40B4-BE49-F238E27FC236}">
                <a16:creationId xmlns:a16="http://schemas.microsoft.com/office/drawing/2014/main" id="{36740173-64D9-EE4D-6CC0-33D703EFD17C}"/>
              </a:ext>
            </a:extLst>
          </p:cNvPr>
          <p:cNvSpPr txBox="1"/>
          <p:nvPr/>
        </p:nvSpPr>
        <p:spPr>
          <a:xfrm>
            <a:off x="9941515" y="2346200"/>
            <a:ext cx="1899386" cy="47504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l-GR" altLang="ja-JP" sz="800" kern="1200" dirty="0">
                <a:latin typeface="Meiryo UI" panose="020B0604030504040204" pitchFamily="50" charset="-128"/>
                <a:ea typeface="Meiryo UI" panose="020B0604030504040204" pitchFamily="50" charset="-128"/>
              </a:rPr>
              <a:t>χ²(24) = 52.47 , </a:t>
            </a:r>
            <a:r>
              <a:rPr lang="en-US" altLang="ja-JP" sz="800" kern="1200" dirty="0">
                <a:latin typeface="Meiryo UI" panose="020B0604030504040204" pitchFamily="50" charset="-128"/>
                <a:ea typeface="Meiryo UI" panose="020B0604030504040204" pitchFamily="50" charset="-128"/>
              </a:rPr>
              <a:t>p = 0.00068</a:t>
            </a:r>
            <a:br>
              <a:rPr lang="en-US" altLang="ja-JP" sz="800" kern="1200" dirty="0">
                <a:latin typeface="Meiryo UI" panose="020B0604030504040204" pitchFamily="50" charset="-128"/>
                <a:ea typeface="Meiryo UI" panose="020B0604030504040204" pitchFamily="50" charset="-128"/>
              </a:rPr>
            </a:br>
            <a:r>
              <a:rPr lang="en-US" altLang="ja-JP" sz="800" kern="1200" dirty="0">
                <a:latin typeface="Meiryo UI" panose="020B0604030504040204" pitchFamily="50" charset="-128"/>
                <a:ea typeface="Meiryo UI" panose="020B0604030504040204" pitchFamily="50" charset="-128"/>
              </a:rPr>
              <a:t>***p &lt; .001</a:t>
            </a:r>
          </a:p>
        </p:txBody>
      </p:sp>
      <p:sp>
        <p:nvSpPr>
          <p:cNvPr id="17" name="テキスト ボックス 1">
            <a:extLst>
              <a:ext uri="{FF2B5EF4-FFF2-40B4-BE49-F238E27FC236}">
                <a16:creationId xmlns:a16="http://schemas.microsoft.com/office/drawing/2014/main" id="{50FEA6D2-37D7-0FF9-6525-E5D7F3217292}"/>
              </a:ext>
            </a:extLst>
          </p:cNvPr>
          <p:cNvSpPr txBox="1"/>
          <p:nvPr/>
        </p:nvSpPr>
        <p:spPr>
          <a:xfrm>
            <a:off x="11080509" y="2585099"/>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2" name="四角形: 角を丸くする 1">
            <a:extLst>
              <a:ext uri="{FF2B5EF4-FFF2-40B4-BE49-F238E27FC236}">
                <a16:creationId xmlns:a16="http://schemas.microsoft.com/office/drawing/2014/main" id="{B14FD438-E680-F1A6-5716-1DD528052C1C}"/>
              </a:ext>
            </a:extLst>
          </p:cNvPr>
          <p:cNvSpPr/>
          <p:nvPr/>
        </p:nvSpPr>
        <p:spPr>
          <a:xfrm>
            <a:off x="2399952" y="3810527"/>
            <a:ext cx="5338994" cy="270454"/>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Tree>
    <p:extLst>
      <p:ext uri="{BB962C8B-B14F-4D97-AF65-F5344CB8AC3E}">
        <p14:creationId xmlns:p14="http://schemas.microsoft.com/office/powerpoint/2010/main" val="3037048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4DA02-9575-FEA9-1063-4666E53BA395}"/>
            </a:ext>
          </a:extLst>
        </p:cNvPr>
        <p:cNvGrpSpPr/>
        <p:nvPr/>
      </p:nvGrpSpPr>
      <p:grpSpPr>
        <a:xfrm>
          <a:off x="0" y="0"/>
          <a:ext cx="0" cy="0"/>
          <a:chOff x="0" y="0"/>
          <a:chExt cx="0" cy="0"/>
        </a:xfrm>
      </p:grpSpPr>
      <p:graphicFrame>
        <p:nvGraphicFramePr>
          <p:cNvPr id="12" name="グラフ 11">
            <a:extLst>
              <a:ext uri="{FF2B5EF4-FFF2-40B4-BE49-F238E27FC236}">
                <a16:creationId xmlns:a16="http://schemas.microsoft.com/office/drawing/2014/main" id="{16DBEA87-7D13-4170-B7D1-EB92D5F7B17E}"/>
              </a:ext>
            </a:extLst>
          </p:cNvPr>
          <p:cNvGraphicFramePr>
            <a:graphicFrameLocks/>
          </p:cNvGraphicFramePr>
          <p:nvPr>
            <p:extLst>
              <p:ext uri="{D42A27DB-BD31-4B8C-83A1-F6EECF244321}">
                <p14:modId xmlns:p14="http://schemas.microsoft.com/office/powerpoint/2010/main" val="726304925"/>
              </p:ext>
            </p:extLst>
          </p:nvPr>
        </p:nvGraphicFramePr>
        <p:xfrm>
          <a:off x="607224" y="1562760"/>
          <a:ext cx="10977549" cy="3564576"/>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01DAC34A-D7B5-AAE4-C25B-D69EBB02CF9E}"/>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001DCC5F-0DF4-BE82-4473-46DB14CF297C}"/>
              </a:ext>
            </a:extLst>
          </p:cNvPr>
          <p:cNvSpPr txBox="1">
            <a:spLocks/>
          </p:cNvSpPr>
          <p:nvPr/>
        </p:nvSpPr>
        <p:spPr>
          <a:xfrm>
            <a:off x="533399" y="799897"/>
            <a:ext cx="11307502" cy="93076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Q17.</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研修や教育プログラムの実施（</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設問：職員のスキル向上に向けた研修や教育プログラムを実施していますか？　あてはまるものを１つ選んで○をつけてください。</a:t>
            </a:r>
          </a:p>
          <a:p>
            <a:pPr rtl="0">
              <a:lnSpc>
                <a:spcPct val="130000"/>
              </a:lnSpc>
            </a:pPr>
            <a:endParaRPr lang="ja-JP" altLang="en-US" sz="1200" dirty="0">
              <a:solidFill>
                <a:schemeClr val="tx1">
                  <a:lumMod val="75000"/>
                  <a:lumOff val="25000"/>
                </a:schemeClr>
              </a:solidFill>
              <a:latin typeface="Meiryo UI" panose="020B0604030504040204" pitchFamily="50" charset="-128"/>
              <a:ea typeface="Meiryo UI" panose="020B0604030504040204" pitchFamily="50" charset="-128"/>
            </a:endParaRPr>
          </a:p>
        </p:txBody>
      </p:sp>
      <p:cxnSp>
        <p:nvCxnSpPr>
          <p:cNvPr id="6" name="直線​​コネクタ(S) 7">
            <a:extLst>
              <a:ext uri="{FF2B5EF4-FFF2-40B4-BE49-F238E27FC236}">
                <a16:creationId xmlns:a16="http://schemas.microsoft.com/office/drawing/2014/main" id="{28039CB9-02E6-240A-A5FD-5735AA77DAF9}"/>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802D0EEA-39B9-56A0-E397-658DF400EF7F}"/>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５</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現場が求める研修とは？</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4F5D9E9C-026A-977A-0402-E081B22C9FC6}"/>
              </a:ext>
            </a:extLst>
          </p:cNvPr>
          <p:cNvSpPr/>
          <p:nvPr/>
        </p:nvSpPr>
        <p:spPr>
          <a:xfrm>
            <a:off x="636361" y="5127336"/>
            <a:ext cx="10948414" cy="142943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F8134204-E18C-E115-F0E8-DE6749ABA4EC}"/>
              </a:ext>
            </a:extLst>
          </p:cNvPr>
          <p:cNvSpPr txBox="1">
            <a:spLocks/>
          </p:cNvSpPr>
          <p:nvPr/>
        </p:nvSpPr>
        <p:spPr>
          <a:xfrm>
            <a:off x="700341" y="5127336"/>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研修実施率は全体で</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86.0% ―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規模が大きい自治体ほど実施率が高い傾向</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8" name="タイトル 1">
            <a:extLst>
              <a:ext uri="{FF2B5EF4-FFF2-40B4-BE49-F238E27FC236}">
                <a16:creationId xmlns:a16="http://schemas.microsoft.com/office/drawing/2014/main" id="{0D681B3D-74EB-4580-B6E0-EACC2B5A5078}"/>
              </a:ext>
            </a:extLst>
          </p:cNvPr>
          <p:cNvSpPr txBox="1">
            <a:spLocks/>
          </p:cNvSpPr>
          <p:nvPr/>
        </p:nvSpPr>
        <p:spPr>
          <a:xfrm>
            <a:off x="829829" y="5632415"/>
            <a:ext cx="10695421"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全体では</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86.0%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の自治体が研修・教育プログラムを実施中と回答。</a:t>
            </a:r>
            <a:endPar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一方で、</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万人未満では「実施していないが今後予定がある」（</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15.0%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）や「過去に実施していたが現在は行っていない」（</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2.7%</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）など、現在実施していない自治体も一定数見られた。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0" name="四角形: 角を丸くする 9">
            <a:extLst>
              <a:ext uri="{FF2B5EF4-FFF2-40B4-BE49-F238E27FC236}">
                <a16:creationId xmlns:a16="http://schemas.microsoft.com/office/drawing/2014/main" id="{AA3A6DAE-C02B-35AF-3B04-49AA4E337A46}"/>
              </a:ext>
            </a:extLst>
          </p:cNvPr>
          <p:cNvSpPr/>
          <p:nvPr/>
        </p:nvSpPr>
        <p:spPr>
          <a:xfrm>
            <a:off x="2411445" y="2323562"/>
            <a:ext cx="7718352" cy="366536"/>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1" name="四角形: 角を丸くする 10">
            <a:extLst>
              <a:ext uri="{FF2B5EF4-FFF2-40B4-BE49-F238E27FC236}">
                <a16:creationId xmlns:a16="http://schemas.microsoft.com/office/drawing/2014/main" id="{30B3A43D-F24C-AA91-1734-22C2E8FFB6CF}"/>
              </a:ext>
            </a:extLst>
          </p:cNvPr>
          <p:cNvSpPr/>
          <p:nvPr/>
        </p:nvSpPr>
        <p:spPr>
          <a:xfrm>
            <a:off x="9806384" y="2798017"/>
            <a:ext cx="1817883" cy="366536"/>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7" name="テキスト ボックス 1">
            <a:extLst>
              <a:ext uri="{FF2B5EF4-FFF2-40B4-BE49-F238E27FC236}">
                <a16:creationId xmlns:a16="http://schemas.microsoft.com/office/drawing/2014/main" id="{127071BA-79F5-E47A-57A6-4942931A3ACC}"/>
              </a:ext>
            </a:extLst>
          </p:cNvPr>
          <p:cNvSpPr txBox="1"/>
          <p:nvPr/>
        </p:nvSpPr>
        <p:spPr>
          <a:xfrm>
            <a:off x="11021177" y="2128015"/>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47051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47DB8-6FA9-8DF5-E327-56B0C7ECCAC2}"/>
            </a:ext>
          </a:extLst>
        </p:cNvPr>
        <p:cNvGrpSpPr/>
        <p:nvPr/>
      </p:nvGrpSpPr>
      <p:grpSpPr>
        <a:xfrm>
          <a:off x="0" y="0"/>
          <a:ext cx="0" cy="0"/>
          <a:chOff x="0" y="0"/>
          <a:chExt cx="0" cy="0"/>
        </a:xfrm>
      </p:grpSpPr>
      <p:graphicFrame>
        <p:nvGraphicFramePr>
          <p:cNvPr id="8" name="グラフ 7">
            <a:extLst>
              <a:ext uri="{FF2B5EF4-FFF2-40B4-BE49-F238E27FC236}">
                <a16:creationId xmlns:a16="http://schemas.microsoft.com/office/drawing/2014/main" id="{154BE4C5-1376-4863-9DE3-3254CBFF3B80}"/>
              </a:ext>
            </a:extLst>
          </p:cNvPr>
          <p:cNvGraphicFramePr>
            <a:graphicFrameLocks/>
          </p:cNvGraphicFramePr>
          <p:nvPr>
            <p:extLst>
              <p:ext uri="{D42A27DB-BD31-4B8C-83A1-F6EECF244321}">
                <p14:modId xmlns:p14="http://schemas.microsoft.com/office/powerpoint/2010/main" val="2187540810"/>
              </p:ext>
            </p:extLst>
          </p:nvPr>
        </p:nvGraphicFramePr>
        <p:xfrm>
          <a:off x="589213" y="1629099"/>
          <a:ext cx="10981452" cy="4363821"/>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E2CBEBB9-D219-F0C0-A761-27D3AB8F4524}"/>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2FF49A26-5168-3D30-6503-4E125BAFB2D3}"/>
              </a:ext>
            </a:extLst>
          </p:cNvPr>
          <p:cNvSpPr txBox="1">
            <a:spLocks/>
          </p:cNvSpPr>
          <p:nvPr/>
        </p:nvSpPr>
        <p:spPr>
          <a:xfrm>
            <a:off x="533399" y="799897"/>
            <a:ext cx="11307502"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Q18.</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研修や教育プログラムの方法（会場）（</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MA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設問：</a:t>
            </a:r>
            <a:r>
              <a:rPr lang="en-US" altLang="ja-JP" sz="1200">
                <a:solidFill>
                  <a:schemeClr val="tx1">
                    <a:lumMod val="75000"/>
                    <a:lumOff val="25000"/>
                  </a:schemeClr>
                </a:solidFill>
                <a:latin typeface="Meiryo UI" panose="020B0604030504040204" pitchFamily="50" charset="-128"/>
                <a:ea typeface="Meiryo UI" panose="020B0604030504040204" pitchFamily="50" charset="-128"/>
              </a:rPr>
              <a:t>Q17</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で「</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１．実施している」と回答した方は、実施している職員のスキル向上に向けた研修や教育プログラムは、どの方法（会場）で実施していますか？</a:t>
            </a:r>
          </a:p>
        </p:txBody>
      </p:sp>
      <p:cxnSp>
        <p:nvCxnSpPr>
          <p:cNvPr id="6" name="直線​​コネクタ(S) 7">
            <a:extLst>
              <a:ext uri="{FF2B5EF4-FFF2-40B4-BE49-F238E27FC236}">
                <a16:creationId xmlns:a16="http://schemas.microsoft.com/office/drawing/2014/main" id="{01949663-6B6C-B3CA-5625-5821DFD78741}"/>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F5A2FF3B-CA54-D760-45B2-A3F0AC18EE19}"/>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５</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現場が求める研修とは？</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3C66218C-D881-72A2-3BDD-DDE66D52673B}"/>
              </a:ext>
            </a:extLst>
          </p:cNvPr>
          <p:cNvSpPr txBox="1"/>
          <p:nvPr/>
        </p:nvSpPr>
        <p:spPr>
          <a:xfrm>
            <a:off x="1201972" y="4538198"/>
            <a:ext cx="776264" cy="430887"/>
          </a:xfrm>
          <a:prstGeom prst="rect">
            <a:avLst/>
          </a:prstGeom>
          <a:noFill/>
        </p:spPr>
        <p:txBody>
          <a:bodyPr wrap="square" rtlCol="0">
            <a:spAutoFit/>
          </a:bodyPr>
          <a:lstStyle/>
          <a:p>
            <a:r>
              <a:rPr kumimoji="1" lang="zh-CN" altLang="en-US" sz="1100" dirty="0">
                <a:latin typeface="Meiryo UI" panose="020B0604030504040204" pitchFamily="50" charset="-128"/>
                <a:ea typeface="Meiryo UI" panose="020B0604030504040204" pitchFamily="50" charset="-128"/>
              </a:rPr>
              <a:t>内部研修（</a:t>
            </a:r>
            <a:r>
              <a:rPr kumimoji="1" lang="en-US" altLang="zh-CN" sz="1100" dirty="0">
                <a:latin typeface="Meiryo UI" panose="020B0604030504040204" pitchFamily="50" charset="-128"/>
                <a:ea typeface="Meiryo UI" panose="020B0604030504040204" pitchFamily="50" charset="-128"/>
              </a:rPr>
              <a:t>OJT </a:t>
            </a:r>
            <a:r>
              <a:rPr kumimoji="1" lang="zh-CN" altLang="en-US" sz="1100" dirty="0">
                <a:latin typeface="Meiryo UI" panose="020B0604030504040204" pitchFamily="50" charset="-128"/>
                <a:ea typeface="Meiryo UI" panose="020B0604030504040204" pitchFamily="50" charset="-128"/>
              </a:rPr>
              <a:t>）</a:t>
            </a:r>
            <a:endParaRPr kumimoji="1" lang="ja-JP" altLang="en-US" sz="1100" dirty="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991AD04E-EC7D-F3F3-83AC-EAECE28908CE}"/>
              </a:ext>
            </a:extLst>
          </p:cNvPr>
          <p:cNvSpPr/>
          <p:nvPr/>
        </p:nvSpPr>
        <p:spPr>
          <a:xfrm>
            <a:off x="636361" y="5184175"/>
            <a:ext cx="10948414" cy="154000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B525FC55-20A5-7EA4-B7E4-3A11E0FC2083}"/>
              </a:ext>
            </a:extLst>
          </p:cNvPr>
          <p:cNvSpPr txBox="1">
            <a:spLocks/>
          </p:cNvSpPr>
          <p:nvPr/>
        </p:nvSpPr>
        <p:spPr>
          <a:xfrm>
            <a:off x="822840" y="5223091"/>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研修方法は“</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OJT</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と</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e</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ラーニング”が主流　</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大規模ほど多様な外部研修も活用</a:t>
            </a:r>
            <a:endParaRPr lang="en-US" altLang="ja-JP" sz="2000" b="1" dirty="0">
              <a:solidFill>
                <a:srgbClr val="FF0000"/>
              </a:solidFill>
              <a:latin typeface="Meiryo UI" panose="020B0604030504040204" pitchFamily="50" charset="-128"/>
              <a:ea typeface="Meiryo UI" panose="020B0604030504040204" pitchFamily="50" charset="-128"/>
              <a:cs typeface="+mn-cs"/>
            </a:endParaRPr>
          </a:p>
        </p:txBody>
      </p:sp>
      <p:sp>
        <p:nvSpPr>
          <p:cNvPr id="7" name="タイトル 1">
            <a:extLst>
              <a:ext uri="{FF2B5EF4-FFF2-40B4-BE49-F238E27FC236}">
                <a16:creationId xmlns:a16="http://schemas.microsoft.com/office/drawing/2014/main" id="{B0240F84-FD17-C834-2989-F914F524A8A6}"/>
              </a:ext>
            </a:extLst>
          </p:cNvPr>
          <p:cNvSpPr txBox="1">
            <a:spLocks/>
          </p:cNvSpPr>
          <p:nvPr/>
        </p:nvSpPr>
        <p:spPr>
          <a:xfrm>
            <a:off x="952328" y="5692325"/>
            <a:ext cx="10695421"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最も多くの自治体が実施している研修方法は「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OJT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（内部研修）」</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78.0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a:t>
            </a:r>
            <a:r>
              <a:rPr kumimoji="1" lang="ja-JP" altLang="en-US" sz="1400" dirty="0">
                <a:latin typeface="Meiryo UI" panose="020B0604030504040204" pitchFamily="50" charset="-128"/>
                <a:ea typeface="Meiryo UI" panose="020B0604030504040204" pitchFamily="50" charset="-128"/>
              </a:rPr>
              <a:t>都道府県（または自前の）研修施設」および</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e</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ラーニング研修」</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66.9</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％で、いずれも柔軟な運用手法が中心。</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人口規模が大きくなるほど「民間企業への派遣」や「自治大学校」「都道府県研修施設」などの外部研修も高い実施率を示している。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7" name="テキスト ボックス 16">
            <a:extLst>
              <a:ext uri="{FF2B5EF4-FFF2-40B4-BE49-F238E27FC236}">
                <a16:creationId xmlns:a16="http://schemas.microsoft.com/office/drawing/2014/main" id="{413D16EB-0648-822B-50EA-E97299A6AE4F}"/>
              </a:ext>
            </a:extLst>
          </p:cNvPr>
          <p:cNvSpPr txBox="1"/>
          <p:nvPr/>
        </p:nvSpPr>
        <p:spPr>
          <a:xfrm>
            <a:off x="2164715" y="4538198"/>
            <a:ext cx="993735" cy="600164"/>
          </a:xfrm>
          <a:prstGeom prst="rect">
            <a:avLst/>
          </a:prstGeom>
          <a:noFill/>
        </p:spPr>
        <p:txBody>
          <a:bodyPr wrap="square" rtlCol="0">
            <a:spAutoFit/>
          </a:bodyPr>
          <a:lstStyle/>
          <a:p>
            <a:r>
              <a:rPr kumimoji="1" lang="ja-JP" altLang="en-US" sz="1100" dirty="0">
                <a:latin typeface="Meiryo UI" panose="020B0604030504040204" pitchFamily="50" charset="-128"/>
                <a:ea typeface="Meiryo UI" panose="020B0604030504040204" pitchFamily="50" charset="-128"/>
              </a:rPr>
              <a:t>都道府県（または自前の）研修施設</a:t>
            </a:r>
          </a:p>
        </p:txBody>
      </p:sp>
      <p:sp>
        <p:nvSpPr>
          <p:cNvPr id="18" name="テキスト ボックス 17">
            <a:extLst>
              <a:ext uri="{FF2B5EF4-FFF2-40B4-BE49-F238E27FC236}">
                <a16:creationId xmlns:a16="http://schemas.microsoft.com/office/drawing/2014/main" id="{448D4D77-EE5E-4C4F-0701-200E745682F8}"/>
              </a:ext>
            </a:extLst>
          </p:cNvPr>
          <p:cNvSpPr txBox="1"/>
          <p:nvPr/>
        </p:nvSpPr>
        <p:spPr>
          <a:xfrm>
            <a:off x="3456074" y="4538198"/>
            <a:ext cx="776264" cy="430887"/>
          </a:xfrm>
          <a:prstGeom prst="rect">
            <a:avLst/>
          </a:prstGeom>
          <a:noFill/>
        </p:spPr>
        <p:txBody>
          <a:bodyPr wrap="square" rtlCol="0">
            <a:spAutoFit/>
          </a:bodyPr>
          <a:lstStyle/>
          <a:p>
            <a:r>
              <a:rPr kumimoji="1" lang="en-US" altLang="ja-JP" sz="1100">
                <a:latin typeface="Meiryo UI" panose="020B0604030504040204" pitchFamily="50" charset="-128"/>
                <a:ea typeface="Meiryo UI" panose="020B0604030504040204" pitchFamily="50" charset="-128"/>
              </a:rPr>
              <a:t>e </a:t>
            </a:r>
            <a:r>
              <a:rPr kumimoji="1" lang="ja-JP" altLang="en-US" sz="1100">
                <a:latin typeface="Meiryo UI" panose="020B0604030504040204" pitchFamily="50" charset="-128"/>
                <a:ea typeface="Meiryo UI" panose="020B0604030504040204" pitchFamily="50" charset="-128"/>
              </a:rPr>
              <a:t>ラーニング研修</a:t>
            </a:r>
          </a:p>
        </p:txBody>
      </p:sp>
      <p:sp>
        <p:nvSpPr>
          <p:cNvPr id="19" name="テキスト ボックス 18">
            <a:extLst>
              <a:ext uri="{FF2B5EF4-FFF2-40B4-BE49-F238E27FC236}">
                <a16:creationId xmlns:a16="http://schemas.microsoft.com/office/drawing/2014/main" id="{37BC179F-838A-CD1A-7354-1AB300FE487B}"/>
              </a:ext>
            </a:extLst>
          </p:cNvPr>
          <p:cNvSpPr txBox="1"/>
          <p:nvPr/>
        </p:nvSpPr>
        <p:spPr>
          <a:xfrm>
            <a:off x="4625655" y="4538198"/>
            <a:ext cx="776264" cy="430887"/>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市町村アカデミー</a:t>
            </a:r>
          </a:p>
        </p:txBody>
      </p:sp>
      <p:sp>
        <p:nvSpPr>
          <p:cNvPr id="20" name="テキスト ボックス 19">
            <a:extLst>
              <a:ext uri="{FF2B5EF4-FFF2-40B4-BE49-F238E27FC236}">
                <a16:creationId xmlns:a16="http://schemas.microsoft.com/office/drawing/2014/main" id="{0AC93789-9A51-0A4E-B72A-8AC8C03E16BA}"/>
              </a:ext>
            </a:extLst>
          </p:cNvPr>
          <p:cNvSpPr txBox="1"/>
          <p:nvPr/>
        </p:nvSpPr>
        <p:spPr>
          <a:xfrm>
            <a:off x="5816502" y="4538198"/>
            <a:ext cx="776264" cy="600164"/>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他団体や民間企業への派遣</a:t>
            </a:r>
          </a:p>
        </p:txBody>
      </p:sp>
      <p:sp>
        <p:nvSpPr>
          <p:cNvPr id="21" name="テキスト ボックス 20">
            <a:extLst>
              <a:ext uri="{FF2B5EF4-FFF2-40B4-BE49-F238E27FC236}">
                <a16:creationId xmlns:a16="http://schemas.microsoft.com/office/drawing/2014/main" id="{DF9E6A00-06B7-28D0-1B57-9A01B2A17DDA}"/>
              </a:ext>
            </a:extLst>
          </p:cNvPr>
          <p:cNvSpPr txBox="1"/>
          <p:nvPr/>
        </p:nvSpPr>
        <p:spPr>
          <a:xfrm>
            <a:off x="6996716" y="4538198"/>
            <a:ext cx="776264" cy="430887"/>
          </a:xfrm>
          <a:prstGeom prst="rect">
            <a:avLst/>
          </a:prstGeom>
          <a:noFill/>
        </p:spPr>
        <p:txBody>
          <a:bodyPr wrap="square" rtlCol="0">
            <a:spAutoFit/>
          </a:bodyPr>
          <a:lstStyle/>
          <a:p>
            <a:r>
              <a:rPr kumimoji="1" lang="zh-CN" altLang="en-US" sz="1100">
                <a:latin typeface="Meiryo UI" panose="020B0604030504040204" pitchFamily="50" charset="-128"/>
                <a:ea typeface="Meiryo UI" panose="020B0604030504040204" pitchFamily="50" charset="-128"/>
              </a:rPr>
              <a:t>自治大学校</a:t>
            </a:r>
            <a:endParaRPr kumimoji="1" lang="ja-JP" altLang="en-US" sz="11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B028BF41-F9BA-FD21-76F2-833B6911FD82}"/>
              </a:ext>
            </a:extLst>
          </p:cNvPr>
          <p:cNvSpPr txBox="1"/>
          <p:nvPr/>
        </p:nvSpPr>
        <p:spPr>
          <a:xfrm>
            <a:off x="8070604" y="4538198"/>
            <a:ext cx="776264" cy="430887"/>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国際文化アカデミー</a:t>
            </a:r>
          </a:p>
        </p:txBody>
      </p:sp>
      <p:sp>
        <p:nvSpPr>
          <p:cNvPr id="23" name="テキスト ボックス 22">
            <a:extLst>
              <a:ext uri="{FF2B5EF4-FFF2-40B4-BE49-F238E27FC236}">
                <a16:creationId xmlns:a16="http://schemas.microsoft.com/office/drawing/2014/main" id="{D12F3732-1FC3-3767-9CBA-5A1F5FFFA36E}"/>
              </a:ext>
            </a:extLst>
          </p:cNvPr>
          <p:cNvSpPr txBox="1"/>
          <p:nvPr/>
        </p:nvSpPr>
        <p:spPr>
          <a:xfrm>
            <a:off x="9240185" y="4538198"/>
            <a:ext cx="776264" cy="600164"/>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大学・大学院への受講支援</a:t>
            </a:r>
          </a:p>
        </p:txBody>
      </p:sp>
      <p:sp>
        <p:nvSpPr>
          <p:cNvPr id="24" name="テキスト ボックス 23">
            <a:extLst>
              <a:ext uri="{FF2B5EF4-FFF2-40B4-BE49-F238E27FC236}">
                <a16:creationId xmlns:a16="http://schemas.microsoft.com/office/drawing/2014/main" id="{1CBCC228-9D79-0916-1080-E871A1A003BC}"/>
              </a:ext>
            </a:extLst>
          </p:cNvPr>
          <p:cNvSpPr txBox="1"/>
          <p:nvPr/>
        </p:nvSpPr>
        <p:spPr>
          <a:xfrm>
            <a:off x="10394037" y="4538198"/>
            <a:ext cx="776264" cy="261610"/>
          </a:xfrm>
          <a:prstGeom prst="rect">
            <a:avLst/>
          </a:prstGeom>
          <a:noFill/>
        </p:spPr>
        <p:txBody>
          <a:bodyPr wrap="square" rtlCol="0">
            <a:spAutoFit/>
          </a:bodyPr>
          <a:lstStyle/>
          <a:p>
            <a:r>
              <a:rPr kumimoji="1" lang="ja-JP" altLang="en-US" sz="1100">
                <a:latin typeface="Meiryo UI" panose="020B0604030504040204" pitchFamily="50" charset="-128"/>
                <a:ea typeface="Meiryo UI" panose="020B0604030504040204" pitchFamily="50" charset="-128"/>
              </a:rPr>
              <a:t>その</a:t>
            </a:r>
            <a:r>
              <a:rPr kumimoji="1" lang="zh-CN" altLang="en-US" sz="1100">
                <a:latin typeface="Meiryo UI" panose="020B0604030504040204" pitchFamily="50" charset="-128"/>
                <a:ea typeface="Meiryo UI" panose="020B0604030504040204" pitchFamily="50" charset="-128"/>
              </a:rPr>
              <a:t>他</a:t>
            </a:r>
            <a:endParaRPr kumimoji="1" lang="ja-JP" altLang="en-US" sz="1100">
              <a:latin typeface="Meiryo UI" panose="020B0604030504040204" pitchFamily="50" charset="-128"/>
              <a:ea typeface="Meiryo UI" panose="020B0604030504040204" pitchFamily="50" charset="-128"/>
            </a:endParaRPr>
          </a:p>
        </p:txBody>
      </p:sp>
      <p:sp>
        <p:nvSpPr>
          <p:cNvPr id="14" name="テキスト ボックス 1">
            <a:extLst>
              <a:ext uri="{FF2B5EF4-FFF2-40B4-BE49-F238E27FC236}">
                <a16:creationId xmlns:a16="http://schemas.microsoft.com/office/drawing/2014/main" id="{15138886-C804-73F5-9C55-AF127637233F}"/>
              </a:ext>
            </a:extLst>
          </p:cNvPr>
          <p:cNvSpPr txBox="1"/>
          <p:nvPr/>
        </p:nvSpPr>
        <p:spPr>
          <a:xfrm>
            <a:off x="11044659" y="2940636"/>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565103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4AF1C-5524-EC16-A123-0F8D8E7B7EF4}"/>
            </a:ext>
          </a:extLst>
        </p:cNvPr>
        <p:cNvGrpSpPr/>
        <p:nvPr/>
      </p:nvGrpSpPr>
      <p:grpSpPr>
        <a:xfrm>
          <a:off x="0" y="0"/>
          <a:ext cx="0" cy="0"/>
          <a:chOff x="0" y="0"/>
          <a:chExt cx="0" cy="0"/>
        </a:xfrm>
      </p:grpSpPr>
      <p:graphicFrame>
        <p:nvGraphicFramePr>
          <p:cNvPr id="15" name="グラフ 14">
            <a:extLst>
              <a:ext uri="{FF2B5EF4-FFF2-40B4-BE49-F238E27FC236}">
                <a16:creationId xmlns:a16="http://schemas.microsoft.com/office/drawing/2014/main" id="{56577686-E575-42F8-A22A-9C7026099C0C}"/>
              </a:ext>
            </a:extLst>
          </p:cNvPr>
          <p:cNvGraphicFramePr>
            <a:graphicFrameLocks/>
          </p:cNvGraphicFramePr>
          <p:nvPr>
            <p:extLst>
              <p:ext uri="{D42A27DB-BD31-4B8C-83A1-F6EECF244321}">
                <p14:modId xmlns:p14="http://schemas.microsoft.com/office/powerpoint/2010/main" val="1160635422"/>
              </p:ext>
            </p:extLst>
          </p:nvPr>
        </p:nvGraphicFramePr>
        <p:xfrm>
          <a:off x="434635" y="4295133"/>
          <a:ext cx="5464630" cy="1774228"/>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D2F36E94-9B4A-D1E2-22F4-AB10EEA68284}"/>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3C048DB5-88C9-6136-7642-B63E27ABE549}"/>
              </a:ext>
            </a:extLst>
          </p:cNvPr>
          <p:cNvSpPr txBox="1">
            <a:spLocks/>
          </p:cNvSpPr>
          <p:nvPr/>
        </p:nvSpPr>
        <p:spPr>
          <a:xfrm>
            <a:off x="533399" y="799897"/>
            <a:ext cx="11307502"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Q19.</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職員向け教育プログラムの受講形式について最も当てはまるもの</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設問：上記Ｑ４</a:t>
            </a:r>
            <a:r>
              <a:rPr lang="en-US" altLang="ja-JP" sz="12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２で「１．実施している」と回答した方は、実施している職員のスキル向上に向けた研修や教育プログラムは、どの方法（会場）で実施していますか？</a:t>
            </a:r>
          </a:p>
        </p:txBody>
      </p:sp>
      <p:cxnSp>
        <p:nvCxnSpPr>
          <p:cNvPr id="6" name="直線​​コネクタ(S) 7">
            <a:extLst>
              <a:ext uri="{FF2B5EF4-FFF2-40B4-BE49-F238E27FC236}">
                <a16:creationId xmlns:a16="http://schemas.microsoft.com/office/drawing/2014/main" id="{6ED3560C-18DC-EC84-C893-D232884B2AD2}"/>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04257E95-C5D6-0200-6C62-C2F914FB32BA}"/>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５</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職員の研修について</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14" name="グラフ 13">
            <a:extLst>
              <a:ext uri="{FF2B5EF4-FFF2-40B4-BE49-F238E27FC236}">
                <a16:creationId xmlns:a16="http://schemas.microsoft.com/office/drawing/2014/main" id="{B5FDD88F-26E3-4E06-9DE0-5103897FD0B1}"/>
              </a:ext>
            </a:extLst>
          </p:cNvPr>
          <p:cNvGraphicFramePr>
            <a:graphicFrameLocks/>
          </p:cNvGraphicFramePr>
          <p:nvPr>
            <p:extLst>
              <p:ext uri="{D42A27DB-BD31-4B8C-83A1-F6EECF244321}">
                <p14:modId xmlns:p14="http://schemas.microsoft.com/office/powerpoint/2010/main" val="2936242548"/>
              </p:ext>
            </p:extLst>
          </p:nvPr>
        </p:nvGraphicFramePr>
        <p:xfrm>
          <a:off x="458371" y="1574349"/>
          <a:ext cx="5417159" cy="283962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グラフ 15">
            <a:extLst>
              <a:ext uri="{FF2B5EF4-FFF2-40B4-BE49-F238E27FC236}">
                <a16:creationId xmlns:a16="http://schemas.microsoft.com/office/drawing/2014/main" id="{292C4D96-C6D5-E565-8601-92BF39BCA54A}"/>
              </a:ext>
            </a:extLst>
          </p:cNvPr>
          <p:cNvGraphicFramePr>
            <a:graphicFrameLocks/>
          </p:cNvGraphicFramePr>
          <p:nvPr>
            <p:extLst>
              <p:ext uri="{D42A27DB-BD31-4B8C-83A1-F6EECF244321}">
                <p14:modId xmlns:p14="http://schemas.microsoft.com/office/powerpoint/2010/main" val="1740681487"/>
              </p:ext>
            </p:extLst>
          </p:nvPr>
        </p:nvGraphicFramePr>
        <p:xfrm>
          <a:off x="6187150" y="1520125"/>
          <a:ext cx="5417159" cy="160711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グラフ 16">
            <a:extLst>
              <a:ext uri="{FF2B5EF4-FFF2-40B4-BE49-F238E27FC236}">
                <a16:creationId xmlns:a16="http://schemas.microsoft.com/office/drawing/2014/main" id="{0F4B2725-90E6-7718-3BB1-47D5EE22BD3D}"/>
              </a:ext>
            </a:extLst>
          </p:cNvPr>
          <p:cNvGraphicFramePr>
            <a:graphicFrameLocks/>
          </p:cNvGraphicFramePr>
          <p:nvPr>
            <p:extLst>
              <p:ext uri="{D42A27DB-BD31-4B8C-83A1-F6EECF244321}">
                <p14:modId xmlns:p14="http://schemas.microsoft.com/office/powerpoint/2010/main" val="2589744932"/>
              </p:ext>
            </p:extLst>
          </p:nvPr>
        </p:nvGraphicFramePr>
        <p:xfrm>
          <a:off x="6292737" y="3016747"/>
          <a:ext cx="5493741" cy="1625857"/>
        </p:xfrm>
        <a:graphic>
          <a:graphicData uri="http://schemas.openxmlformats.org/drawingml/2006/chart">
            <c:chart xmlns:c="http://schemas.openxmlformats.org/drawingml/2006/chart" xmlns:r="http://schemas.openxmlformats.org/officeDocument/2006/relationships" r:id="rId6"/>
          </a:graphicData>
        </a:graphic>
      </p:graphicFrame>
      <p:sp>
        <p:nvSpPr>
          <p:cNvPr id="7" name="四角形: 角を丸くする 6">
            <a:extLst>
              <a:ext uri="{FF2B5EF4-FFF2-40B4-BE49-F238E27FC236}">
                <a16:creationId xmlns:a16="http://schemas.microsoft.com/office/drawing/2014/main" id="{A7733902-6467-8730-E367-6C8A433DC6AE}"/>
              </a:ext>
            </a:extLst>
          </p:cNvPr>
          <p:cNvSpPr/>
          <p:nvPr/>
        </p:nvSpPr>
        <p:spPr>
          <a:xfrm>
            <a:off x="2251392" y="2688265"/>
            <a:ext cx="894144" cy="328482"/>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graphicFrame>
        <p:nvGraphicFramePr>
          <p:cNvPr id="18" name="グラフ 17">
            <a:extLst>
              <a:ext uri="{FF2B5EF4-FFF2-40B4-BE49-F238E27FC236}">
                <a16:creationId xmlns:a16="http://schemas.microsoft.com/office/drawing/2014/main" id="{C3DA2C51-A4FE-AB1C-2DFC-DB486FC506E6}"/>
              </a:ext>
            </a:extLst>
          </p:cNvPr>
          <p:cNvGraphicFramePr>
            <a:graphicFrameLocks/>
          </p:cNvGraphicFramePr>
          <p:nvPr>
            <p:extLst>
              <p:ext uri="{D42A27DB-BD31-4B8C-83A1-F6EECF244321}">
                <p14:modId xmlns:p14="http://schemas.microsoft.com/office/powerpoint/2010/main" val="265727892"/>
              </p:ext>
            </p:extLst>
          </p:nvPr>
        </p:nvGraphicFramePr>
        <p:xfrm>
          <a:off x="6249632" y="4492937"/>
          <a:ext cx="5464631" cy="1734474"/>
        </p:xfrm>
        <a:graphic>
          <a:graphicData uri="http://schemas.openxmlformats.org/drawingml/2006/chart">
            <c:chart xmlns:c="http://schemas.openxmlformats.org/drawingml/2006/chart" xmlns:r="http://schemas.openxmlformats.org/officeDocument/2006/relationships" r:id="rId7"/>
          </a:graphicData>
        </a:graphic>
      </p:graphicFrame>
      <p:sp>
        <p:nvSpPr>
          <p:cNvPr id="2" name="正方形/長方形 1">
            <a:extLst>
              <a:ext uri="{FF2B5EF4-FFF2-40B4-BE49-F238E27FC236}">
                <a16:creationId xmlns:a16="http://schemas.microsoft.com/office/drawing/2014/main" id="{CC127A9D-0695-4563-25DE-432C916A5CAD}"/>
              </a:ext>
            </a:extLst>
          </p:cNvPr>
          <p:cNvSpPr/>
          <p:nvPr/>
        </p:nvSpPr>
        <p:spPr>
          <a:xfrm>
            <a:off x="636361" y="6069361"/>
            <a:ext cx="10948414" cy="69070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04703873-546F-826A-48DB-B5DA4C4C0BCA}"/>
              </a:ext>
            </a:extLst>
          </p:cNvPr>
          <p:cNvSpPr txBox="1">
            <a:spLocks/>
          </p:cNvSpPr>
          <p:nvPr/>
        </p:nvSpPr>
        <p:spPr>
          <a:xfrm>
            <a:off x="822840" y="6108276"/>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オンライン講座が主流に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ハイブリッド、対面が続く</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8" name="タイトル 1">
            <a:extLst>
              <a:ext uri="{FF2B5EF4-FFF2-40B4-BE49-F238E27FC236}">
                <a16:creationId xmlns:a16="http://schemas.microsoft.com/office/drawing/2014/main" id="{AD13F57F-DF38-EF91-4D05-7BA04EBCCE5E}"/>
              </a:ext>
            </a:extLst>
          </p:cNvPr>
          <p:cNvSpPr txBox="1">
            <a:spLocks/>
          </p:cNvSpPr>
          <p:nvPr/>
        </p:nvSpPr>
        <p:spPr>
          <a:xfrm>
            <a:off x="952328" y="6449076"/>
            <a:ext cx="10695421" cy="27802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✓「オンライン講座」は約</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8</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割が実施、「今後も</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増やしたい</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」が</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24.1</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最多</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。「やっていたが今後やらない」は軒並み少ない傾向であった。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8730976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CF481-EEDB-4D78-97B1-BADAFAD56C77}"/>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C9A68B91-4107-153F-A1DD-C77A0773AC9F}"/>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12D24FEA-D097-816A-BF8C-83910037E600}"/>
              </a:ext>
            </a:extLst>
          </p:cNvPr>
          <p:cNvSpPr txBox="1">
            <a:spLocks/>
          </p:cNvSpPr>
          <p:nvPr/>
        </p:nvSpPr>
        <p:spPr>
          <a:xfrm>
            <a:off x="533399" y="799897"/>
            <a:ext cx="11307502"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Q21.</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教育プログラムに期待することの中で、最も期待しているもの（</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設問：教育プログラムに期待することの中で最も期待しているものを１つ選んで○をつけてください。</a:t>
            </a:r>
          </a:p>
        </p:txBody>
      </p:sp>
      <p:cxnSp>
        <p:nvCxnSpPr>
          <p:cNvPr id="6" name="直線​​コネクタ(S) 7">
            <a:extLst>
              <a:ext uri="{FF2B5EF4-FFF2-40B4-BE49-F238E27FC236}">
                <a16:creationId xmlns:a16="http://schemas.microsoft.com/office/drawing/2014/main" id="{C52DDA7A-C644-2A91-13EA-8F5570A8F874}"/>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0C702E3A-BAD5-EF93-4AEC-E2BCE31E4C9A}"/>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５</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現場が求める研修とは？</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8" name="グラフ 7">
            <a:extLst>
              <a:ext uri="{FF2B5EF4-FFF2-40B4-BE49-F238E27FC236}">
                <a16:creationId xmlns:a16="http://schemas.microsoft.com/office/drawing/2014/main" id="{3E7CA123-B59C-4407-B46C-9B63D9854197}"/>
              </a:ext>
            </a:extLst>
          </p:cNvPr>
          <p:cNvGraphicFramePr>
            <a:graphicFrameLocks/>
          </p:cNvGraphicFramePr>
          <p:nvPr>
            <p:extLst>
              <p:ext uri="{D42A27DB-BD31-4B8C-83A1-F6EECF244321}">
                <p14:modId xmlns:p14="http://schemas.microsoft.com/office/powerpoint/2010/main" val="1790045626"/>
              </p:ext>
            </p:extLst>
          </p:nvPr>
        </p:nvGraphicFramePr>
        <p:xfrm>
          <a:off x="644241" y="1816060"/>
          <a:ext cx="11903359" cy="3556037"/>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
            <a:extLst>
              <a:ext uri="{FF2B5EF4-FFF2-40B4-BE49-F238E27FC236}">
                <a16:creationId xmlns:a16="http://schemas.microsoft.com/office/drawing/2014/main" id="{8BA9C766-799C-D916-772E-EF644C1830E4}"/>
              </a:ext>
            </a:extLst>
          </p:cNvPr>
          <p:cNvSpPr txBox="1"/>
          <p:nvPr/>
        </p:nvSpPr>
        <p:spPr>
          <a:xfrm>
            <a:off x="9692289" y="1596968"/>
            <a:ext cx="1955460" cy="768524"/>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l-GR" altLang="ja-JP" sz="800" kern="1200" dirty="0">
                <a:latin typeface="Meiryo UI" panose="020B0604030504040204" pitchFamily="50" charset="-128"/>
                <a:ea typeface="Meiryo UI" panose="020B0604030504040204" pitchFamily="50" charset="-128"/>
              </a:rPr>
              <a:t>χ²(12) = 17.42 , </a:t>
            </a:r>
            <a:r>
              <a:rPr lang="en-US" altLang="ja-JP" sz="800" kern="1200" dirty="0">
                <a:latin typeface="Meiryo UI" panose="020B0604030504040204" pitchFamily="50" charset="-128"/>
                <a:ea typeface="Meiryo UI" panose="020B0604030504040204" pitchFamily="50" charset="-128"/>
              </a:rPr>
              <a:t>p = 0.13</a:t>
            </a:r>
          </a:p>
          <a:p>
            <a:r>
              <a:rPr lang="en-US" altLang="ja-JP" sz="800" kern="1200" dirty="0">
                <a:latin typeface="Meiryo UI" panose="020B0604030504040204" pitchFamily="50" charset="-128"/>
                <a:ea typeface="Meiryo UI" panose="020B0604030504040204" pitchFamily="50" charset="-128"/>
              </a:rPr>
              <a:t>p &gt; .05 </a:t>
            </a:r>
          </a:p>
        </p:txBody>
      </p:sp>
      <p:sp>
        <p:nvSpPr>
          <p:cNvPr id="2" name="正方形/長方形 1">
            <a:extLst>
              <a:ext uri="{FF2B5EF4-FFF2-40B4-BE49-F238E27FC236}">
                <a16:creationId xmlns:a16="http://schemas.microsoft.com/office/drawing/2014/main" id="{96AC8DF3-A79B-543F-D653-6F6D5D978CDC}"/>
              </a:ext>
            </a:extLst>
          </p:cNvPr>
          <p:cNvSpPr/>
          <p:nvPr/>
        </p:nvSpPr>
        <p:spPr>
          <a:xfrm>
            <a:off x="636361" y="5358990"/>
            <a:ext cx="10948414" cy="116777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タイトル 1">
            <a:extLst>
              <a:ext uri="{FF2B5EF4-FFF2-40B4-BE49-F238E27FC236}">
                <a16:creationId xmlns:a16="http://schemas.microsoft.com/office/drawing/2014/main" id="{C5DDF790-785E-AC08-BB39-79848AA6AE53}"/>
              </a:ext>
            </a:extLst>
          </p:cNvPr>
          <p:cNvSpPr txBox="1">
            <a:spLocks/>
          </p:cNvSpPr>
          <p:nvPr/>
        </p:nvSpPr>
        <p:spPr>
          <a:xfrm>
            <a:off x="822840" y="5406315"/>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教育プログラムに求められるのは“実務直結”という、明確な傾向に</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0" name="タイトル 1">
            <a:extLst>
              <a:ext uri="{FF2B5EF4-FFF2-40B4-BE49-F238E27FC236}">
                <a16:creationId xmlns:a16="http://schemas.microsoft.com/office/drawing/2014/main" id="{1FED0CB0-4D75-1AA9-04AA-4B9EF4096A91}"/>
              </a:ext>
            </a:extLst>
          </p:cNvPr>
          <p:cNvSpPr txBox="1">
            <a:spLocks/>
          </p:cNvSpPr>
          <p:nvPr/>
        </p:nvSpPr>
        <p:spPr>
          <a:xfrm>
            <a:off x="952328" y="5814829"/>
            <a:ext cx="10695421" cy="60119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「実務に直結する内容」を最も期待している自治体が全体の</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75.5</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％を占めた。</a:t>
            </a:r>
            <a:endPar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特に</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万人未満の自治体では「実務直結」の回答が</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8</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割超（</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80.8</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％）と高く、他選択肢との差が際立った。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927BFB70-76AA-39A1-4337-CEA483C9A4E1}"/>
              </a:ext>
            </a:extLst>
          </p:cNvPr>
          <p:cNvSpPr/>
          <p:nvPr/>
        </p:nvSpPr>
        <p:spPr>
          <a:xfrm>
            <a:off x="2467638" y="2421802"/>
            <a:ext cx="6378650" cy="361958"/>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5" name="四角形: 角を丸くする 14">
            <a:extLst>
              <a:ext uri="{FF2B5EF4-FFF2-40B4-BE49-F238E27FC236}">
                <a16:creationId xmlns:a16="http://schemas.microsoft.com/office/drawing/2014/main" id="{FFE047B4-C650-1E67-2D7B-34986B71CCE6}"/>
              </a:ext>
            </a:extLst>
          </p:cNvPr>
          <p:cNvSpPr/>
          <p:nvPr/>
        </p:nvSpPr>
        <p:spPr>
          <a:xfrm>
            <a:off x="2467637" y="3846565"/>
            <a:ext cx="6889013" cy="438356"/>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7" name="テキスト ボックス 1">
            <a:extLst>
              <a:ext uri="{FF2B5EF4-FFF2-40B4-BE49-F238E27FC236}">
                <a16:creationId xmlns:a16="http://schemas.microsoft.com/office/drawing/2014/main" id="{B61C9E7A-AF9F-CFCF-8509-0910977B3D57}"/>
              </a:ext>
            </a:extLst>
          </p:cNvPr>
          <p:cNvSpPr txBox="1"/>
          <p:nvPr/>
        </p:nvSpPr>
        <p:spPr>
          <a:xfrm>
            <a:off x="10676266" y="1981230"/>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98370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D1F70F-8D53-3676-D69C-6ECCE10B23DE}"/>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D9BC97FF-64F1-9437-D632-031F68AE4000}"/>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28307C0C-19C5-447E-B208-C37C80F6B467}"/>
              </a:ext>
            </a:extLst>
          </p:cNvPr>
          <p:cNvSpPr txBox="1">
            <a:spLocks/>
          </p:cNvSpPr>
          <p:nvPr/>
        </p:nvSpPr>
        <p:spPr>
          <a:xfrm>
            <a:off x="533399" y="799897"/>
            <a:ext cx="11307502"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Q23.</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教育プログラムに参加するうえでの障壁</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設問：上記で挙げた参加するうえでの障壁の</a:t>
            </a:r>
            <a:r>
              <a:rPr lang="ja-JP" altLang="en-US" sz="1200">
                <a:solidFill>
                  <a:schemeClr val="tx1">
                    <a:lumMod val="75000"/>
                    <a:lumOff val="25000"/>
                  </a:schemeClr>
                </a:solidFill>
                <a:latin typeface="Meiryo UI" panose="020B0604030504040204" pitchFamily="50" charset="-128"/>
                <a:ea typeface="Meiryo UI" panose="020B0604030504040204" pitchFamily="50" charset="-128"/>
              </a:rPr>
              <a:t>中で最も</a:t>
            </a: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障壁となっているものを１つ選んで○をつけてください。</a:t>
            </a:r>
          </a:p>
        </p:txBody>
      </p:sp>
      <p:cxnSp>
        <p:nvCxnSpPr>
          <p:cNvPr id="6" name="直線​​コネクタ(S) 7">
            <a:extLst>
              <a:ext uri="{FF2B5EF4-FFF2-40B4-BE49-F238E27FC236}">
                <a16:creationId xmlns:a16="http://schemas.microsoft.com/office/drawing/2014/main" id="{739A0227-D100-7D8F-B2BB-9791945E452C}"/>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91DF3CF5-5C93-D17F-BDCC-1BFE15C972E3}"/>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５</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現場が求める研修とは？</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10" name="グラフ 9">
            <a:extLst>
              <a:ext uri="{FF2B5EF4-FFF2-40B4-BE49-F238E27FC236}">
                <a16:creationId xmlns:a16="http://schemas.microsoft.com/office/drawing/2014/main" id="{A2995491-8369-4450-843B-06DEDC9B9917}"/>
              </a:ext>
            </a:extLst>
          </p:cNvPr>
          <p:cNvGraphicFramePr>
            <a:graphicFrameLocks/>
          </p:cNvGraphicFramePr>
          <p:nvPr>
            <p:extLst>
              <p:ext uri="{D42A27DB-BD31-4B8C-83A1-F6EECF244321}">
                <p14:modId xmlns:p14="http://schemas.microsoft.com/office/powerpoint/2010/main" val="1500083572"/>
              </p:ext>
            </p:extLst>
          </p:nvPr>
        </p:nvGraphicFramePr>
        <p:xfrm>
          <a:off x="533399" y="1629100"/>
          <a:ext cx="12083143" cy="3412798"/>
        </p:xfrm>
        <a:graphic>
          <a:graphicData uri="http://schemas.openxmlformats.org/drawingml/2006/chart">
            <c:chart xmlns:c="http://schemas.openxmlformats.org/drawingml/2006/chart" xmlns:r="http://schemas.openxmlformats.org/officeDocument/2006/relationships" r:id="rId3"/>
          </a:graphicData>
        </a:graphic>
      </p:graphicFrame>
      <p:sp>
        <p:nvSpPr>
          <p:cNvPr id="11" name="テキスト ボックス 1">
            <a:extLst>
              <a:ext uri="{FF2B5EF4-FFF2-40B4-BE49-F238E27FC236}">
                <a16:creationId xmlns:a16="http://schemas.microsoft.com/office/drawing/2014/main" id="{F892D8F6-C09D-4E62-8310-6221B8029B75}"/>
              </a:ext>
            </a:extLst>
          </p:cNvPr>
          <p:cNvSpPr txBox="1"/>
          <p:nvPr/>
        </p:nvSpPr>
        <p:spPr>
          <a:xfrm>
            <a:off x="9689073" y="1432807"/>
            <a:ext cx="1969528" cy="74976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l-GR" altLang="ja-JP" sz="800" kern="1200" dirty="0">
                <a:latin typeface="Meiryo UI" panose="020B0604030504040204" pitchFamily="50" charset="-128"/>
                <a:ea typeface="Meiryo UI" panose="020B0604030504040204" pitchFamily="50" charset="-128"/>
              </a:rPr>
              <a:t>χ²(</a:t>
            </a:r>
            <a:r>
              <a:rPr lang="en-US" altLang="ja-JP" sz="800" kern="1200" dirty="0">
                <a:latin typeface="Meiryo UI" panose="020B0604030504040204" pitchFamily="50" charset="-128"/>
                <a:ea typeface="Meiryo UI" panose="020B0604030504040204" pitchFamily="50" charset="-128"/>
              </a:rPr>
              <a:t>20</a:t>
            </a:r>
            <a:r>
              <a:rPr lang="el-GR" altLang="ja-JP" sz="800" kern="1200" dirty="0">
                <a:latin typeface="Meiryo UI" panose="020B0604030504040204" pitchFamily="50" charset="-128"/>
                <a:ea typeface="Meiryo UI" panose="020B0604030504040204" pitchFamily="50" charset="-128"/>
              </a:rPr>
              <a:t>) = </a:t>
            </a:r>
            <a:r>
              <a:rPr lang="en-US" altLang="ja-JP" sz="800" kern="1200" dirty="0">
                <a:latin typeface="Meiryo UI" panose="020B0604030504040204" pitchFamily="50" charset="-128"/>
                <a:ea typeface="Meiryo UI" panose="020B0604030504040204" pitchFamily="50" charset="-128"/>
              </a:rPr>
              <a:t>30.36</a:t>
            </a:r>
            <a:r>
              <a:rPr lang="en-US" altLang="ja-JP" sz="800" kern="1200" baseline="0" dirty="0">
                <a:latin typeface="Meiryo UI" panose="020B0604030504040204" pitchFamily="50" charset="-128"/>
                <a:ea typeface="Meiryo UI" panose="020B0604030504040204" pitchFamily="50" charset="-128"/>
              </a:rPr>
              <a:t>  </a:t>
            </a:r>
            <a:r>
              <a:rPr lang="el-GR" altLang="ja-JP" sz="800" kern="1200" dirty="0">
                <a:latin typeface="Meiryo UI" panose="020B0604030504040204" pitchFamily="50" charset="-128"/>
                <a:ea typeface="Meiryo UI" panose="020B0604030504040204" pitchFamily="50" charset="-128"/>
              </a:rPr>
              <a:t>, </a:t>
            </a:r>
            <a:r>
              <a:rPr lang="en-US" altLang="ja-JP" sz="800" kern="1200" dirty="0">
                <a:latin typeface="Meiryo UI" panose="020B0604030504040204" pitchFamily="50" charset="-128"/>
                <a:ea typeface="Meiryo UI" panose="020B0604030504040204" pitchFamily="50" charset="-128"/>
              </a:rPr>
              <a:t>p = 0.064</a:t>
            </a:r>
          </a:p>
          <a:p>
            <a:r>
              <a:rPr lang="en-US" altLang="ja-JP" sz="800" kern="1200" dirty="0">
                <a:latin typeface="Meiryo UI" panose="020B0604030504040204" pitchFamily="50" charset="-128"/>
                <a:ea typeface="Meiryo UI" panose="020B0604030504040204" pitchFamily="50" charset="-128"/>
              </a:rPr>
              <a:t>p &gt; .05</a:t>
            </a:r>
          </a:p>
        </p:txBody>
      </p:sp>
      <p:sp>
        <p:nvSpPr>
          <p:cNvPr id="2" name="正方形/長方形 1">
            <a:extLst>
              <a:ext uri="{FF2B5EF4-FFF2-40B4-BE49-F238E27FC236}">
                <a16:creationId xmlns:a16="http://schemas.microsoft.com/office/drawing/2014/main" id="{D40345E3-7E97-5F05-79D6-AA184884110D}"/>
              </a:ext>
            </a:extLst>
          </p:cNvPr>
          <p:cNvSpPr/>
          <p:nvPr/>
        </p:nvSpPr>
        <p:spPr>
          <a:xfrm>
            <a:off x="636361" y="5167331"/>
            <a:ext cx="10948414" cy="147801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a:extLst>
              <a:ext uri="{FF2B5EF4-FFF2-40B4-BE49-F238E27FC236}">
                <a16:creationId xmlns:a16="http://schemas.microsoft.com/office/drawing/2014/main" id="{761D1D24-5A91-47DD-713F-DB49DFB4C63A}"/>
              </a:ext>
            </a:extLst>
          </p:cNvPr>
          <p:cNvSpPr txBox="1">
            <a:spLocks/>
          </p:cNvSpPr>
          <p:nvPr/>
        </p:nvSpPr>
        <p:spPr>
          <a:xfrm>
            <a:off x="822840" y="5214657"/>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「参加の壁」は“時間の確保”が最多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全体の約</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7</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割が回答</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8" name="タイトル 1">
            <a:extLst>
              <a:ext uri="{FF2B5EF4-FFF2-40B4-BE49-F238E27FC236}">
                <a16:creationId xmlns:a16="http://schemas.microsoft.com/office/drawing/2014/main" id="{0625EA51-B124-6BB1-1326-FDE839B29275}"/>
              </a:ext>
            </a:extLst>
          </p:cNvPr>
          <p:cNvSpPr txBox="1">
            <a:spLocks/>
          </p:cNvSpPr>
          <p:nvPr/>
        </p:nvSpPr>
        <p:spPr>
          <a:xfrm>
            <a:off x="952328" y="5623171"/>
            <a:ext cx="10695421"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教育プログラム参加における最大の障壁として「時間の確保」が全体の</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69.0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％で最多。</a:t>
            </a:r>
            <a:endPar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次いで、「職員のモチベーション」が全体で</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17.5%</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万人未満の規模では</a:t>
            </a:r>
            <a:r>
              <a:rPr lang="en-US" altLang="ja-JP" sz="1400">
                <a:solidFill>
                  <a:srgbClr val="000000">
                    <a:lumMod val="75000"/>
                    <a:lumOff val="25000"/>
                  </a:srgbClr>
                </a:solidFill>
                <a:latin typeface="Meiryo UI" panose="020B0604030504040204" pitchFamily="50" charset="-128"/>
                <a:ea typeface="Meiryo UI" panose="020B0604030504040204" pitchFamily="50" charset="-128"/>
                <a:cs typeface="+mn-cs"/>
              </a:rPr>
              <a:t>21.6%</a:t>
            </a:r>
            <a:r>
              <a:rPr lang="ja-JP" altLang="en-US" sz="1400">
                <a:solidFill>
                  <a:srgbClr val="000000">
                    <a:lumMod val="75000"/>
                    <a:lumOff val="25000"/>
                  </a:srgbClr>
                </a:solidFill>
                <a:latin typeface="Meiryo UI" panose="020B0604030504040204" pitchFamily="50" charset="-128"/>
                <a:ea typeface="Meiryo UI" panose="020B0604030504040204" pitchFamily="50" charset="-128"/>
                <a:cs typeface="+mn-cs"/>
              </a:rPr>
              <a:t>で最多、一方で</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「予算不足」</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4.5%</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と最小であった。</a:t>
            </a:r>
            <a:endPar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人口規模に関わらず“時間の確保”が共通の課題となっている。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2" name="四角形: 角を丸くする 11">
            <a:extLst>
              <a:ext uri="{FF2B5EF4-FFF2-40B4-BE49-F238E27FC236}">
                <a16:creationId xmlns:a16="http://schemas.microsoft.com/office/drawing/2014/main" id="{22D288BE-72F7-52B5-2A43-D5022944F789}"/>
              </a:ext>
            </a:extLst>
          </p:cNvPr>
          <p:cNvSpPr/>
          <p:nvPr/>
        </p:nvSpPr>
        <p:spPr>
          <a:xfrm>
            <a:off x="2265620" y="2094613"/>
            <a:ext cx="5868287" cy="407539"/>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3" name="四角形: 角を丸くする 12">
            <a:extLst>
              <a:ext uri="{FF2B5EF4-FFF2-40B4-BE49-F238E27FC236}">
                <a16:creationId xmlns:a16="http://schemas.microsoft.com/office/drawing/2014/main" id="{5930FF63-0FFF-F630-F66E-2CD2D20610FD}"/>
              </a:ext>
            </a:extLst>
          </p:cNvPr>
          <p:cNvSpPr/>
          <p:nvPr/>
        </p:nvSpPr>
        <p:spPr>
          <a:xfrm>
            <a:off x="7868612" y="2575930"/>
            <a:ext cx="2339163" cy="349661"/>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3" name="テキスト ボックス 1">
            <a:extLst>
              <a:ext uri="{FF2B5EF4-FFF2-40B4-BE49-F238E27FC236}">
                <a16:creationId xmlns:a16="http://schemas.microsoft.com/office/drawing/2014/main" id="{5390BDAC-8914-0E46-167D-D56CF01112E2}"/>
              </a:ext>
            </a:extLst>
          </p:cNvPr>
          <p:cNvSpPr txBox="1"/>
          <p:nvPr/>
        </p:nvSpPr>
        <p:spPr>
          <a:xfrm>
            <a:off x="10439657" y="1714470"/>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957199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79978-CC71-FD83-AA59-C90C9C18C9C7}"/>
            </a:ext>
          </a:extLst>
        </p:cNvPr>
        <p:cNvGrpSpPr/>
        <p:nvPr/>
      </p:nvGrpSpPr>
      <p:grpSpPr>
        <a:xfrm>
          <a:off x="0" y="0"/>
          <a:ext cx="0" cy="0"/>
          <a:chOff x="0" y="0"/>
          <a:chExt cx="0" cy="0"/>
        </a:xfrm>
      </p:grpSpPr>
      <p:graphicFrame>
        <p:nvGraphicFramePr>
          <p:cNvPr id="10" name="グラフ 9">
            <a:extLst>
              <a:ext uri="{FF2B5EF4-FFF2-40B4-BE49-F238E27FC236}">
                <a16:creationId xmlns:a16="http://schemas.microsoft.com/office/drawing/2014/main" id="{9A84A332-CAD1-4498-8D15-2D905C83A510}"/>
              </a:ext>
            </a:extLst>
          </p:cNvPr>
          <p:cNvGraphicFramePr>
            <a:graphicFrameLocks/>
          </p:cNvGraphicFramePr>
          <p:nvPr>
            <p:extLst>
              <p:ext uri="{D42A27DB-BD31-4B8C-83A1-F6EECF244321}">
                <p14:modId xmlns:p14="http://schemas.microsoft.com/office/powerpoint/2010/main" val="673108676"/>
              </p:ext>
            </p:extLst>
          </p:nvPr>
        </p:nvGraphicFramePr>
        <p:xfrm>
          <a:off x="607225" y="1545248"/>
          <a:ext cx="11019595" cy="3728508"/>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8AF51B5B-92BA-1C33-C42B-A8E1CD4A8BFF}"/>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EFFCC7B8-224F-D98D-E972-913E6E4E3204}"/>
              </a:ext>
            </a:extLst>
          </p:cNvPr>
          <p:cNvSpPr txBox="1">
            <a:spLocks/>
          </p:cNvSpPr>
          <p:nvPr/>
        </p:nvSpPr>
        <p:spPr>
          <a:xfrm>
            <a:off x="533399" y="799897"/>
            <a:ext cx="11307502"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Q25.</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大学に最も期待する内容（</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設問：大学に期待する内容の中で、最も期待する内容を１つ選んで○をつけてください。</a:t>
            </a:r>
          </a:p>
        </p:txBody>
      </p:sp>
      <p:cxnSp>
        <p:nvCxnSpPr>
          <p:cNvPr id="6" name="直線​​コネクタ(S) 7">
            <a:extLst>
              <a:ext uri="{FF2B5EF4-FFF2-40B4-BE49-F238E27FC236}">
                <a16:creationId xmlns:a16="http://schemas.microsoft.com/office/drawing/2014/main" id="{10C8449C-A367-E751-8C5E-47D42274D8BD}"/>
              </a:ext>
              <a:ext uri="{C183D7F6-B498-43B3-948B-1728B52AA6E4}">
                <adec:decorative xmlns:adec="http://schemas.microsoft.com/office/drawing/2017/decorative" val="1"/>
              </a:ext>
            </a:extLst>
          </p:cNvPr>
          <p:cNvCxnSpPr>
            <a:cxnSpLocks/>
          </p:cNvCxnSpPr>
          <p:nvPr/>
        </p:nvCxnSpPr>
        <p:spPr>
          <a:xfrm>
            <a:off x="4021015" y="522898"/>
            <a:ext cx="8170985"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66F79AFC-3ACE-C767-C550-D722ADAF14F7}"/>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５</a:t>
            </a:r>
            <a:r>
              <a:rPr lang="en-US" altLang="ja-JP" sz="2000" dirty="0">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000" dirty="0">
                <a:solidFill>
                  <a:schemeClr val="tx1">
                    <a:lumMod val="75000"/>
                    <a:lumOff val="25000"/>
                  </a:schemeClr>
                </a:solidFill>
                <a:latin typeface="Meiryo UI" panose="020B0604030504040204" pitchFamily="50" charset="-128"/>
                <a:ea typeface="Meiryo UI" panose="020B0604030504040204" pitchFamily="50" charset="-128"/>
              </a:rPr>
              <a:t>現場が求める研修とは？</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8" name="テキスト ボックス 1">
            <a:extLst>
              <a:ext uri="{FF2B5EF4-FFF2-40B4-BE49-F238E27FC236}">
                <a16:creationId xmlns:a16="http://schemas.microsoft.com/office/drawing/2014/main" id="{EF7E5F19-BD23-4FB3-9D76-33EB057E66C0}"/>
              </a:ext>
            </a:extLst>
          </p:cNvPr>
          <p:cNvSpPr txBox="1"/>
          <p:nvPr/>
        </p:nvSpPr>
        <p:spPr>
          <a:xfrm>
            <a:off x="10057880" y="2154237"/>
            <a:ext cx="1969528" cy="749767"/>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l-GR" altLang="ja-JP" sz="800" kern="1200" dirty="0">
                <a:latin typeface="Meiryo UI" panose="020B0604030504040204" pitchFamily="50" charset="-128"/>
                <a:ea typeface="Meiryo UI" panose="020B0604030504040204" pitchFamily="50" charset="-128"/>
              </a:rPr>
              <a:t>χ²(</a:t>
            </a:r>
            <a:r>
              <a:rPr lang="en-US" altLang="ja-JP" sz="800" kern="1200" dirty="0">
                <a:latin typeface="Meiryo UI" panose="020B0604030504040204" pitchFamily="50" charset="-128"/>
                <a:ea typeface="Meiryo UI" panose="020B0604030504040204" pitchFamily="50" charset="-128"/>
              </a:rPr>
              <a:t>24</a:t>
            </a:r>
            <a:r>
              <a:rPr lang="el-GR" altLang="ja-JP" sz="800" kern="1200" dirty="0">
                <a:latin typeface="Meiryo UI" panose="020B0604030504040204" pitchFamily="50" charset="-128"/>
                <a:ea typeface="Meiryo UI" panose="020B0604030504040204" pitchFamily="50" charset="-128"/>
              </a:rPr>
              <a:t>) = </a:t>
            </a:r>
            <a:r>
              <a:rPr lang="en-US" altLang="ja-JP" sz="800" kern="1200" dirty="0">
                <a:latin typeface="Meiryo UI" panose="020B0604030504040204" pitchFamily="50" charset="-128"/>
                <a:ea typeface="Meiryo UI" panose="020B0604030504040204" pitchFamily="50" charset="-128"/>
              </a:rPr>
              <a:t>42.20</a:t>
            </a:r>
            <a:r>
              <a:rPr lang="en-US" altLang="ja-JP" sz="800" kern="1200" baseline="0" dirty="0">
                <a:latin typeface="Meiryo UI" panose="020B0604030504040204" pitchFamily="50" charset="-128"/>
                <a:ea typeface="Meiryo UI" panose="020B0604030504040204" pitchFamily="50" charset="-128"/>
              </a:rPr>
              <a:t>  </a:t>
            </a:r>
            <a:r>
              <a:rPr lang="el-GR" altLang="ja-JP" sz="800" kern="1200" dirty="0">
                <a:latin typeface="Meiryo UI" panose="020B0604030504040204" pitchFamily="50" charset="-128"/>
                <a:ea typeface="Meiryo UI" panose="020B0604030504040204" pitchFamily="50" charset="-128"/>
              </a:rPr>
              <a:t>, </a:t>
            </a:r>
            <a:r>
              <a:rPr lang="en-US" altLang="ja-JP" sz="800" kern="1200" dirty="0">
                <a:latin typeface="Meiryo UI" panose="020B0604030504040204" pitchFamily="50" charset="-128"/>
                <a:ea typeface="Meiryo UI" panose="020B0604030504040204" pitchFamily="50" charset="-128"/>
              </a:rPr>
              <a:t>p = 0.012</a:t>
            </a:r>
          </a:p>
          <a:p>
            <a:r>
              <a:rPr lang="en-US" altLang="ja-JP" sz="800" kern="1200" dirty="0">
                <a:latin typeface="Meiryo UI" panose="020B0604030504040204" pitchFamily="50" charset="-128"/>
                <a:ea typeface="Meiryo UI" panose="020B0604030504040204" pitchFamily="50" charset="-128"/>
              </a:rPr>
              <a:t>*p &lt; .05</a:t>
            </a:r>
          </a:p>
        </p:txBody>
      </p:sp>
      <p:sp>
        <p:nvSpPr>
          <p:cNvPr id="7" name="正方形/長方形 6">
            <a:extLst>
              <a:ext uri="{FF2B5EF4-FFF2-40B4-BE49-F238E27FC236}">
                <a16:creationId xmlns:a16="http://schemas.microsoft.com/office/drawing/2014/main" id="{EEE811C2-184F-69D3-B8F7-45FFA2FA90BD}"/>
              </a:ext>
            </a:extLst>
          </p:cNvPr>
          <p:cNvSpPr/>
          <p:nvPr/>
        </p:nvSpPr>
        <p:spPr>
          <a:xfrm>
            <a:off x="636361" y="5285110"/>
            <a:ext cx="10948414" cy="124165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四角形: 角を丸くする 1">
            <a:extLst>
              <a:ext uri="{FF2B5EF4-FFF2-40B4-BE49-F238E27FC236}">
                <a16:creationId xmlns:a16="http://schemas.microsoft.com/office/drawing/2014/main" id="{16F9BE08-DFED-DEE1-FDF5-A5D872EDA0C1}"/>
              </a:ext>
            </a:extLst>
          </p:cNvPr>
          <p:cNvSpPr/>
          <p:nvPr/>
        </p:nvSpPr>
        <p:spPr>
          <a:xfrm>
            <a:off x="6297404" y="2622724"/>
            <a:ext cx="3359888" cy="41432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1" name="四角形: 角を丸くする 10">
            <a:extLst>
              <a:ext uri="{FF2B5EF4-FFF2-40B4-BE49-F238E27FC236}">
                <a16:creationId xmlns:a16="http://schemas.microsoft.com/office/drawing/2014/main" id="{1B1F397C-7A63-2D73-1900-64D33823C52B}"/>
              </a:ext>
            </a:extLst>
          </p:cNvPr>
          <p:cNvSpPr/>
          <p:nvPr/>
        </p:nvSpPr>
        <p:spPr>
          <a:xfrm>
            <a:off x="5380335" y="3922758"/>
            <a:ext cx="4029740" cy="293852"/>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2" name="タイトル 1">
            <a:extLst>
              <a:ext uri="{FF2B5EF4-FFF2-40B4-BE49-F238E27FC236}">
                <a16:creationId xmlns:a16="http://schemas.microsoft.com/office/drawing/2014/main" id="{B63FE479-D9D5-F150-3992-A5A03FB13F7D}"/>
              </a:ext>
            </a:extLst>
          </p:cNvPr>
          <p:cNvSpPr txBox="1">
            <a:spLocks/>
          </p:cNvSpPr>
          <p:nvPr/>
        </p:nvSpPr>
        <p:spPr>
          <a:xfrm>
            <a:off x="822840" y="5285110"/>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大学に最も期待されているのは“地域との連携調査・研究”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リスキリングは優先度低め</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3" name="タイトル 1">
            <a:extLst>
              <a:ext uri="{FF2B5EF4-FFF2-40B4-BE49-F238E27FC236}">
                <a16:creationId xmlns:a16="http://schemas.microsoft.com/office/drawing/2014/main" id="{E9418E45-7AC7-9E10-50A2-1876B14E3504}"/>
              </a:ext>
            </a:extLst>
          </p:cNvPr>
          <p:cNvSpPr txBox="1">
            <a:spLocks/>
          </p:cNvSpPr>
          <p:nvPr/>
        </p:nvSpPr>
        <p:spPr>
          <a:xfrm>
            <a:off x="952328" y="5693624"/>
            <a:ext cx="10695421" cy="60119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大学に最も期待されているのは</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「地域と連携</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した調査・研究」で、全体の</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36.5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％と最多。特に</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5〜10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43.8</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％と高い傾向を示した。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一方で昨今注目されるリスキリング（実践的なスキルの学び直し）や「最新の知識を学び続ける機会（リカレント）」への期待は相対的に低かった。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4" name="四角形: 角を丸くする 13">
            <a:extLst>
              <a:ext uri="{FF2B5EF4-FFF2-40B4-BE49-F238E27FC236}">
                <a16:creationId xmlns:a16="http://schemas.microsoft.com/office/drawing/2014/main" id="{DAAA4639-7B08-395B-2646-793BEDBA232A}"/>
              </a:ext>
            </a:extLst>
          </p:cNvPr>
          <p:cNvSpPr/>
          <p:nvPr/>
        </p:nvSpPr>
        <p:spPr>
          <a:xfrm>
            <a:off x="3852013" y="2604341"/>
            <a:ext cx="1294145" cy="41432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3" name="テキスト ボックス 1">
            <a:extLst>
              <a:ext uri="{FF2B5EF4-FFF2-40B4-BE49-F238E27FC236}">
                <a16:creationId xmlns:a16="http://schemas.microsoft.com/office/drawing/2014/main" id="{9F08EBF6-0494-3A08-0FD4-9AD9F96EF0E4}"/>
              </a:ext>
            </a:extLst>
          </p:cNvPr>
          <p:cNvSpPr txBox="1"/>
          <p:nvPr/>
        </p:nvSpPr>
        <p:spPr>
          <a:xfrm>
            <a:off x="11224024" y="2436285"/>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02314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pattFill prst="zigZag">
          <a:fgClr>
            <a:schemeClr val="accent3">
              <a:lumMod val="75000"/>
            </a:schemeClr>
          </a:fgClr>
          <a:bgClr>
            <a:schemeClr val="accent3">
              <a:lumMod val="50000"/>
            </a:schemeClr>
          </a:bgClr>
        </a:pattFill>
        <a:effectLst/>
      </p:bgPr>
    </p:bg>
    <p:spTree>
      <p:nvGrpSpPr>
        <p:cNvPr id="1" name=""/>
        <p:cNvGrpSpPr/>
        <p:nvPr/>
      </p:nvGrpSpPr>
      <p:grpSpPr>
        <a:xfrm>
          <a:off x="0" y="0"/>
          <a:ext cx="0" cy="0"/>
          <a:chOff x="0" y="0"/>
          <a:chExt cx="0" cy="0"/>
        </a:xfrm>
      </p:grpSpPr>
      <p:grpSp>
        <p:nvGrpSpPr>
          <p:cNvPr id="11" name="グループ 10">
            <a:extLst>
              <a:ext uri="{FF2B5EF4-FFF2-40B4-BE49-F238E27FC236}">
                <a16:creationId xmlns:a16="http://schemas.microsoft.com/office/drawing/2014/main" id="{62A21665-C64F-4BDA-B2DE-442D70605718}"/>
              </a:ext>
              <a:ext uri="{C183D7F6-B498-43B3-948B-1728B52AA6E4}">
                <adec:decorative xmlns:adec="http://schemas.microsoft.com/office/drawing/2017/decorative" val="1"/>
              </a:ext>
            </a:extLst>
          </p:cNvPr>
          <p:cNvGrpSpPr/>
          <p:nvPr/>
        </p:nvGrpSpPr>
        <p:grpSpPr>
          <a:xfrm>
            <a:off x="4325258" y="1544068"/>
            <a:ext cx="3541486" cy="3769865"/>
            <a:chOff x="4325258" y="1229517"/>
            <a:chExt cx="3541486" cy="3769865"/>
          </a:xfrm>
        </p:grpSpPr>
        <p:sp>
          <p:nvSpPr>
            <p:cNvPr id="12" name="ひし形 11">
              <a:extLst>
                <a:ext uri="{FF2B5EF4-FFF2-40B4-BE49-F238E27FC236}">
                  <a16:creationId xmlns:a16="http://schemas.microsoft.com/office/drawing/2014/main" id="{7DC8B409-5FAC-4539-B25A-26BE925A48AF}"/>
                </a:ext>
              </a:extLst>
            </p:cNvPr>
            <p:cNvSpPr/>
            <p:nvPr/>
          </p:nvSpPr>
          <p:spPr>
            <a:xfrm>
              <a:off x="4792319" y="2392018"/>
              <a:ext cx="2607364" cy="2607364"/>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Meiryo UI" panose="020B0604030504040204" pitchFamily="50" charset="-128"/>
                <a:ea typeface="Meiryo UI" panose="020B0604030504040204" pitchFamily="50" charset="-128"/>
              </a:endParaRPr>
            </a:p>
          </p:txBody>
        </p:sp>
        <p:sp>
          <p:nvSpPr>
            <p:cNvPr id="13" name="ひし形 12">
              <a:extLst>
                <a:ext uri="{FF2B5EF4-FFF2-40B4-BE49-F238E27FC236}">
                  <a16:creationId xmlns:a16="http://schemas.microsoft.com/office/drawing/2014/main" id="{91498E2F-539C-46D3-AF7C-BB1DAE76B114}"/>
                </a:ext>
              </a:extLst>
            </p:cNvPr>
            <p:cNvSpPr/>
            <p:nvPr/>
          </p:nvSpPr>
          <p:spPr>
            <a:xfrm>
              <a:off x="4325258" y="1229517"/>
              <a:ext cx="3541486" cy="3541486"/>
            </a:xfrm>
            <a:prstGeom prst="diamond">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ja-JP" altLang="en-US" dirty="0">
                <a:latin typeface="Meiryo UI" panose="020B0604030504040204" pitchFamily="50" charset="-128"/>
                <a:ea typeface="Meiryo UI" panose="020B0604030504040204" pitchFamily="50" charset="-128"/>
              </a:endParaRPr>
            </a:p>
          </p:txBody>
        </p:sp>
      </p:grpSp>
      <p:sp>
        <p:nvSpPr>
          <p:cNvPr id="15" name="タイトル 1">
            <a:extLst>
              <a:ext uri="{FF2B5EF4-FFF2-40B4-BE49-F238E27FC236}">
                <a16:creationId xmlns:a16="http://schemas.microsoft.com/office/drawing/2014/main" id="{FA061601-468D-486D-B8EE-42BD1BE3ADCC}"/>
              </a:ext>
            </a:extLst>
          </p:cNvPr>
          <p:cNvSpPr>
            <a:spLocks noGrp="1"/>
          </p:cNvSpPr>
          <p:nvPr>
            <p:ph type="ctrTitle"/>
          </p:nvPr>
        </p:nvSpPr>
        <p:spPr>
          <a:xfrm>
            <a:off x="1524000" y="4309064"/>
            <a:ext cx="9144000" cy="2492990"/>
          </a:xfrm>
        </p:spPr>
        <p:txBody>
          <a:bodyPr lIns="0" tIns="0" rIns="0" bIns="0" rtlCol="0" anchor="ctr">
            <a:spAutoFit/>
          </a:bodyPr>
          <a:lstStyle/>
          <a:p>
            <a:pPr rtl="0"/>
            <a:r>
              <a:rPr lang="ja-JP" altLang="en-US" sz="2000" dirty="0">
                <a:solidFill>
                  <a:schemeClr val="bg1"/>
                </a:solidFill>
                <a:latin typeface="Meiryo UI" panose="020B0604030504040204" pitchFamily="50" charset="-128"/>
                <a:ea typeface="Meiryo UI" panose="020B0604030504040204" pitchFamily="50" charset="-128"/>
              </a:rPr>
              <a:t>■本調査に関するお問い合わせ</a:t>
            </a:r>
            <a:br>
              <a:rPr lang="en-US" altLang="ja-JP" sz="2000" dirty="0">
                <a:solidFill>
                  <a:schemeClr val="bg1"/>
                </a:solidFill>
                <a:latin typeface="Meiryo UI" panose="020B0604030504040204" pitchFamily="50" charset="-128"/>
                <a:ea typeface="Meiryo UI" panose="020B0604030504040204" pitchFamily="50" charset="-128"/>
              </a:rPr>
            </a:br>
            <a:br>
              <a:rPr lang="ja-JP" altLang="en-US" sz="2000" dirty="0">
                <a:solidFill>
                  <a:schemeClr val="bg1"/>
                </a:solidFill>
                <a:latin typeface="Meiryo UI" panose="020B0604030504040204" pitchFamily="50" charset="-128"/>
                <a:ea typeface="Meiryo UI" panose="020B0604030504040204" pitchFamily="50" charset="-128"/>
              </a:rPr>
            </a:br>
            <a:r>
              <a:rPr lang="ja-JP" altLang="en-US" sz="2000" dirty="0">
                <a:solidFill>
                  <a:schemeClr val="bg1"/>
                </a:solidFill>
                <a:latin typeface="Meiryo UI" panose="020B0604030504040204" pitchFamily="50" charset="-128"/>
                <a:ea typeface="Meiryo UI" panose="020B0604030504040204" pitchFamily="50" charset="-128"/>
              </a:rPr>
              <a:t>大正大学　地域構想研究所</a:t>
            </a:r>
            <a:br>
              <a:rPr lang="en-US" altLang="ja-JP" sz="2000">
                <a:solidFill>
                  <a:schemeClr val="bg1"/>
                </a:solidFill>
                <a:latin typeface="Meiryo UI" panose="020B0604030504040204" pitchFamily="50" charset="-128"/>
                <a:ea typeface="Meiryo UI" panose="020B0604030504040204" pitchFamily="50" charset="-128"/>
              </a:rPr>
            </a:br>
            <a:r>
              <a:rPr lang="ja-JP" altLang="en-US" sz="2000">
                <a:solidFill>
                  <a:schemeClr val="bg1"/>
                </a:solidFill>
                <a:latin typeface="Meiryo UI" panose="020B0604030504040204" pitchFamily="50" charset="-128"/>
                <a:ea typeface="Meiryo UI" panose="020B0604030504040204" pitchFamily="50" charset="-128"/>
              </a:rPr>
              <a:t>本データのダウンロート：　</a:t>
            </a:r>
            <a:r>
              <a:rPr lang="en-US" altLang="ja-JP" sz="1800">
                <a:effectLst/>
                <a:latin typeface="Century" panose="02040604050505020304" pitchFamily="18" charset="0"/>
                <a:ea typeface="ＭＳ ゴシック" panose="020B0609070205080204" pitchFamily="49" charset="-128"/>
                <a:cs typeface="Times New Roman" panose="02020603050405020304" pitchFamily="18" charset="0"/>
              </a:rPr>
              <a:t> </a:t>
            </a:r>
            <a:r>
              <a:rPr lang="en-US" altLang="ja-JP" sz="1800" u="sng">
                <a:solidFill>
                  <a:srgbClr val="0000FF"/>
                </a:solidFill>
                <a:effectLst/>
                <a:latin typeface="ＭＳ ゴシック" panose="020B0609070205080204" pitchFamily="49" charset="-128"/>
                <a:cs typeface="Times New Roman" panose="02020603050405020304" pitchFamily="18" charset="0"/>
                <a:hlinkClick r:id="rId3"/>
              </a:rPr>
              <a:t>https://chikouken.org/about/offer-report/</a:t>
            </a:r>
            <a:r>
              <a:rPr lang="en-US" altLang="ja-JP" sz="1800" b="1" u="sng">
                <a:solidFill>
                  <a:srgbClr val="0000FF"/>
                </a:solidFill>
                <a:effectLst/>
                <a:latin typeface="ＭＳ ゴシック" panose="020B0609070205080204" pitchFamily="49" charset="-128"/>
                <a:cs typeface="Times New Roman" panose="02020603050405020304" pitchFamily="18" charset="0"/>
                <a:hlinkClick r:id="rId3"/>
              </a:rPr>
              <a:t>survey202506</a:t>
            </a:r>
            <a:r>
              <a:rPr lang="en-US" altLang="ja-JP" sz="1800" u="sng">
                <a:solidFill>
                  <a:srgbClr val="0000FF"/>
                </a:solidFill>
                <a:effectLst/>
                <a:latin typeface="ＭＳ ゴシック" panose="020B0609070205080204" pitchFamily="49" charset="-128"/>
                <a:cs typeface="Times New Roman" panose="02020603050405020304" pitchFamily="18" charset="0"/>
                <a:hlinkClick r:id="rId3"/>
              </a:rPr>
              <a:t>/</a:t>
            </a:r>
            <a:br>
              <a:rPr lang="en-US" altLang="ja-JP" sz="1800" u="sng">
                <a:solidFill>
                  <a:srgbClr val="0000FF"/>
                </a:solidFill>
                <a:effectLst/>
                <a:latin typeface="ＭＳ ゴシック" panose="020B0609070205080204" pitchFamily="49" charset="-128"/>
                <a:cs typeface="Times New Roman" panose="02020603050405020304" pitchFamily="18" charset="0"/>
              </a:rPr>
            </a:br>
            <a:br>
              <a:rPr lang="en-US" altLang="ja-JP" sz="2000" dirty="0">
                <a:solidFill>
                  <a:schemeClr val="bg1"/>
                </a:solidFill>
                <a:latin typeface="Meiryo UI" panose="020B0604030504040204" pitchFamily="50" charset="-128"/>
                <a:ea typeface="Meiryo UI" panose="020B0604030504040204" pitchFamily="50" charset="-128"/>
              </a:rPr>
            </a:br>
            <a:br>
              <a:rPr lang="en-US" altLang="ja-JP" sz="2000" dirty="0">
                <a:solidFill>
                  <a:schemeClr val="bg1"/>
                </a:solidFill>
                <a:latin typeface="Meiryo UI" panose="020B0604030504040204" pitchFamily="50" charset="-128"/>
                <a:ea typeface="Meiryo UI" panose="020B0604030504040204" pitchFamily="50" charset="-128"/>
              </a:rPr>
            </a:br>
            <a:r>
              <a:rPr lang="ja-JP" altLang="en-US" sz="2000" dirty="0">
                <a:solidFill>
                  <a:schemeClr val="bg1"/>
                </a:solidFill>
                <a:latin typeface="Meiryo UI" panose="020B0604030504040204" pitchFamily="50" charset="-128"/>
                <a:ea typeface="Meiryo UI" panose="020B0604030504040204" pitchFamily="50" charset="-128"/>
              </a:rPr>
              <a:t>電話：</a:t>
            </a:r>
            <a:r>
              <a:rPr lang="en-US" altLang="ja-JP" sz="2000" dirty="0">
                <a:solidFill>
                  <a:schemeClr val="bg1"/>
                </a:solidFill>
                <a:latin typeface="Meiryo UI" panose="020B0604030504040204" pitchFamily="50" charset="-128"/>
                <a:ea typeface="Meiryo UI" panose="020B0604030504040204" pitchFamily="50" charset="-128"/>
              </a:rPr>
              <a:t>03-5944-5482(</a:t>
            </a:r>
            <a:r>
              <a:rPr lang="ja-JP" altLang="en-US" sz="2000" dirty="0">
                <a:solidFill>
                  <a:schemeClr val="bg1"/>
                </a:solidFill>
                <a:latin typeface="Meiryo UI" panose="020B0604030504040204" pitchFamily="50" charset="-128"/>
                <a:ea typeface="Meiryo UI" panose="020B0604030504040204" pitchFamily="50" charset="-128"/>
              </a:rPr>
              <a:t>代表</a:t>
            </a:r>
            <a:r>
              <a:rPr lang="en-US" altLang="ja-JP" sz="2000" dirty="0">
                <a:solidFill>
                  <a:schemeClr val="bg1"/>
                </a:solidFill>
                <a:latin typeface="Meiryo UI" panose="020B0604030504040204" pitchFamily="50" charset="-128"/>
                <a:ea typeface="Meiryo UI" panose="020B0604030504040204" pitchFamily="50" charset="-128"/>
              </a:rPr>
              <a:t>)</a:t>
            </a:r>
            <a:br>
              <a:rPr lang="en-US" altLang="ja-JP" sz="2000" dirty="0">
                <a:solidFill>
                  <a:schemeClr val="bg1"/>
                </a:solidFill>
                <a:latin typeface="Meiryo UI" panose="020B0604030504040204" pitchFamily="50" charset="-128"/>
                <a:ea typeface="Meiryo UI" panose="020B0604030504040204" pitchFamily="50" charset="-128"/>
              </a:rPr>
            </a:br>
            <a:r>
              <a:rPr lang="en-US" altLang="ja-JP" sz="2000" dirty="0">
                <a:solidFill>
                  <a:schemeClr val="bg1"/>
                </a:solidFill>
                <a:latin typeface="Meiryo UI" panose="020B0604030504040204" pitchFamily="50" charset="-128"/>
                <a:ea typeface="Meiryo UI" panose="020B0604030504040204" pitchFamily="50" charset="-128"/>
              </a:rPr>
              <a:t>E-mail</a:t>
            </a:r>
            <a:r>
              <a:rPr lang="ja-JP" altLang="en-US" sz="2000" dirty="0">
                <a:solidFill>
                  <a:schemeClr val="bg1"/>
                </a:solidFill>
                <a:latin typeface="Meiryo UI" panose="020B0604030504040204" pitchFamily="50" charset="-128"/>
                <a:ea typeface="Meiryo UI" panose="020B0604030504040204" pitchFamily="50" charset="-128"/>
              </a:rPr>
              <a:t>：</a:t>
            </a:r>
            <a:r>
              <a:rPr lang="en-US" altLang="ja-JP" sz="2000" dirty="0">
                <a:solidFill>
                  <a:schemeClr val="bg1"/>
                </a:solidFill>
                <a:latin typeface="Meiryo UI" panose="020B0604030504040204" pitchFamily="50" charset="-128"/>
                <a:ea typeface="Meiryo UI" panose="020B0604030504040204" pitchFamily="50" charset="-128"/>
                <a:hlinkClick r:id="rId4"/>
              </a:rPr>
              <a:t>chikouken_office@mail.tais.ac.jp</a:t>
            </a:r>
            <a:br>
              <a:rPr lang="en-US" altLang="ja-JP" sz="2000" dirty="0">
                <a:solidFill>
                  <a:schemeClr val="bg1"/>
                </a:solidFill>
                <a:latin typeface="Meiryo UI" panose="020B0604030504040204" pitchFamily="50" charset="-128"/>
                <a:ea typeface="Meiryo UI" panose="020B0604030504040204" pitchFamily="50" charset="-128"/>
              </a:rPr>
            </a:br>
            <a:endParaRPr lang="en-US" altLang="ja-JP" sz="2000" dirty="0">
              <a:solidFill>
                <a:schemeClr val="bg1"/>
              </a:solidFill>
              <a:latin typeface="Meiryo UI" panose="020B0604030504040204" pitchFamily="50" charset="-128"/>
              <a:ea typeface="Meiryo UI" panose="020B0604030504040204" pitchFamily="50" charset="-128"/>
            </a:endParaRPr>
          </a:p>
        </p:txBody>
      </p:sp>
      <p:sp>
        <p:nvSpPr>
          <p:cNvPr id="2" name="Rectangle 1">
            <a:extLst>
              <a:ext uri="{FF2B5EF4-FFF2-40B4-BE49-F238E27FC236}">
                <a16:creationId xmlns:a16="http://schemas.microsoft.com/office/drawing/2014/main" id="{D79F17F5-2F0E-C994-76A5-A5519073E80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800" b="0" i="0" u="none" strike="noStrike" cap="none" normalizeH="0" baseline="0">
                <a:ln>
                  <a:noFill/>
                </a:ln>
                <a:solidFill>
                  <a:schemeClr val="tx1"/>
                </a:solidFill>
                <a:effectLst/>
                <a:latin typeface="Arial" panose="020B0604020202020204" pitchFamily="34" charset="0"/>
              </a:rPr>
              <a:t>info_chikouken@mail.tais.ac.jp</a:t>
            </a:r>
          </a:p>
        </p:txBody>
      </p:sp>
      <p:pic>
        <p:nvPicPr>
          <p:cNvPr id="1026" name="Picture 2">
            <a:extLst>
              <a:ext uri="{FF2B5EF4-FFF2-40B4-BE49-F238E27FC236}">
                <a16:creationId xmlns:a16="http://schemas.microsoft.com/office/drawing/2014/main" id="{B462DC5B-3DCC-8EFB-8C18-5B293E6637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8468" y="4572000"/>
            <a:ext cx="853440" cy="853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038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99195-BCFE-4D8F-A9B7-A074BDE646FA}"/>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C896FF4A-5DAE-3895-FD0F-0910BD4B1E19}"/>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テキスト ボックス 4">
            <a:extLst>
              <a:ext uri="{FF2B5EF4-FFF2-40B4-BE49-F238E27FC236}">
                <a16:creationId xmlns:a16="http://schemas.microsoft.com/office/drawing/2014/main" id="{19D09C9A-0FA4-30BA-9E50-FE67C860F363}"/>
              </a:ext>
            </a:extLst>
          </p:cNvPr>
          <p:cNvSpPr txBox="1"/>
          <p:nvPr/>
        </p:nvSpPr>
        <p:spPr>
          <a:xfrm>
            <a:off x="500795" y="522898"/>
            <a:ext cx="9648092" cy="695575"/>
          </a:xfrm>
          <a:prstGeom prst="rect">
            <a:avLst/>
          </a:prstGeom>
          <a:noFill/>
        </p:spPr>
        <p:txBody>
          <a:bodyPr wrap="square" rtlCol="0">
            <a:spAutoFit/>
          </a:bodyPr>
          <a:lstStyle/>
          <a:p>
            <a:pPr>
              <a:lnSpc>
                <a:spcPct val="115000"/>
              </a:lnSpc>
              <a:spcBef>
                <a:spcPts val="1000"/>
              </a:spcBef>
              <a:buNone/>
            </a:pPr>
            <a:r>
              <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5</a:t>
            </a:r>
            <a:r>
              <a:rPr lang="en-US"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 </a:t>
            </a:r>
            <a:r>
              <a:rPr lang="ja-JP" altLang="ja-JP"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回収状況</a:t>
            </a:r>
          </a:p>
          <a:p>
            <a:pPr>
              <a:lnSpc>
                <a:spcPct val="115000"/>
              </a:lnSpc>
            </a:pP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以下</a:t>
            </a:r>
            <a:r>
              <a:rPr lang="ja-JP" altLang="ja-JP" sz="1800">
                <a:effectLst/>
                <a:latin typeface="Meiryo UI" panose="020B0604030504040204" pitchFamily="50" charset="-128"/>
                <a:ea typeface="Meiryo UI" panose="020B0604030504040204" pitchFamily="50" charset="-128"/>
                <a:cs typeface="Times New Roman" panose="02020603050405020304" pitchFamily="18" charset="0"/>
              </a:rPr>
              <a:t>に市町村</a:t>
            </a:r>
            <a:r>
              <a:rPr lang="ja-JP" altLang="en-US" sz="1800">
                <a:effectLst/>
                <a:latin typeface="Meiryo UI" panose="020B0604030504040204" pitchFamily="50" charset="-128"/>
                <a:ea typeface="Meiryo UI" panose="020B0604030504040204" pitchFamily="50" charset="-128"/>
                <a:cs typeface="Times New Roman" panose="02020603050405020304" pitchFamily="18" charset="0"/>
              </a:rPr>
              <a:t>・特別区</a:t>
            </a:r>
            <a:r>
              <a:rPr lang="ja-JP" altLang="ja-JP" sz="1800">
                <a:effectLst/>
                <a:latin typeface="Meiryo UI" panose="020B0604030504040204" pitchFamily="50" charset="-128"/>
                <a:ea typeface="Meiryo UI" panose="020B0604030504040204" pitchFamily="50" charset="-128"/>
                <a:cs typeface="Times New Roman" panose="02020603050405020304" pitchFamily="18" charset="0"/>
              </a:rPr>
              <a:t>別</a:t>
            </a:r>
            <a:r>
              <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rPr>
              <a:t>および人口規模別、都道府県別の回収状況を示します。</a:t>
            </a:r>
          </a:p>
        </p:txBody>
      </p:sp>
      <p:sp>
        <p:nvSpPr>
          <p:cNvPr id="3" name="正方形/長方形 2">
            <a:extLst>
              <a:ext uri="{FF2B5EF4-FFF2-40B4-BE49-F238E27FC236}">
                <a16:creationId xmlns:a16="http://schemas.microsoft.com/office/drawing/2014/main" id="{996C8B1F-8489-5930-9CB3-642F9A48DCCC}"/>
              </a:ext>
            </a:extLst>
          </p:cNvPr>
          <p:cNvSpPr/>
          <p:nvPr/>
        </p:nvSpPr>
        <p:spPr>
          <a:xfrm>
            <a:off x="7683190" y="1650296"/>
            <a:ext cx="4280210" cy="4600631"/>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E7B54D1F-F82B-9ED4-CD5A-F8F39BE03949}"/>
              </a:ext>
            </a:extLst>
          </p:cNvPr>
          <p:cNvSpPr txBox="1"/>
          <p:nvPr/>
        </p:nvSpPr>
        <p:spPr>
          <a:xfrm>
            <a:off x="7940517" y="1800169"/>
            <a:ext cx="3918805" cy="5089470"/>
          </a:xfrm>
          <a:prstGeom prst="rect">
            <a:avLst/>
          </a:prstGeom>
          <a:noFill/>
        </p:spPr>
        <p:txBody>
          <a:bodyPr wrap="square" rtlCol="0">
            <a:spAutoFit/>
          </a:bodyPr>
          <a:lstStyle/>
          <a:p>
            <a:pPr>
              <a:lnSpc>
                <a:spcPct val="130000"/>
              </a:lnSpc>
              <a:buNone/>
            </a:pPr>
            <a:r>
              <a:rPr lang="ja-JP" altLang="en-US" sz="1800" b="1" dirty="0">
                <a:solidFill>
                  <a:srgbClr val="4F81BD"/>
                </a:solidFill>
                <a:effectLst/>
                <a:latin typeface="Meiryo UI" panose="020B0604030504040204" pitchFamily="50" charset="-128"/>
                <a:ea typeface="Meiryo UI" panose="020B0604030504040204" pitchFamily="50" charset="-128"/>
                <a:cs typeface="Times New Roman" panose="02020603050405020304" pitchFamily="18" charset="0"/>
              </a:rPr>
              <a:t>参考</a:t>
            </a:r>
            <a:endParaRPr lang="en-US" altLang="ja-JP" dirty="0">
              <a:latin typeface="Meiryo UI" panose="020B0604030504040204" pitchFamily="50" charset="-128"/>
              <a:ea typeface="Meiryo UI" panose="020B0604030504040204" pitchFamily="50" charset="-128"/>
            </a:endParaRPr>
          </a:p>
          <a:p>
            <a:pPr>
              <a:lnSpc>
                <a:spcPct val="130000"/>
              </a:lnSpc>
              <a:buNone/>
            </a:pPr>
            <a:r>
              <a:rPr lang="ja-JP" altLang="en-US"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＜前々回＞</a:t>
            </a:r>
            <a:r>
              <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10</a:t>
            </a:r>
            <a:r>
              <a:rPr lang="ja-JP" altLang="en-US"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年前実施</a:t>
            </a:r>
            <a:endPar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endParaRPr>
          </a:p>
          <a:p>
            <a:pPr>
              <a:lnSpc>
                <a:spcPct val="130000"/>
              </a:lnSpc>
              <a:buNone/>
            </a:pPr>
            <a:r>
              <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a:t>
            </a:r>
            <a:r>
              <a:rPr lang="ja-JP" altLang="en-US"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地方創生スタート期）</a:t>
            </a:r>
            <a:endPar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endParaRPr>
          </a:p>
          <a:p>
            <a:pPr>
              <a:lnSpc>
                <a:spcPct val="130000"/>
              </a:lnSpc>
              <a:buNone/>
            </a:pPr>
            <a:r>
              <a:rPr lang="ja-JP" altLang="en-US" dirty="0">
                <a:latin typeface="Meiryo UI" panose="020B0604030504040204" pitchFamily="50" charset="-128"/>
                <a:ea typeface="Meiryo UI" panose="020B0604030504040204" pitchFamily="50" charset="-128"/>
              </a:rPr>
              <a:t>・配布日 ：</a:t>
            </a:r>
            <a:r>
              <a:rPr lang="en-US" altLang="ja-JP" dirty="0">
                <a:latin typeface="Meiryo UI" panose="020B0604030504040204" pitchFamily="50" charset="-128"/>
                <a:ea typeface="Meiryo UI" panose="020B0604030504040204" pitchFamily="50" charset="-128"/>
              </a:rPr>
              <a:t>2016</a:t>
            </a:r>
            <a:r>
              <a:rPr lang="ja-JP" altLang="en-US" dirty="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2</a:t>
            </a:r>
            <a:r>
              <a:rPr lang="ja-JP" altLang="en-US" dirty="0">
                <a:latin typeface="Meiryo UI" panose="020B0604030504040204" pitchFamily="50" charset="-128"/>
                <a:ea typeface="Meiryo UI" panose="020B0604030504040204" pitchFamily="50" charset="-128"/>
              </a:rPr>
              <a:t>月</a:t>
            </a:r>
            <a:r>
              <a:rPr lang="en-US" altLang="ja-JP" dirty="0">
                <a:latin typeface="Meiryo UI" panose="020B0604030504040204" pitchFamily="50" charset="-128"/>
                <a:ea typeface="Meiryo UI" panose="020B0604030504040204" pitchFamily="50" charset="-128"/>
              </a:rPr>
              <a:t>10</a:t>
            </a:r>
            <a:r>
              <a:rPr lang="ja-JP" altLang="en-US" dirty="0">
                <a:latin typeface="Meiryo UI" panose="020B0604030504040204" pitchFamily="50" charset="-128"/>
                <a:ea typeface="Meiryo UI" panose="020B0604030504040204" pitchFamily="50" charset="-128"/>
              </a:rPr>
              <a:t>日</a:t>
            </a:r>
            <a:endParaRPr lang="en-US" altLang="ja-JP" dirty="0">
              <a:latin typeface="Meiryo UI" panose="020B0604030504040204" pitchFamily="50" charset="-128"/>
              <a:ea typeface="Meiryo UI" panose="020B0604030504040204" pitchFamily="50" charset="-128"/>
            </a:endParaRPr>
          </a:p>
          <a:p>
            <a:pPr>
              <a:lnSpc>
                <a:spcPct val="130000"/>
              </a:lnSpc>
              <a:buNone/>
            </a:pPr>
            <a:r>
              <a:rPr lang="ja-JP" altLang="en-US" dirty="0">
                <a:latin typeface="Meiryo UI" panose="020B0604030504040204" pitchFamily="50" charset="-128"/>
                <a:ea typeface="Meiryo UI" panose="020B0604030504040204" pitchFamily="50" charset="-128"/>
              </a:rPr>
              <a:t>・回収期限：同年　</a:t>
            </a:r>
            <a:r>
              <a:rPr lang="en-US" altLang="ja-JP" dirty="0">
                <a:latin typeface="Meiryo UI" panose="020B0604030504040204" pitchFamily="50" charset="-128"/>
                <a:ea typeface="Meiryo UI" panose="020B0604030504040204" pitchFamily="50" charset="-128"/>
              </a:rPr>
              <a:t>3</a:t>
            </a:r>
            <a:r>
              <a:rPr lang="ja-JP" altLang="en-US" dirty="0">
                <a:latin typeface="Meiryo UI" panose="020B0604030504040204" pitchFamily="50" charset="-128"/>
                <a:ea typeface="Meiryo UI" panose="020B0604030504040204" pitchFamily="50" charset="-128"/>
              </a:rPr>
              <a:t>月</a:t>
            </a:r>
            <a:r>
              <a:rPr lang="en-US" altLang="ja-JP" dirty="0">
                <a:latin typeface="Meiryo UI" panose="020B0604030504040204" pitchFamily="50" charset="-128"/>
                <a:ea typeface="Meiryo UI" panose="020B0604030504040204" pitchFamily="50" charset="-128"/>
              </a:rPr>
              <a:t>6</a:t>
            </a:r>
            <a:r>
              <a:rPr lang="ja-JP" altLang="en-US" dirty="0">
                <a:latin typeface="Meiryo UI" panose="020B0604030504040204" pitchFamily="50" charset="-128"/>
                <a:ea typeface="Meiryo UI" panose="020B0604030504040204" pitchFamily="50" charset="-128"/>
              </a:rPr>
              <a:t>日</a:t>
            </a:r>
          </a:p>
          <a:p>
            <a:pPr>
              <a:lnSpc>
                <a:spcPct val="130000"/>
              </a:lnSpc>
              <a:buNone/>
            </a:pPr>
            <a:r>
              <a:rPr lang="ja-JP" altLang="en-US" dirty="0">
                <a:latin typeface="Meiryo UI" panose="020B0604030504040204" pitchFamily="50" charset="-128"/>
                <a:ea typeface="Meiryo UI" panose="020B0604030504040204" pitchFamily="50" charset="-128"/>
              </a:rPr>
              <a:t>・回収数 ：</a:t>
            </a:r>
            <a:r>
              <a:rPr lang="en-US" altLang="ja-JP" dirty="0">
                <a:latin typeface="Meiryo UI" panose="020B0604030504040204" pitchFamily="50" charset="-128"/>
                <a:ea typeface="Meiryo UI" panose="020B0604030504040204" pitchFamily="50" charset="-128"/>
              </a:rPr>
              <a:t>697</a:t>
            </a:r>
            <a:r>
              <a:rPr lang="ja-JP" altLang="en-US" dirty="0">
                <a:latin typeface="Meiryo UI" panose="020B0604030504040204" pitchFamily="50" charset="-128"/>
                <a:ea typeface="Meiryo UI" panose="020B0604030504040204" pitchFamily="50" charset="-128"/>
              </a:rPr>
              <a:t>（回収率 </a:t>
            </a:r>
            <a:r>
              <a:rPr lang="en-US" altLang="ja-JP" dirty="0">
                <a:latin typeface="Meiryo UI" panose="020B0604030504040204" pitchFamily="50" charset="-128"/>
                <a:ea typeface="Meiryo UI" panose="020B0604030504040204" pitchFamily="50" charset="-128"/>
              </a:rPr>
              <a:t>39.0%</a:t>
            </a:r>
            <a:r>
              <a:rPr lang="ja-JP" altLang="en-US" dirty="0">
                <a:latin typeface="Meiryo UI" panose="020B0604030504040204" pitchFamily="50" charset="-128"/>
                <a:ea typeface="Meiryo UI" panose="020B0604030504040204" pitchFamily="50" charset="-128"/>
              </a:rPr>
              <a:t>）</a:t>
            </a:r>
            <a:endParaRPr lang="en-US" altLang="ja-JP" dirty="0">
              <a:latin typeface="Meiryo UI" panose="020B0604030504040204" pitchFamily="50" charset="-128"/>
              <a:ea typeface="Meiryo UI" panose="020B0604030504040204" pitchFamily="50" charset="-128"/>
            </a:endParaRPr>
          </a:p>
          <a:p>
            <a:pPr>
              <a:lnSpc>
                <a:spcPct val="130000"/>
              </a:lnSpc>
              <a:buNone/>
            </a:pPr>
            <a:endParaRPr lang="en-US" altLang="ja-JP" dirty="0">
              <a:latin typeface="Meiryo UI" panose="020B0604030504040204" pitchFamily="50" charset="-128"/>
              <a:ea typeface="Meiryo UI" panose="020B0604030504040204" pitchFamily="50" charset="-128"/>
            </a:endParaRPr>
          </a:p>
          <a:p>
            <a:pPr>
              <a:lnSpc>
                <a:spcPct val="130000"/>
              </a:lnSpc>
              <a:buNone/>
            </a:pPr>
            <a:r>
              <a:rPr lang="ja-JP" altLang="en-US"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＜前回＞</a:t>
            </a:r>
            <a:r>
              <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5</a:t>
            </a:r>
            <a:r>
              <a:rPr lang="ja-JP" altLang="en-US"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年前実施</a:t>
            </a:r>
            <a:endPar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endParaRPr>
          </a:p>
          <a:p>
            <a:pPr>
              <a:lnSpc>
                <a:spcPct val="130000"/>
              </a:lnSpc>
              <a:buNone/>
            </a:pPr>
            <a:r>
              <a:rPr lang="ja-JP" altLang="en-US"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rPr>
              <a:t>（地方創生二期）</a:t>
            </a:r>
            <a:endParaRPr lang="en-US" altLang="ja-JP" b="1" dirty="0">
              <a:solidFill>
                <a:srgbClr val="4F81BD"/>
              </a:solidFill>
              <a:latin typeface="Meiryo UI" panose="020B0604030504040204" pitchFamily="50" charset="-128"/>
              <a:ea typeface="Meiryo UI" panose="020B0604030504040204" pitchFamily="50" charset="-128"/>
              <a:cs typeface="Times New Roman" panose="02020603050405020304" pitchFamily="18" charset="0"/>
            </a:endParaRPr>
          </a:p>
          <a:p>
            <a:pPr>
              <a:lnSpc>
                <a:spcPct val="130000"/>
              </a:lnSpc>
              <a:buNone/>
            </a:pPr>
            <a:r>
              <a:rPr lang="ja-JP" altLang="en-US" dirty="0">
                <a:latin typeface="Meiryo UI" panose="020B0604030504040204" pitchFamily="50" charset="-128"/>
                <a:ea typeface="Meiryo UI" panose="020B0604030504040204" pitchFamily="50" charset="-128"/>
              </a:rPr>
              <a:t>・配布日 </a:t>
            </a:r>
            <a:r>
              <a:rPr lang="en-US" altLang="ja-JP" dirty="0">
                <a:latin typeface="Meiryo UI" panose="020B0604030504040204" pitchFamily="50" charset="-128"/>
                <a:ea typeface="Meiryo UI" panose="020B0604030504040204" pitchFamily="50" charset="-128"/>
              </a:rPr>
              <a:t>︓2020 </a:t>
            </a:r>
            <a:r>
              <a:rPr lang="ja-JP" altLang="en-US" dirty="0">
                <a:latin typeface="Meiryo UI" panose="020B0604030504040204" pitchFamily="50" charset="-128"/>
                <a:ea typeface="Meiryo UI" panose="020B0604030504040204" pitchFamily="50" charset="-128"/>
              </a:rPr>
              <a:t>年</a:t>
            </a:r>
            <a:r>
              <a:rPr lang="en-US" altLang="ja-JP" dirty="0">
                <a:latin typeface="Meiryo UI" panose="020B0604030504040204" pitchFamily="50" charset="-128"/>
                <a:ea typeface="Meiryo UI" panose="020B0604030504040204" pitchFamily="50" charset="-128"/>
              </a:rPr>
              <a:t>2</a:t>
            </a:r>
            <a:r>
              <a:rPr lang="ja-JP" altLang="en-US" dirty="0">
                <a:latin typeface="Meiryo UI" panose="020B0604030504040204" pitchFamily="50" charset="-128"/>
                <a:ea typeface="Meiryo UI" panose="020B0604030504040204" pitchFamily="50" charset="-128"/>
              </a:rPr>
              <a:t>月</a:t>
            </a:r>
            <a:r>
              <a:rPr lang="en-US" altLang="ja-JP" dirty="0">
                <a:latin typeface="Meiryo UI" panose="020B0604030504040204" pitchFamily="50" charset="-128"/>
                <a:ea typeface="Meiryo UI" panose="020B0604030504040204" pitchFamily="50" charset="-128"/>
              </a:rPr>
              <a:t>17</a:t>
            </a:r>
            <a:r>
              <a:rPr lang="ja-JP" altLang="en-US" dirty="0">
                <a:latin typeface="Meiryo UI" panose="020B0604030504040204" pitchFamily="50" charset="-128"/>
                <a:ea typeface="Meiryo UI" panose="020B0604030504040204" pitchFamily="50" charset="-128"/>
              </a:rPr>
              <a:t>日 </a:t>
            </a:r>
            <a:endParaRPr lang="en-US" altLang="ja-JP" dirty="0">
              <a:latin typeface="Meiryo UI" panose="020B0604030504040204" pitchFamily="50" charset="-128"/>
              <a:ea typeface="Meiryo UI" panose="020B0604030504040204" pitchFamily="50" charset="-128"/>
            </a:endParaRPr>
          </a:p>
          <a:p>
            <a:pPr>
              <a:lnSpc>
                <a:spcPct val="130000"/>
              </a:lnSpc>
              <a:buNone/>
            </a:pPr>
            <a:r>
              <a:rPr lang="ja-JP" altLang="en-US" dirty="0">
                <a:latin typeface="Meiryo UI" panose="020B0604030504040204" pitchFamily="50" charset="-128"/>
                <a:ea typeface="Meiryo UI" panose="020B0604030504040204" pitchFamily="50" charset="-128"/>
              </a:rPr>
              <a:t>・回収期限 </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同年 </a:t>
            </a:r>
            <a:r>
              <a:rPr lang="en-US" altLang="ja-JP" dirty="0">
                <a:latin typeface="Meiryo UI" panose="020B0604030504040204" pitchFamily="50" charset="-128"/>
                <a:ea typeface="Meiryo UI" panose="020B0604030504040204" pitchFamily="50" charset="-128"/>
              </a:rPr>
              <a:t>3 </a:t>
            </a:r>
            <a:r>
              <a:rPr lang="ja-JP" altLang="en-US" dirty="0">
                <a:latin typeface="Meiryo UI" panose="020B0604030504040204" pitchFamily="50" charset="-128"/>
                <a:ea typeface="Meiryo UI" panose="020B0604030504040204" pitchFamily="50" charset="-128"/>
              </a:rPr>
              <a:t>月 </a:t>
            </a:r>
            <a:r>
              <a:rPr lang="en-US" altLang="ja-JP" dirty="0">
                <a:latin typeface="Meiryo UI" panose="020B0604030504040204" pitchFamily="50" charset="-128"/>
                <a:ea typeface="Meiryo UI" panose="020B0604030504040204" pitchFamily="50" charset="-128"/>
              </a:rPr>
              <a:t>20</a:t>
            </a:r>
            <a:r>
              <a:rPr lang="ja-JP" altLang="en-US" dirty="0">
                <a:latin typeface="Meiryo UI" panose="020B0604030504040204" pitchFamily="50" charset="-128"/>
                <a:ea typeface="Meiryo UI" panose="020B0604030504040204" pitchFamily="50" charset="-128"/>
              </a:rPr>
              <a:t>日</a:t>
            </a:r>
            <a:endParaRPr lang="en-US" altLang="ja-JP" dirty="0">
              <a:latin typeface="Meiryo UI" panose="020B0604030504040204" pitchFamily="50" charset="-128"/>
              <a:ea typeface="Meiryo UI" panose="020B0604030504040204" pitchFamily="50" charset="-128"/>
            </a:endParaRPr>
          </a:p>
          <a:p>
            <a:pPr>
              <a:lnSpc>
                <a:spcPct val="130000"/>
              </a:lnSpc>
              <a:buNone/>
            </a:pPr>
            <a:r>
              <a:rPr lang="ja-JP" altLang="en-US" dirty="0">
                <a:latin typeface="Meiryo UI" panose="020B0604030504040204" pitchFamily="50" charset="-128"/>
                <a:ea typeface="Meiryo UI" panose="020B0604030504040204" pitchFamily="50" charset="-128"/>
              </a:rPr>
              <a:t> ・回収数</a:t>
            </a:r>
            <a:r>
              <a:rPr lang="en-US" altLang="ja-JP" dirty="0">
                <a:latin typeface="Meiryo UI" panose="020B0604030504040204" pitchFamily="50" charset="-128"/>
                <a:ea typeface="Meiryo UI" panose="020B0604030504040204" pitchFamily="50" charset="-128"/>
              </a:rPr>
              <a:t>︓710</a:t>
            </a:r>
            <a:r>
              <a:rPr lang="ja-JP" altLang="en-US" dirty="0">
                <a:latin typeface="Meiryo UI" panose="020B0604030504040204" pitchFamily="50" charset="-128"/>
                <a:ea typeface="Meiryo UI" panose="020B0604030504040204" pitchFamily="50" charset="-128"/>
              </a:rPr>
              <a:t>（回収率 </a:t>
            </a:r>
            <a:r>
              <a:rPr lang="en-US" altLang="ja-JP" dirty="0">
                <a:latin typeface="Meiryo UI" panose="020B0604030504040204" pitchFamily="50" charset="-128"/>
                <a:ea typeface="Meiryo UI" panose="020B0604030504040204" pitchFamily="50" charset="-128"/>
              </a:rPr>
              <a:t>40.8%</a:t>
            </a:r>
            <a:r>
              <a:rPr lang="ja-JP" altLang="en-US" dirty="0">
                <a:latin typeface="Meiryo UI" panose="020B0604030504040204" pitchFamily="50" charset="-128"/>
                <a:ea typeface="Meiryo UI" panose="020B0604030504040204" pitchFamily="50" charset="-128"/>
              </a:rPr>
              <a:t>）</a:t>
            </a:r>
            <a:endParaRPr lang="en-US" altLang="ja-JP" dirty="0">
              <a:latin typeface="Meiryo UI" panose="020B0604030504040204" pitchFamily="50" charset="-128"/>
              <a:ea typeface="Meiryo UI" panose="020B0604030504040204" pitchFamily="50" charset="-128"/>
            </a:endParaRPr>
          </a:p>
          <a:p>
            <a:pPr>
              <a:lnSpc>
                <a:spcPct val="130000"/>
              </a:lnSpc>
              <a:buNone/>
            </a:pPr>
            <a:endParaRPr lang="ja-JP" altLang="en-US" dirty="0">
              <a:latin typeface="Meiryo UI" panose="020B0604030504040204" pitchFamily="50" charset="-128"/>
              <a:ea typeface="Meiryo UI" panose="020B0604030504040204" pitchFamily="50" charset="-128"/>
            </a:endParaRPr>
          </a:p>
          <a:p>
            <a:pPr>
              <a:lnSpc>
                <a:spcPct val="130000"/>
              </a:lnSpc>
              <a:buNone/>
            </a:pPr>
            <a:r>
              <a:rPr lang="ja-JP" altLang="en-US" dirty="0">
                <a:latin typeface="Meiryo UI" panose="020B0604030504040204" pitchFamily="50" charset="-128"/>
                <a:ea typeface="Meiryo UI" panose="020B0604030504040204" pitchFamily="50" charset="-128"/>
              </a:rPr>
              <a:t> </a:t>
            </a:r>
            <a:endPar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endParaRPr>
          </a:p>
        </p:txBody>
      </p:sp>
      <p:pic>
        <p:nvPicPr>
          <p:cNvPr id="7" name="図 6">
            <a:extLst>
              <a:ext uri="{FF2B5EF4-FFF2-40B4-BE49-F238E27FC236}">
                <a16:creationId xmlns:a16="http://schemas.microsoft.com/office/drawing/2014/main" id="{49B04AD0-1A48-3414-E75F-DD2711E32F3D}"/>
              </a:ext>
            </a:extLst>
          </p:cNvPr>
          <p:cNvPicPr>
            <a:picLocks noChangeAspect="1"/>
          </p:cNvPicPr>
          <p:nvPr/>
        </p:nvPicPr>
        <p:blipFill>
          <a:blip r:embed="rId3"/>
          <a:stretch>
            <a:fillRect/>
          </a:stretch>
        </p:blipFill>
        <p:spPr>
          <a:xfrm>
            <a:off x="652274" y="1218473"/>
            <a:ext cx="6535926" cy="5032454"/>
          </a:xfrm>
          <a:prstGeom prst="rect">
            <a:avLst/>
          </a:prstGeom>
        </p:spPr>
      </p:pic>
    </p:spTree>
    <p:extLst>
      <p:ext uri="{BB962C8B-B14F-4D97-AF65-F5344CB8AC3E}">
        <p14:creationId xmlns:p14="http://schemas.microsoft.com/office/powerpoint/2010/main" val="599283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3D4CB-8DDE-C949-3AC9-A6D9EEE49A7B}"/>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6304D619-8F07-FC0B-C6A8-A66C38BAD764}"/>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テキスト ボックス 4">
            <a:extLst>
              <a:ext uri="{FF2B5EF4-FFF2-40B4-BE49-F238E27FC236}">
                <a16:creationId xmlns:a16="http://schemas.microsoft.com/office/drawing/2014/main" id="{2197DC69-D6D4-AAE7-1AF7-60738CDD0E69}"/>
              </a:ext>
            </a:extLst>
          </p:cNvPr>
          <p:cNvSpPr txBox="1"/>
          <p:nvPr/>
        </p:nvSpPr>
        <p:spPr>
          <a:xfrm>
            <a:off x="110651" y="183724"/>
            <a:ext cx="9648092" cy="377026"/>
          </a:xfrm>
          <a:prstGeom prst="rect">
            <a:avLst/>
          </a:prstGeom>
          <a:noFill/>
        </p:spPr>
        <p:txBody>
          <a:bodyPr wrap="square" rtlCol="0">
            <a:spAutoFit/>
          </a:bodyPr>
          <a:lstStyle/>
          <a:p>
            <a:pPr>
              <a:lnSpc>
                <a:spcPct val="115000"/>
              </a:lnSpc>
            </a:pPr>
            <a:r>
              <a:rPr lang="ja-JP" altLang="en-US" sz="1800">
                <a:effectLst/>
                <a:latin typeface="Meiryo UI" panose="020B0604030504040204" pitchFamily="50" charset="-128"/>
                <a:ea typeface="Meiryo UI" panose="020B0604030504040204" pitchFamily="50" charset="-128"/>
                <a:cs typeface="Times New Roman" panose="02020603050405020304" pitchFamily="18" charset="0"/>
              </a:rPr>
              <a:t>（つづき）</a:t>
            </a:r>
            <a:endParaRPr lang="ja-JP" altLang="ja-JP" sz="1800" dirty="0">
              <a:effectLst/>
              <a:latin typeface="Meiryo UI" panose="020B0604030504040204" pitchFamily="50" charset="-128"/>
              <a:ea typeface="Meiryo UI" panose="020B0604030504040204" pitchFamily="50" charset="-128"/>
              <a:cs typeface="Times New Roman" panose="02020603050405020304" pitchFamily="18" charset="0"/>
            </a:endParaRPr>
          </a:p>
        </p:txBody>
      </p:sp>
      <p:pic>
        <p:nvPicPr>
          <p:cNvPr id="3" name="図 2">
            <a:extLst>
              <a:ext uri="{FF2B5EF4-FFF2-40B4-BE49-F238E27FC236}">
                <a16:creationId xmlns:a16="http://schemas.microsoft.com/office/drawing/2014/main" id="{6A7A1347-6C5F-70BA-6C53-C1BC9C1D129A}"/>
              </a:ext>
            </a:extLst>
          </p:cNvPr>
          <p:cNvPicPr>
            <a:picLocks noChangeAspect="1"/>
          </p:cNvPicPr>
          <p:nvPr/>
        </p:nvPicPr>
        <p:blipFill>
          <a:blip r:embed="rId3"/>
          <a:stretch>
            <a:fillRect/>
          </a:stretch>
        </p:blipFill>
        <p:spPr>
          <a:xfrm>
            <a:off x="6388911" y="183724"/>
            <a:ext cx="4659502" cy="6490552"/>
          </a:xfrm>
          <a:prstGeom prst="rect">
            <a:avLst/>
          </a:prstGeom>
        </p:spPr>
      </p:pic>
      <p:pic>
        <p:nvPicPr>
          <p:cNvPr id="6" name="図 5">
            <a:extLst>
              <a:ext uri="{FF2B5EF4-FFF2-40B4-BE49-F238E27FC236}">
                <a16:creationId xmlns:a16="http://schemas.microsoft.com/office/drawing/2014/main" id="{EBCCEA8C-0BBA-DFBC-6CFE-25907545B7D4}"/>
              </a:ext>
            </a:extLst>
          </p:cNvPr>
          <p:cNvPicPr>
            <a:picLocks noChangeAspect="1"/>
          </p:cNvPicPr>
          <p:nvPr/>
        </p:nvPicPr>
        <p:blipFill>
          <a:blip r:embed="rId4"/>
          <a:stretch>
            <a:fillRect/>
          </a:stretch>
        </p:blipFill>
        <p:spPr>
          <a:xfrm>
            <a:off x="554721" y="1557647"/>
            <a:ext cx="4770120" cy="5044440"/>
          </a:xfrm>
          <a:prstGeom prst="rect">
            <a:avLst/>
          </a:prstGeom>
        </p:spPr>
      </p:pic>
    </p:spTree>
    <p:extLst>
      <p:ext uri="{BB962C8B-B14F-4D97-AF65-F5344CB8AC3E}">
        <p14:creationId xmlns:p14="http://schemas.microsoft.com/office/powerpoint/2010/main" val="2118288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66BEA-4C8B-0F44-23A6-A15945896F2D}"/>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2F80F499-8FF2-84C5-8278-CE1018FF67F5}"/>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11" name="タイトル 1">
            <a:extLst>
              <a:ext uri="{FF2B5EF4-FFF2-40B4-BE49-F238E27FC236}">
                <a16:creationId xmlns:a16="http://schemas.microsoft.com/office/drawing/2014/main" id="{E8C25DD8-C018-8568-778C-EB861E1C88BC}"/>
              </a:ext>
            </a:extLst>
          </p:cNvPr>
          <p:cNvSpPr txBox="1">
            <a:spLocks/>
          </p:cNvSpPr>
          <p:nvPr/>
        </p:nvSpPr>
        <p:spPr>
          <a:xfrm>
            <a:off x="228600" y="328999"/>
            <a:ext cx="11734800" cy="387798"/>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800" b="1">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800" b="1">
                <a:solidFill>
                  <a:schemeClr val="tx1">
                    <a:lumMod val="75000"/>
                    <a:lumOff val="25000"/>
                  </a:schemeClr>
                </a:solidFill>
                <a:latin typeface="Meiryo UI" panose="020B0604030504040204" pitchFamily="50" charset="-128"/>
                <a:ea typeface="Meiryo UI" panose="020B0604030504040204" pitchFamily="50" charset="-128"/>
              </a:rPr>
              <a:t>ダイジェスト</a:t>
            </a:r>
            <a:r>
              <a:rPr lang="en-US" altLang="ja-JP" sz="2800" b="1">
                <a:solidFill>
                  <a:schemeClr val="tx1">
                    <a:lumMod val="75000"/>
                    <a:lumOff val="25000"/>
                  </a:schemeClr>
                </a:solidFill>
                <a:latin typeface="Meiryo UI" panose="020B0604030504040204" pitchFamily="50" charset="-128"/>
                <a:ea typeface="Meiryo UI" panose="020B0604030504040204" pitchFamily="50" charset="-128"/>
              </a:rPr>
              <a:t>】</a:t>
            </a:r>
            <a:r>
              <a:rPr lang="ja-JP" altLang="en-US" sz="2800" b="1">
                <a:solidFill>
                  <a:schemeClr val="tx1">
                    <a:lumMod val="75000"/>
                    <a:lumOff val="25000"/>
                  </a:schemeClr>
                </a:solidFill>
                <a:latin typeface="Meiryo UI" panose="020B0604030504040204" pitchFamily="50" charset="-128"/>
                <a:ea typeface="Meiryo UI" panose="020B0604030504040204" pitchFamily="50" charset="-128"/>
              </a:rPr>
              <a:t>アンケート結果</a:t>
            </a:r>
            <a:endParaRPr lang="ja-JP" altLang="en-US" sz="28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0D87F1A9-DD5A-76A8-77B5-19A0B99CD4D4}"/>
              </a:ext>
            </a:extLst>
          </p:cNvPr>
          <p:cNvSpPr txBox="1"/>
          <p:nvPr/>
        </p:nvSpPr>
        <p:spPr>
          <a:xfrm>
            <a:off x="419574" y="878452"/>
            <a:ext cx="9648092" cy="5816977"/>
          </a:xfrm>
          <a:prstGeom prst="rect">
            <a:avLst/>
          </a:prstGeom>
          <a:noFill/>
        </p:spPr>
        <p:txBody>
          <a:bodyPr wrap="square" rtlCol="0">
            <a:spAutoFit/>
          </a:bodyPr>
          <a:lstStyle/>
          <a:p>
            <a:pPr>
              <a:buNone/>
            </a:pPr>
            <a:r>
              <a:rPr lang="en-US" altLang="ja-JP" sz="2400" b="1" dirty="0">
                <a:latin typeface="Meiryo UI" panose="020B0604030504040204" pitchFamily="50" charset="-128"/>
                <a:ea typeface="Meiryo UI" panose="020B0604030504040204" pitchFamily="50" charset="-128"/>
              </a:rPr>
              <a:t>1-1. </a:t>
            </a:r>
            <a:r>
              <a:rPr lang="ja-JP" altLang="en-US" sz="2400" b="1" dirty="0">
                <a:latin typeface="Meiryo UI" panose="020B0604030504040204" pitchFamily="50" charset="-128"/>
                <a:ea typeface="Meiryo UI" panose="020B0604030504040204" pitchFamily="50" charset="-128"/>
              </a:rPr>
              <a:t>地方創生</a:t>
            </a:r>
            <a:r>
              <a:rPr lang="en-US" altLang="ja-JP" sz="2400" b="1" dirty="0">
                <a:latin typeface="Meiryo UI" panose="020B0604030504040204" pitchFamily="50" charset="-128"/>
                <a:ea typeface="Meiryo UI" panose="020B0604030504040204" pitchFamily="50" charset="-128"/>
              </a:rPr>
              <a:t>2.0</a:t>
            </a:r>
            <a:r>
              <a:rPr lang="ja-JP" altLang="en-US" sz="2400" b="1" dirty="0">
                <a:latin typeface="Meiryo UI" panose="020B0604030504040204" pitchFamily="50" charset="-128"/>
                <a:ea typeface="Meiryo UI" panose="020B0604030504040204" pitchFamily="50" charset="-128"/>
              </a:rPr>
              <a:t>への温度差</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　▶ “</a:t>
            </a:r>
            <a:r>
              <a:rPr lang="en-US" altLang="ja-JP" dirty="0">
                <a:latin typeface="Meiryo UI" panose="020B0604030504040204" pitchFamily="50" charset="-128"/>
                <a:ea typeface="Meiryo UI" panose="020B0604030504040204" pitchFamily="50" charset="-128"/>
              </a:rPr>
              <a:t>1.0</a:t>
            </a:r>
            <a:r>
              <a:rPr lang="ja-JP" altLang="en-US" dirty="0">
                <a:latin typeface="Meiryo UI" panose="020B0604030504040204" pitchFamily="50" charset="-128"/>
                <a:ea typeface="Meiryo UI" panose="020B0604030504040204" pitchFamily="50" charset="-128"/>
              </a:rPr>
              <a:t>の延長”と“積極取入れ”で二分か？</a:t>
            </a:r>
            <a:endParaRPr lang="en-US" altLang="ja-JP" dirty="0">
              <a:latin typeface="Meiryo UI" panose="020B0604030504040204" pitchFamily="50" charset="-128"/>
              <a:ea typeface="Meiryo UI" panose="020B0604030504040204" pitchFamily="50" charset="-128"/>
            </a:endParaRPr>
          </a:p>
          <a:p>
            <a:pPr>
              <a:buNone/>
            </a:pPr>
            <a:endParaRPr lang="en-US" altLang="ja-JP" dirty="0">
              <a:latin typeface="Meiryo UI" panose="020B0604030504040204" pitchFamily="50" charset="-128"/>
              <a:ea typeface="Meiryo UI" panose="020B0604030504040204" pitchFamily="50" charset="-128"/>
            </a:endParaRPr>
          </a:p>
          <a:p>
            <a:pPr>
              <a:buNone/>
            </a:pPr>
            <a:endParaRPr lang="ja-JP" altLang="en-US" dirty="0">
              <a:latin typeface="Meiryo UI" panose="020B0604030504040204" pitchFamily="50" charset="-128"/>
              <a:ea typeface="Meiryo UI" panose="020B0604030504040204" pitchFamily="50" charset="-128"/>
            </a:endParaRPr>
          </a:p>
          <a:p>
            <a:pPr>
              <a:buNone/>
            </a:pPr>
            <a:r>
              <a:rPr lang="en-US" altLang="ja-JP" sz="2400" b="1" dirty="0">
                <a:latin typeface="Meiryo UI" panose="020B0604030504040204" pitchFamily="50" charset="-128"/>
                <a:ea typeface="Meiryo UI" panose="020B0604030504040204" pitchFamily="50" charset="-128"/>
              </a:rPr>
              <a:t>1-2. </a:t>
            </a:r>
            <a:r>
              <a:rPr lang="ja-JP" altLang="en-US" sz="2400" b="1" dirty="0">
                <a:latin typeface="Meiryo UI" panose="020B0604030504040204" pitchFamily="50" charset="-128"/>
                <a:ea typeface="Meiryo UI" panose="020B0604030504040204" pitchFamily="50" charset="-128"/>
              </a:rPr>
              <a:t>人口減少を前提とした政策立案へのスタンス</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　▶ 賛成・慎重・反対派が分散。バランス重視が求められるか？</a:t>
            </a:r>
            <a:endParaRPr lang="en-US" altLang="ja-JP" dirty="0">
              <a:latin typeface="Meiryo UI" panose="020B0604030504040204" pitchFamily="50" charset="-128"/>
              <a:ea typeface="Meiryo UI" panose="020B0604030504040204" pitchFamily="50" charset="-128"/>
            </a:endParaRPr>
          </a:p>
          <a:p>
            <a:pPr>
              <a:buNone/>
            </a:pPr>
            <a:endParaRPr lang="en-US" altLang="ja-JP" dirty="0">
              <a:latin typeface="Meiryo UI" panose="020B0604030504040204" pitchFamily="50" charset="-128"/>
              <a:ea typeface="Meiryo UI" panose="020B0604030504040204" pitchFamily="50" charset="-128"/>
            </a:endParaRPr>
          </a:p>
          <a:p>
            <a:pPr>
              <a:buNone/>
            </a:pPr>
            <a:endParaRPr lang="en-US" altLang="ja-JP" dirty="0">
              <a:latin typeface="Meiryo UI" panose="020B0604030504040204" pitchFamily="50" charset="-128"/>
              <a:ea typeface="Meiryo UI" panose="020B0604030504040204" pitchFamily="50" charset="-128"/>
            </a:endParaRPr>
          </a:p>
          <a:p>
            <a:pPr>
              <a:buNone/>
            </a:pPr>
            <a:endParaRPr lang="ja-JP" altLang="en-US" dirty="0">
              <a:latin typeface="Meiryo UI" panose="020B0604030504040204" pitchFamily="50" charset="-128"/>
              <a:ea typeface="Meiryo UI" panose="020B0604030504040204" pitchFamily="50" charset="-128"/>
            </a:endParaRPr>
          </a:p>
          <a:p>
            <a:pPr marL="396000">
              <a:buFont typeface="+mj-lt"/>
              <a:buAutoNum type="arabicPeriod" startAt="2"/>
            </a:pPr>
            <a:r>
              <a:rPr lang="ja-JP" altLang="en-US" b="1" dirty="0">
                <a:latin typeface="Meiryo UI" panose="020B0604030504040204" pitchFamily="50" charset="-128"/>
                <a:ea typeface="Meiryo UI" panose="020B0604030504040204" pitchFamily="50" charset="-128"/>
              </a:rPr>
              <a:t>総合戦略はどこまで動いているか？</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　▶ 小規模ほど“これから改訂”、大規模は“すでに</a:t>
            </a:r>
            <a:r>
              <a:rPr lang="ja-JP" altLang="en-US">
                <a:latin typeface="Meiryo UI" panose="020B0604030504040204" pitchFamily="50" charset="-128"/>
                <a:ea typeface="Meiryo UI" panose="020B0604030504040204" pitchFamily="50" charset="-128"/>
              </a:rPr>
              <a:t>改訂”も</a:t>
            </a:r>
            <a:r>
              <a:rPr lang="en-US" altLang="ja-JP" dirty="0">
                <a:latin typeface="Meiryo UI" panose="020B0604030504040204" pitchFamily="50" charset="-128"/>
                <a:ea typeface="Meiryo UI" panose="020B0604030504040204" pitchFamily="50" charset="-128"/>
              </a:rPr>
              <a:t>2</a:t>
            </a:r>
            <a:r>
              <a:rPr lang="ja-JP" altLang="en-US" dirty="0">
                <a:latin typeface="Meiryo UI" panose="020B0604030504040204" pitchFamily="50" charset="-128"/>
                <a:ea typeface="Meiryo UI" panose="020B0604030504040204" pitchFamily="50" charset="-128"/>
              </a:rPr>
              <a:t>割弱</a:t>
            </a:r>
            <a:endParaRPr lang="en-US" altLang="ja-JP" dirty="0">
              <a:latin typeface="Meiryo UI" panose="020B0604030504040204" pitchFamily="50" charset="-128"/>
              <a:ea typeface="Meiryo UI" panose="020B0604030504040204" pitchFamily="50" charset="-128"/>
            </a:endParaRPr>
          </a:p>
          <a:p>
            <a:pPr marL="396000">
              <a:buFont typeface="+mj-lt"/>
              <a:buAutoNum type="arabicPeriod" startAt="2"/>
            </a:pPr>
            <a:endParaRPr lang="en-US" altLang="ja-JP" dirty="0">
              <a:latin typeface="Meiryo UI" panose="020B0604030504040204" pitchFamily="50" charset="-128"/>
              <a:ea typeface="Meiryo UI" panose="020B0604030504040204" pitchFamily="50" charset="-128"/>
            </a:endParaRPr>
          </a:p>
          <a:p>
            <a:pPr marL="396000">
              <a:buFont typeface="+mj-lt"/>
              <a:buAutoNum type="arabicPeriod" startAt="2"/>
            </a:pPr>
            <a:endParaRPr lang="ja-JP" altLang="en-US" dirty="0">
              <a:latin typeface="Meiryo UI" panose="020B0604030504040204" pitchFamily="50" charset="-128"/>
              <a:ea typeface="Meiryo UI" panose="020B0604030504040204" pitchFamily="50" charset="-128"/>
            </a:endParaRPr>
          </a:p>
          <a:p>
            <a:pPr marL="396000">
              <a:buFont typeface="+mj-lt"/>
              <a:buAutoNum type="arabicPeriod" startAt="2"/>
            </a:pPr>
            <a:r>
              <a:rPr lang="ja-JP" altLang="en-US" b="1" dirty="0">
                <a:latin typeface="Meiryo UI" panose="020B0604030504040204" pitchFamily="50" charset="-128"/>
                <a:ea typeface="Meiryo UI" panose="020B0604030504040204" pitchFamily="50" charset="-128"/>
              </a:rPr>
              <a:t>自治体が抱える課題</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　▶ 現場の課題</a:t>
            </a:r>
            <a:endParaRPr lang="en-US" altLang="ja-JP" dirty="0">
              <a:latin typeface="Meiryo UI" panose="020B0604030504040204" pitchFamily="50" charset="-128"/>
              <a:ea typeface="Meiryo UI" panose="020B0604030504040204" pitchFamily="50" charset="-128"/>
            </a:endParaRPr>
          </a:p>
          <a:p>
            <a:pPr marL="396000"/>
            <a:r>
              <a:rPr lang="ja-JP" altLang="en-US" dirty="0">
                <a:latin typeface="Meiryo UI" panose="020B0604030504040204" pitchFamily="50" charset="-128"/>
                <a:ea typeface="Meiryo UI" panose="020B0604030504040204" pitchFamily="50" charset="-128"/>
              </a:rPr>
              <a:t>  ▶人材に関する課題は“専門知識不足”、求められるのは“発見型リーダー”</a:t>
            </a:r>
            <a:endParaRPr lang="en-US" altLang="ja-JP" dirty="0">
              <a:latin typeface="Meiryo UI" panose="020B0604030504040204" pitchFamily="50" charset="-128"/>
              <a:ea typeface="Meiryo UI" panose="020B0604030504040204" pitchFamily="50" charset="-128"/>
            </a:endParaRPr>
          </a:p>
          <a:p>
            <a:pPr marL="396000"/>
            <a:endParaRPr lang="en-US" altLang="ja-JP" dirty="0">
              <a:latin typeface="Meiryo UI" panose="020B0604030504040204" pitchFamily="50" charset="-128"/>
              <a:ea typeface="Meiryo UI" panose="020B0604030504040204" pitchFamily="50" charset="-128"/>
            </a:endParaRPr>
          </a:p>
          <a:p>
            <a:pPr marL="396000">
              <a:buFont typeface="+mj-lt"/>
              <a:buAutoNum type="arabicPeriod" startAt="2"/>
            </a:pPr>
            <a:endParaRPr lang="en-US" altLang="ja-JP" dirty="0">
              <a:latin typeface="Meiryo UI" panose="020B0604030504040204" pitchFamily="50" charset="-128"/>
              <a:ea typeface="Meiryo UI" panose="020B0604030504040204" pitchFamily="50" charset="-128"/>
            </a:endParaRPr>
          </a:p>
          <a:p>
            <a:pPr marL="738900" indent="-342900">
              <a:buFont typeface="+mj-lt"/>
              <a:buAutoNum type="arabicPeriod" startAt="4"/>
            </a:pPr>
            <a:r>
              <a:rPr lang="ja-JP" altLang="en-US" b="1" dirty="0">
                <a:latin typeface="Meiryo UI" panose="020B0604030504040204" pitchFamily="50" charset="-128"/>
                <a:ea typeface="Meiryo UI" panose="020B0604030504040204" pitchFamily="50" charset="-128"/>
              </a:rPr>
              <a:t>現場が求める研修とは？</a:t>
            </a:r>
            <a:br>
              <a:rPr lang="ja-JP" altLang="en-US" dirty="0">
                <a:latin typeface="Meiryo UI" panose="020B0604030504040204" pitchFamily="50" charset="-128"/>
                <a:ea typeface="Meiryo UI" panose="020B0604030504040204" pitchFamily="50" charset="-128"/>
              </a:rPr>
            </a:br>
            <a:r>
              <a:rPr lang="ja-JP" altLang="en-US" dirty="0">
                <a:latin typeface="Meiryo UI" panose="020B0604030504040204" pitchFamily="50" charset="-128"/>
                <a:ea typeface="Meiryo UI" panose="020B0604030504040204" pitchFamily="50" charset="-128"/>
              </a:rPr>
              <a:t>　▶ “実務直結型”研修へのニーズが圧倒的</a:t>
            </a:r>
          </a:p>
        </p:txBody>
      </p:sp>
      <p:sp>
        <p:nvSpPr>
          <p:cNvPr id="3" name="正方形/長方形 2">
            <a:extLst>
              <a:ext uri="{FF2B5EF4-FFF2-40B4-BE49-F238E27FC236}">
                <a16:creationId xmlns:a16="http://schemas.microsoft.com/office/drawing/2014/main" id="{22F30071-89C0-AFDD-704D-D169CBDF40C9}"/>
              </a:ext>
            </a:extLst>
          </p:cNvPr>
          <p:cNvSpPr/>
          <p:nvPr/>
        </p:nvSpPr>
        <p:spPr>
          <a:xfrm>
            <a:off x="7940517" y="250500"/>
            <a:ext cx="4022883" cy="6357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22C58246-7CB1-6C2E-1B8B-BCE5625F92A2}"/>
              </a:ext>
            </a:extLst>
          </p:cNvPr>
          <p:cNvSpPr txBox="1"/>
          <p:nvPr/>
        </p:nvSpPr>
        <p:spPr>
          <a:xfrm>
            <a:off x="8095785" y="446512"/>
            <a:ext cx="3770150" cy="6070893"/>
          </a:xfrm>
          <a:prstGeom prst="rect">
            <a:avLst/>
          </a:prstGeom>
          <a:noFill/>
        </p:spPr>
        <p:txBody>
          <a:bodyPr wrap="square" rtlCol="0">
            <a:spAutoFit/>
          </a:bodyPr>
          <a:lstStyle/>
          <a:p>
            <a:pPr>
              <a:buNone/>
            </a:pPr>
            <a:r>
              <a:rPr lang="en-US" altLang="ja-JP" sz="1050" dirty="0">
                <a:latin typeface="Meiryo UI" panose="020B0604030504040204" pitchFamily="50" charset="-128"/>
                <a:ea typeface="Meiryo UI" panose="020B0604030504040204" pitchFamily="50" charset="-128"/>
              </a:rPr>
              <a:t>【</a:t>
            </a:r>
            <a:r>
              <a:rPr lang="ja-JP" altLang="en-US" sz="1050" dirty="0">
                <a:latin typeface="Meiryo UI" panose="020B0604030504040204" pitchFamily="50" charset="-128"/>
                <a:ea typeface="Meiryo UI" panose="020B0604030504040204" pitchFamily="50" charset="-128"/>
              </a:rPr>
              <a:t>アンケート集計結果の見方と注意事項</a:t>
            </a:r>
            <a:r>
              <a:rPr lang="en-US" altLang="ja-JP" sz="1050" dirty="0">
                <a:latin typeface="Meiryo UI" panose="020B0604030504040204" pitchFamily="50" charset="-128"/>
                <a:ea typeface="Meiryo UI" panose="020B0604030504040204" pitchFamily="50" charset="-128"/>
              </a:rPr>
              <a:t>】</a:t>
            </a:r>
          </a:p>
          <a:p>
            <a:pPr>
              <a:buNone/>
            </a:pPr>
            <a:r>
              <a:rPr lang="ja-JP" altLang="en-US" sz="1050" dirty="0">
                <a:latin typeface="Meiryo UI" panose="020B0604030504040204" pitchFamily="50" charset="-128"/>
                <a:ea typeface="Meiryo UI" panose="020B0604030504040204" pitchFamily="50" charset="-128"/>
              </a:rPr>
              <a:t>本報告書の集計結果は、次ページ以降、設問によって以下の集計方式を用いています。</a:t>
            </a:r>
            <a:endParaRPr lang="en-US" altLang="ja-JP" sz="1050" dirty="0">
              <a:latin typeface="Meiryo UI" panose="020B0604030504040204" pitchFamily="50" charset="-128"/>
              <a:ea typeface="Meiryo UI" panose="020B0604030504040204" pitchFamily="50" charset="-128"/>
            </a:endParaRPr>
          </a:p>
          <a:p>
            <a:pPr>
              <a:buNone/>
            </a:pPr>
            <a:endParaRPr lang="ja-JP" altLang="en-US" sz="1050" dirty="0">
              <a:latin typeface="Meiryo UI" panose="020B0604030504040204" pitchFamily="50" charset="-128"/>
              <a:ea typeface="Meiryo UI" panose="020B0604030504040204" pitchFamily="50" charset="-128"/>
            </a:endParaRPr>
          </a:p>
          <a:p>
            <a:pPr>
              <a:buFont typeface="+mj-lt"/>
              <a:buAutoNum type="arabicPeriod"/>
            </a:pPr>
            <a:r>
              <a:rPr lang="ja-JP" altLang="en-US" sz="1050" dirty="0">
                <a:latin typeface="Meiryo UI" panose="020B0604030504040204" pitchFamily="50" charset="-128"/>
                <a:ea typeface="Meiryo UI" panose="020B0604030504040204" pitchFamily="50" charset="-128"/>
              </a:rPr>
              <a:t>（</a:t>
            </a:r>
            <a:r>
              <a:rPr lang="en-US" altLang="ja-JP" sz="1050" dirty="0">
                <a:latin typeface="Meiryo UI" panose="020B0604030504040204" pitchFamily="50" charset="-128"/>
                <a:ea typeface="Meiryo UI" panose="020B0604030504040204" pitchFamily="50" charset="-128"/>
              </a:rPr>
              <a:t>SA</a:t>
            </a:r>
            <a:r>
              <a:rPr lang="ja-JP" altLang="en-US" sz="1050" dirty="0">
                <a:latin typeface="Meiryo UI" panose="020B0604030504040204" pitchFamily="50" charset="-128"/>
                <a:ea typeface="Meiryo UI" panose="020B0604030504040204" pitchFamily="50" charset="-128"/>
              </a:rPr>
              <a:t>）とは、シングルアンサー設問です。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回答者が</a:t>
            </a:r>
            <a:r>
              <a:rPr lang="en-US" altLang="ja-JP" sz="1050" dirty="0">
                <a:latin typeface="Meiryo UI" panose="020B0604030504040204" pitchFamily="50" charset="-128"/>
                <a:ea typeface="Meiryo UI" panose="020B0604030504040204" pitchFamily="50" charset="-128"/>
              </a:rPr>
              <a:t>1</a:t>
            </a:r>
            <a:r>
              <a:rPr lang="ja-JP" altLang="en-US" sz="1050" dirty="0">
                <a:latin typeface="Meiryo UI" panose="020B0604030504040204" pitchFamily="50" charset="-128"/>
                <a:ea typeface="Meiryo UI" panose="020B0604030504040204" pitchFamily="50" charset="-128"/>
              </a:rPr>
              <a:t>つのみ選択できる設問です。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グラフや表では、各選択肢の割合（％）は全体回答者数（</a:t>
            </a:r>
            <a:r>
              <a:rPr lang="en-US" altLang="ja-JP" sz="1050" dirty="0">
                <a:latin typeface="Meiryo UI" panose="020B0604030504040204" pitchFamily="50" charset="-128"/>
                <a:ea typeface="Meiryo UI" panose="020B0604030504040204" pitchFamily="50" charset="-128"/>
              </a:rPr>
              <a:t>n=</a:t>
            </a:r>
            <a:r>
              <a:rPr lang="ja-JP" altLang="en-US" sz="1050" dirty="0">
                <a:latin typeface="Meiryo UI" panose="020B0604030504040204" pitchFamily="50" charset="-128"/>
                <a:ea typeface="Meiryo UI" panose="020B0604030504040204" pitchFamily="50" charset="-128"/>
              </a:rPr>
              <a:t>〇〇）を母数として算出しています。</a:t>
            </a:r>
            <a:endParaRPr lang="en-US" altLang="ja-JP" sz="1050" dirty="0">
              <a:latin typeface="Meiryo UI" panose="020B0604030504040204" pitchFamily="50" charset="-128"/>
              <a:ea typeface="Meiryo UI" panose="020B0604030504040204" pitchFamily="50" charset="-128"/>
            </a:endParaRPr>
          </a:p>
          <a:p>
            <a:pPr>
              <a:buFont typeface="+mj-lt"/>
              <a:buAutoNum type="arabicPeriod"/>
            </a:pPr>
            <a:endParaRPr lang="ja-JP" altLang="en-US" sz="1050" dirty="0">
              <a:latin typeface="Meiryo UI" panose="020B0604030504040204" pitchFamily="50" charset="-128"/>
              <a:ea typeface="Meiryo UI" panose="020B0604030504040204" pitchFamily="50" charset="-128"/>
            </a:endParaRPr>
          </a:p>
          <a:p>
            <a:pPr>
              <a:buFont typeface="+mj-lt"/>
              <a:buAutoNum type="arabicPeriod"/>
            </a:pPr>
            <a:r>
              <a:rPr lang="ja-JP" altLang="en-US" sz="1050" dirty="0">
                <a:latin typeface="Meiryo UI" panose="020B0604030504040204" pitchFamily="50" charset="-128"/>
                <a:ea typeface="Meiryo UI" panose="020B0604030504040204" pitchFamily="50" charset="-128"/>
              </a:rPr>
              <a:t>（</a:t>
            </a:r>
            <a:r>
              <a:rPr lang="en-US" altLang="ja-JP" sz="1050" dirty="0">
                <a:latin typeface="Meiryo UI" panose="020B0604030504040204" pitchFamily="50" charset="-128"/>
                <a:ea typeface="Meiryo UI" panose="020B0604030504040204" pitchFamily="50" charset="-128"/>
              </a:rPr>
              <a:t>MA</a:t>
            </a:r>
            <a:r>
              <a:rPr lang="ja-JP" altLang="en-US" sz="1050" dirty="0">
                <a:latin typeface="Meiryo UI" panose="020B0604030504040204" pitchFamily="50" charset="-128"/>
                <a:ea typeface="Meiryo UI" panose="020B0604030504040204" pitchFamily="50" charset="-128"/>
              </a:rPr>
              <a:t>）とは、マルチアンサー設問です。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回答者が複数の選択肢を選べる設問です。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グラフや表では、各選択肢の割合（％）は全体回答者数を母数としていますが、選択肢の合計は</a:t>
            </a:r>
            <a:r>
              <a:rPr lang="en-US" altLang="ja-JP" sz="1050" dirty="0">
                <a:latin typeface="Meiryo UI" panose="020B0604030504040204" pitchFamily="50" charset="-128"/>
                <a:ea typeface="Meiryo UI" panose="020B0604030504040204" pitchFamily="50" charset="-128"/>
              </a:rPr>
              <a:t>100</a:t>
            </a:r>
            <a:r>
              <a:rPr lang="ja-JP" altLang="en-US" sz="1050" dirty="0">
                <a:latin typeface="Meiryo UI" panose="020B0604030504040204" pitchFamily="50" charset="-128"/>
                <a:ea typeface="Meiryo UI" panose="020B0604030504040204" pitchFamily="50" charset="-128"/>
              </a:rPr>
              <a:t>％を超えることがあります。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選択肢の合計数（重複回答の合計）に対する割合を示す場合は、特に注記しています。</a:t>
            </a:r>
            <a:endParaRPr lang="en-US" altLang="ja-JP" sz="1050" dirty="0">
              <a:latin typeface="Meiryo UI" panose="020B0604030504040204" pitchFamily="50" charset="-128"/>
              <a:ea typeface="Meiryo UI" panose="020B0604030504040204" pitchFamily="50" charset="-128"/>
            </a:endParaRPr>
          </a:p>
          <a:p>
            <a:pPr>
              <a:buFont typeface="+mj-lt"/>
              <a:buAutoNum type="arabicPeriod"/>
            </a:pPr>
            <a:endParaRPr lang="ja-JP" altLang="en-US" sz="1050" dirty="0">
              <a:latin typeface="Meiryo UI" panose="020B0604030504040204" pitchFamily="50" charset="-128"/>
              <a:ea typeface="Meiryo UI" panose="020B0604030504040204" pitchFamily="50" charset="-128"/>
            </a:endParaRPr>
          </a:p>
          <a:p>
            <a:pPr>
              <a:buNone/>
            </a:pPr>
            <a:r>
              <a:rPr lang="en-US" altLang="ja-JP" sz="1050" dirty="0">
                <a:latin typeface="Meiryo UI" panose="020B0604030504040204" pitchFamily="50" charset="-128"/>
                <a:ea typeface="Meiryo UI" panose="020B0604030504040204" pitchFamily="50" charset="-128"/>
              </a:rPr>
              <a:t>3. </a:t>
            </a:r>
            <a:r>
              <a:rPr lang="ja-JP" altLang="en-US" sz="1050" dirty="0">
                <a:latin typeface="Meiryo UI" panose="020B0604030504040204" pitchFamily="50" charset="-128"/>
                <a:ea typeface="Meiryo UI" panose="020B0604030504040204" pitchFamily="50" charset="-128"/>
              </a:rPr>
              <a:t>グラフ・表の小数点以下の取扱い</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基本的に小数点第</a:t>
            </a:r>
            <a:r>
              <a:rPr lang="en-US" altLang="ja-JP" sz="1050" dirty="0">
                <a:latin typeface="Meiryo UI" panose="020B0604030504040204" pitchFamily="50" charset="-128"/>
                <a:ea typeface="Meiryo UI" panose="020B0604030504040204" pitchFamily="50" charset="-128"/>
              </a:rPr>
              <a:t>1</a:t>
            </a:r>
            <a:r>
              <a:rPr lang="ja-JP" altLang="en-US" sz="1050" dirty="0">
                <a:latin typeface="Meiryo UI" panose="020B0604030504040204" pitchFamily="50" charset="-128"/>
                <a:ea typeface="Meiryo UI" panose="020B0604030504040204" pitchFamily="50" charset="-128"/>
              </a:rPr>
              <a:t>位で四捨五入して表示しています。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このため、合計値が</a:t>
            </a:r>
            <a:r>
              <a:rPr lang="en-US" altLang="ja-JP" sz="1050" dirty="0">
                <a:latin typeface="Meiryo UI" panose="020B0604030504040204" pitchFamily="50" charset="-128"/>
                <a:ea typeface="Meiryo UI" panose="020B0604030504040204" pitchFamily="50" charset="-128"/>
              </a:rPr>
              <a:t>100</a:t>
            </a:r>
            <a:r>
              <a:rPr lang="ja-JP" altLang="en-US" sz="1050" dirty="0">
                <a:latin typeface="Meiryo UI" panose="020B0604030504040204" pitchFamily="50" charset="-128"/>
                <a:ea typeface="Meiryo UI" panose="020B0604030504040204" pitchFamily="50" charset="-128"/>
              </a:rPr>
              <a:t>％にならない場合があります。</a:t>
            </a:r>
            <a:endParaRPr lang="en-US" altLang="ja-JP" sz="1050" dirty="0">
              <a:latin typeface="Meiryo UI" panose="020B0604030504040204" pitchFamily="50" charset="-128"/>
              <a:ea typeface="Meiryo UI" panose="020B0604030504040204" pitchFamily="50" charset="-128"/>
            </a:endParaRPr>
          </a:p>
          <a:p>
            <a:pPr>
              <a:buNone/>
            </a:pPr>
            <a:endParaRPr lang="ja-JP" altLang="en-US" sz="1050" dirty="0">
              <a:latin typeface="Meiryo UI" panose="020B0604030504040204" pitchFamily="50" charset="-128"/>
              <a:ea typeface="Meiryo UI" panose="020B0604030504040204" pitchFamily="50" charset="-128"/>
            </a:endParaRPr>
          </a:p>
          <a:p>
            <a:r>
              <a:rPr lang="en-US" altLang="ja-JP" sz="1050" dirty="0">
                <a:latin typeface="Meiryo UI" panose="020B0604030504040204" pitchFamily="50" charset="-128"/>
                <a:ea typeface="Meiryo UI" panose="020B0604030504040204" pitchFamily="50" charset="-128"/>
              </a:rPr>
              <a:t>4. </a:t>
            </a:r>
            <a:r>
              <a:rPr lang="ja-JP" altLang="en-US" sz="1050" dirty="0">
                <a:latin typeface="Meiryo UI" panose="020B0604030504040204" pitchFamily="50" charset="-128"/>
                <a:ea typeface="Meiryo UI" panose="020B0604030504040204" pitchFamily="50" charset="-128"/>
              </a:rPr>
              <a:t>その他の留意事項</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無回答・非該当（スキップ）の回答は、集計時に除外している場合があります。</a:t>
            </a:r>
            <a:br>
              <a:rPr lang="ja-JP" altLang="en-US" sz="1050" dirty="0">
                <a:latin typeface="Meiryo UI" panose="020B0604030504040204" pitchFamily="50" charset="-128"/>
                <a:ea typeface="Meiryo UI" panose="020B0604030504040204" pitchFamily="50" charset="-128"/>
              </a:rPr>
            </a:b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 </a:t>
            </a:r>
            <a:r>
              <a:rPr lang="ja-JP" altLang="en-US" sz="1050" dirty="0">
                <a:latin typeface="Meiryo UI" panose="020B0604030504040204" pitchFamily="50" charset="-128"/>
                <a:ea typeface="Meiryo UI" panose="020B0604030504040204" pitchFamily="50" charset="-128"/>
              </a:rPr>
              <a:t>回答者数（</a:t>
            </a:r>
            <a:r>
              <a:rPr lang="en-US" altLang="ja-JP" sz="1050" dirty="0">
                <a:latin typeface="Meiryo UI" panose="020B0604030504040204" pitchFamily="50" charset="-128"/>
                <a:ea typeface="Meiryo UI" panose="020B0604030504040204" pitchFamily="50" charset="-128"/>
              </a:rPr>
              <a:t>n</a:t>
            </a:r>
            <a:r>
              <a:rPr lang="ja-JP" altLang="en-US" sz="1050" dirty="0">
                <a:latin typeface="Meiryo UI" panose="020B0604030504040204" pitchFamily="50" charset="-128"/>
                <a:ea typeface="Meiryo UI" panose="020B0604030504040204" pitchFamily="50" charset="-128"/>
              </a:rPr>
              <a:t>）は、設問ごとに異なる場合がありますので、各設問の母数をご確認</a:t>
            </a:r>
            <a:r>
              <a:rPr lang="ja-JP" altLang="en-US" sz="1050">
                <a:latin typeface="Meiryo UI" panose="020B0604030504040204" pitchFamily="50" charset="-128"/>
                <a:ea typeface="Meiryo UI" panose="020B0604030504040204" pitchFamily="50" charset="-128"/>
              </a:rPr>
              <a:t>ください。</a:t>
            </a:r>
            <a:endParaRPr lang="en-US" altLang="ja-JP" sz="1050">
              <a:latin typeface="Meiryo UI" panose="020B0604030504040204" pitchFamily="50" charset="-128"/>
              <a:ea typeface="Meiryo UI" panose="020B0604030504040204" pitchFamily="50" charset="-128"/>
            </a:endParaRPr>
          </a:p>
          <a:p>
            <a:r>
              <a:rPr lang="ja-JP" altLang="en-US" sz="1050">
                <a:latin typeface="Meiryo UI" panose="020B0604030504040204" pitchFamily="50" charset="-128"/>
                <a:ea typeface="Meiryo UI" panose="020B0604030504040204" pitchFamily="50" charset="-128"/>
              </a:rPr>
              <a:t>　</a:t>
            </a:r>
            <a:r>
              <a:rPr lang="en-US" altLang="ja-JP" sz="1050">
                <a:latin typeface="Meiryo UI" panose="020B0604030504040204" pitchFamily="50" charset="-128"/>
                <a:ea typeface="Meiryo UI" panose="020B0604030504040204" pitchFamily="50" charset="-128"/>
              </a:rPr>
              <a:t>- </a:t>
            </a:r>
            <a:r>
              <a:rPr lang="ja-JP" altLang="en-US" sz="1050">
                <a:latin typeface="Meiryo UI" panose="020B0604030504040204" pitchFamily="50" charset="-128"/>
                <a:ea typeface="Meiryo UI" panose="020B0604030504040204" pitchFamily="50" charset="-128"/>
              </a:rPr>
              <a:t>クロス集計において、回答者数（</a:t>
            </a:r>
            <a:r>
              <a:rPr lang="en-US" altLang="ja-JP" sz="1050">
                <a:latin typeface="Meiryo UI" panose="020B0604030504040204" pitchFamily="50" charset="-128"/>
                <a:ea typeface="Meiryo UI" panose="020B0604030504040204" pitchFamily="50" charset="-128"/>
              </a:rPr>
              <a:t>n</a:t>
            </a:r>
            <a:r>
              <a:rPr lang="ja-JP" altLang="en-US" sz="1050">
                <a:latin typeface="Meiryo UI" panose="020B0604030504040204" pitchFamily="50" charset="-128"/>
                <a:ea typeface="Meiryo UI" panose="020B0604030504040204" pitchFamily="50" charset="-128"/>
              </a:rPr>
              <a:t>）が</a:t>
            </a:r>
            <a:r>
              <a:rPr lang="en-US" altLang="ja-JP" sz="1050">
                <a:latin typeface="Meiryo UI" panose="020B0604030504040204" pitchFamily="50" charset="-128"/>
                <a:ea typeface="Meiryo UI" panose="020B0604030504040204" pitchFamily="50" charset="-128"/>
              </a:rPr>
              <a:t>10</a:t>
            </a:r>
            <a:r>
              <a:rPr lang="ja-JP" altLang="en-US" sz="1050">
                <a:latin typeface="Meiryo UI" panose="020B0604030504040204" pitchFamily="50" charset="-128"/>
                <a:ea typeface="Meiryo UI" panose="020B0604030504040204" pitchFamily="50" charset="-128"/>
              </a:rPr>
              <a:t>以下の場合は、母数が少ないため分析結果は参考値としてみてください。</a:t>
            </a:r>
            <a:endParaRPr lang="en-US" altLang="ja-JP" sz="1050">
              <a:latin typeface="Meiryo UI" panose="020B0604030504040204" pitchFamily="50" charset="-128"/>
              <a:ea typeface="Meiryo UI" panose="020B0604030504040204" pitchFamily="50" charset="-128"/>
            </a:endParaRPr>
          </a:p>
          <a:p>
            <a:endParaRPr lang="en-US" altLang="ja-JP" sz="1050" dirty="0">
              <a:latin typeface="Meiryo UI" panose="020B0604030504040204" pitchFamily="50" charset="-128"/>
              <a:ea typeface="Meiryo UI" panose="020B0604030504040204" pitchFamily="50" charset="-128"/>
            </a:endParaRPr>
          </a:p>
          <a:p>
            <a:r>
              <a:rPr lang="en-US" altLang="ja-JP" sz="1050" dirty="0">
                <a:latin typeface="Meiryo UI" panose="020B0604030504040204" pitchFamily="50" charset="-128"/>
                <a:ea typeface="Meiryo UI" panose="020B0604030504040204" pitchFamily="50" charset="-128"/>
              </a:rPr>
              <a:t>5.</a:t>
            </a:r>
            <a:r>
              <a:rPr lang="ja-JP" altLang="en-US" sz="1050" dirty="0">
                <a:latin typeface="Meiryo UI" panose="020B0604030504040204" pitchFamily="50" charset="-128"/>
                <a:ea typeface="Meiryo UI" panose="020B0604030504040204" pitchFamily="50" charset="-128"/>
              </a:rPr>
              <a:t>統計的検定の補足　</a:t>
            </a:r>
            <a:endParaRPr lang="en-US" altLang="ja-JP" sz="1050" dirty="0">
              <a:latin typeface="Meiryo UI" panose="020B0604030504040204" pitchFamily="50" charset="-128"/>
              <a:ea typeface="Meiryo UI" panose="020B0604030504040204" pitchFamily="50" charset="-128"/>
            </a:endParaRPr>
          </a:p>
          <a:p>
            <a:pPr marL="171450" indent="-171450">
              <a:buFontTx/>
              <a:buChar char="-"/>
            </a:pPr>
            <a:r>
              <a:rPr lang="ja-JP" altLang="en-US" sz="1050" dirty="0">
                <a:latin typeface="Meiryo UI" panose="020B0604030504040204" pitchFamily="50" charset="-128"/>
                <a:ea typeface="Meiryo UI" panose="020B0604030504040204" pitchFamily="50" charset="-128"/>
              </a:rPr>
              <a:t>設問間の回答分布に差があるかどうかを、必要に応じて「</a:t>
            </a:r>
            <a:r>
              <a:rPr lang="en-US" altLang="ja-JP" sz="1050" dirty="0">
                <a:latin typeface="Meiryo UI" panose="020B0604030504040204" pitchFamily="50" charset="-128"/>
                <a:ea typeface="Meiryo UI" panose="020B0604030504040204" pitchFamily="50" charset="-128"/>
              </a:rPr>
              <a:t>χ</a:t>
            </a:r>
            <a:r>
              <a:rPr lang="ja-JP" altLang="en-US" sz="1050" dirty="0">
                <a:latin typeface="Meiryo UI" panose="020B0604030504040204" pitchFamily="50" charset="-128"/>
                <a:ea typeface="Meiryo UI" panose="020B0604030504040204" pitchFamily="50" charset="-128"/>
              </a:rPr>
              <a:t>二乗検定（カイ二乗検定）」で確認しています。　</a:t>
            </a:r>
            <a:endParaRPr lang="en-US" altLang="ja-JP" sz="1050" dirty="0">
              <a:latin typeface="Meiryo UI" panose="020B0604030504040204" pitchFamily="50" charset="-128"/>
              <a:ea typeface="Meiryo UI" panose="020B0604030504040204" pitchFamily="50" charset="-128"/>
            </a:endParaRPr>
          </a:p>
          <a:p>
            <a:pPr marL="171450" indent="-171450">
              <a:buFontTx/>
              <a:buChar char="-"/>
            </a:pPr>
            <a:r>
              <a:rPr lang="en-US" altLang="ja-JP" sz="1050" dirty="0">
                <a:latin typeface="Meiryo UI" panose="020B0604030504040204" pitchFamily="50" charset="-128"/>
                <a:ea typeface="Meiryo UI" panose="020B0604030504040204" pitchFamily="50" charset="-128"/>
              </a:rPr>
              <a:t>χ</a:t>
            </a:r>
            <a:r>
              <a:rPr lang="ja-JP" altLang="en-US" sz="1050" dirty="0">
                <a:latin typeface="Meiryo UI" panose="020B0604030504040204" pitchFamily="50" charset="-128"/>
                <a:ea typeface="Meiryo UI" panose="020B0604030504040204" pitchFamily="50" charset="-128"/>
              </a:rPr>
              <a:t>二乗検定の結果として、</a:t>
            </a:r>
            <a:r>
              <a:rPr lang="en-US" altLang="ja-JP" sz="1050" dirty="0">
                <a:latin typeface="Meiryo UI" panose="020B0604030504040204" pitchFamily="50" charset="-128"/>
                <a:ea typeface="Meiryo UI" panose="020B0604030504040204" pitchFamily="50" charset="-128"/>
              </a:rPr>
              <a:t>χ²</a:t>
            </a:r>
            <a:r>
              <a:rPr lang="ja-JP" altLang="en-US" sz="1050" dirty="0">
                <a:latin typeface="Meiryo UI" panose="020B0604030504040204" pitchFamily="50" charset="-128"/>
                <a:ea typeface="Meiryo UI" panose="020B0604030504040204" pitchFamily="50" charset="-128"/>
              </a:rPr>
              <a:t>（カイ二乗値）、自由度、</a:t>
            </a:r>
            <a:r>
              <a:rPr lang="en-US" altLang="ja-JP" sz="1050" dirty="0">
                <a:latin typeface="Meiryo UI" panose="020B0604030504040204" pitchFamily="50" charset="-128"/>
                <a:ea typeface="Meiryo UI" panose="020B0604030504040204" pitchFamily="50" charset="-128"/>
              </a:rPr>
              <a:t>p</a:t>
            </a:r>
            <a:r>
              <a:rPr lang="ja-JP" altLang="en-US" sz="1050" dirty="0">
                <a:latin typeface="Meiryo UI" panose="020B0604030504040204" pitchFamily="50" charset="-128"/>
                <a:ea typeface="Meiryo UI" panose="020B0604030504040204" pitchFamily="50" charset="-128"/>
              </a:rPr>
              <a:t>値を示しています。　</a:t>
            </a:r>
            <a:endParaRPr lang="en-US" altLang="ja-JP" sz="1050" dirty="0">
              <a:latin typeface="Meiryo UI" panose="020B0604030504040204" pitchFamily="50" charset="-128"/>
              <a:ea typeface="Meiryo UI" panose="020B0604030504040204" pitchFamily="50" charset="-128"/>
            </a:endParaRPr>
          </a:p>
          <a:p>
            <a:pPr marL="171450" indent="-171450">
              <a:buFontTx/>
              <a:buChar char="-"/>
            </a:pPr>
            <a:r>
              <a:rPr lang="en-US" altLang="ja-JP" sz="1050" dirty="0">
                <a:latin typeface="Meiryo UI" panose="020B0604030504040204" pitchFamily="50" charset="-128"/>
                <a:ea typeface="Meiryo UI" panose="020B0604030504040204" pitchFamily="50" charset="-128"/>
              </a:rPr>
              <a:t>p</a:t>
            </a:r>
            <a:r>
              <a:rPr lang="ja-JP" altLang="en-US" sz="1050" dirty="0">
                <a:latin typeface="Meiryo UI" panose="020B0604030504040204" pitchFamily="50" charset="-128"/>
                <a:ea typeface="Meiryo UI" panose="020B0604030504040204" pitchFamily="50" charset="-128"/>
              </a:rPr>
              <a:t>値が</a:t>
            </a:r>
            <a:r>
              <a:rPr lang="en-US" altLang="ja-JP" sz="1050" dirty="0">
                <a:latin typeface="Meiryo UI" panose="020B0604030504040204" pitchFamily="50" charset="-128"/>
                <a:ea typeface="Meiryo UI" panose="020B0604030504040204" pitchFamily="50" charset="-128"/>
              </a:rPr>
              <a:t>0.05</a:t>
            </a:r>
            <a:r>
              <a:rPr lang="ja-JP" altLang="en-US" sz="1050" dirty="0">
                <a:latin typeface="Meiryo UI" panose="020B0604030504040204" pitchFamily="50" charset="-128"/>
                <a:ea typeface="Meiryo UI" panose="020B0604030504040204" pitchFamily="50" charset="-128"/>
              </a:rPr>
              <a:t>未満（</a:t>
            </a:r>
            <a:r>
              <a:rPr lang="en-US" altLang="ja-JP" sz="1050" dirty="0">
                <a:latin typeface="Meiryo UI" panose="020B0604030504040204" pitchFamily="50" charset="-128"/>
                <a:ea typeface="Meiryo UI" panose="020B0604030504040204" pitchFamily="50" charset="-128"/>
              </a:rPr>
              <a:t>p&lt;.05</a:t>
            </a:r>
            <a:r>
              <a:rPr lang="ja-JP" altLang="en-US" sz="1050" dirty="0">
                <a:latin typeface="Meiryo UI" panose="020B0604030504040204" pitchFamily="50" charset="-128"/>
                <a:ea typeface="Meiryo UI" panose="020B0604030504040204" pitchFamily="50" charset="-128"/>
              </a:rPr>
              <a:t>）の場合は「有意差がある」と判断し、設問間で統計的に意味のある差が認められることを示します。　</a:t>
            </a:r>
            <a:endParaRPr lang="en-US" altLang="ja-JP" sz="1050" dirty="0">
              <a:latin typeface="Meiryo UI" panose="020B0604030504040204" pitchFamily="50" charset="-128"/>
              <a:ea typeface="Meiryo UI" panose="020B0604030504040204" pitchFamily="50" charset="-128"/>
            </a:endParaRPr>
          </a:p>
          <a:p>
            <a:r>
              <a:rPr lang="en-US" altLang="ja-JP" sz="1050" dirty="0">
                <a:latin typeface="Meiryo UI" panose="020B0604030504040204" pitchFamily="50" charset="-128"/>
                <a:ea typeface="Meiryo UI" panose="020B0604030504040204" pitchFamily="50" charset="-128"/>
              </a:rPr>
              <a:t>- p</a:t>
            </a:r>
            <a:r>
              <a:rPr lang="ja-JP" altLang="en-US" sz="1050" dirty="0">
                <a:latin typeface="Meiryo UI" panose="020B0604030504040204" pitchFamily="50" charset="-128"/>
                <a:ea typeface="Meiryo UI" panose="020B0604030504040204" pitchFamily="50" charset="-128"/>
              </a:rPr>
              <a:t>値が</a:t>
            </a:r>
            <a:r>
              <a:rPr lang="en-US" altLang="ja-JP" sz="1050" dirty="0">
                <a:latin typeface="Meiryo UI" panose="020B0604030504040204" pitchFamily="50" charset="-128"/>
                <a:ea typeface="Meiryo UI" panose="020B0604030504040204" pitchFamily="50" charset="-128"/>
              </a:rPr>
              <a:t>0.05</a:t>
            </a:r>
            <a:r>
              <a:rPr lang="ja-JP" altLang="en-US" sz="1050" dirty="0">
                <a:latin typeface="Meiryo UI" panose="020B0604030504040204" pitchFamily="50" charset="-128"/>
                <a:ea typeface="Meiryo UI" panose="020B0604030504040204" pitchFamily="50" charset="-128"/>
              </a:rPr>
              <a:t>以上の場合は「有意差なし」と判断し、設問間の差は統計的に有意ではないことを示します。</a:t>
            </a:r>
          </a:p>
        </p:txBody>
      </p:sp>
    </p:spTree>
    <p:extLst>
      <p:ext uri="{BB962C8B-B14F-4D97-AF65-F5344CB8AC3E}">
        <p14:creationId xmlns:p14="http://schemas.microsoft.com/office/powerpoint/2010/main" val="3232617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BA1FA-2319-B507-4913-1BC8EBAED92F}"/>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78ABFCDF-8CFA-A158-5A72-F01250B914EA}"/>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cxnSp>
        <p:nvCxnSpPr>
          <p:cNvPr id="8" name="直線​​コネクタ(S) 7">
            <a:extLst>
              <a:ext uri="{FF2B5EF4-FFF2-40B4-BE49-F238E27FC236}">
                <a16:creationId xmlns:a16="http://schemas.microsoft.com/office/drawing/2014/main" id="{04CA54A8-44AC-91A2-6BEF-CD8801A110E0}"/>
              </a:ext>
              <a:ext uri="{C183D7F6-B498-43B3-948B-1728B52AA6E4}">
                <adec:decorative xmlns:adec="http://schemas.microsoft.com/office/drawing/2017/decorative" val="1"/>
              </a:ext>
            </a:extLst>
          </p:cNvPr>
          <p:cNvCxnSpPr>
            <a:cxnSpLocks/>
          </p:cNvCxnSpPr>
          <p:nvPr/>
        </p:nvCxnSpPr>
        <p:spPr>
          <a:xfrm>
            <a:off x="3657600" y="522898"/>
            <a:ext cx="85344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 name="タイトル 1">
            <a:extLst>
              <a:ext uri="{FF2B5EF4-FFF2-40B4-BE49-F238E27FC236}">
                <a16:creationId xmlns:a16="http://schemas.microsoft.com/office/drawing/2014/main" id="{3584D7EC-3568-F07A-57ED-761C2FEAB162}"/>
              </a:ext>
            </a:extLst>
          </p:cNvPr>
          <p:cNvSpPr txBox="1">
            <a:spLocks/>
          </p:cNvSpPr>
          <p:nvPr/>
        </p:nvSpPr>
        <p:spPr>
          <a:xfrm>
            <a:off x="228600" y="384398"/>
            <a:ext cx="117348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latin typeface="Meiryo UI" panose="020B0604030504040204" pitchFamily="50" charset="-128"/>
                <a:ea typeface="Meiryo UI" panose="020B0604030504040204" pitchFamily="50" charset="-128"/>
              </a:rPr>
              <a:t>1-1. </a:t>
            </a:r>
            <a:r>
              <a:rPr lang="ja-JP" altLang="en-US" sz="2000" dirty="0">
                <a:latin typeface="Meiryo UI" panose="020B0604030504040204" pitchFamily="50" charset="-128"/>
                <a:ea typeface="Meiryo UI" panose="020B0604030504040204" pitchFamily="50" charset="-128"/>
              </a:rPr>
              <a:t>地方創生</a:t>
            </a:r>
            <a:r>
              <a:rPr lang="en-US" altLang="ja-JP" sz="2000" dirty="0">
                <a:latin typeface="Meiryo UI" panose="020B0604030504040204" pitchFamily="50" charset="-128"/>
                <a:ea typeface="Meiryo UI" panose="020B0604030504040204" pitchFamily="50" charset="-128"/>
              </a:rPr>
              <a:t>2.0</a:t>
            </a:r>
            <a:r>
              <a:rPr lang="ja-JP" altLang="en-US" sz="2000" dirty="0">
                <a:latin typeface="Meiryo UI" panose="020B0604030504040204" pitchFamily="50" charset="-128"/>
                <a:ea typeface="Meiryo UI" panose="020B0604030504040204" pitchFamily="50" charset="-128"/>
              </a:rPr>
              <a:t>への温度差</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9FDB7A04-51BB-0AAD-70D0-88CEC166DDC9}"/>
              </a:ext>
            </a:extLst>
          </p:cNvPr>
          <p:cNvSpPr txBox="1">
            <a:spLocks/>
          </p:cNvSpPr>
          <p:nvPr/>
        </p:nvSpPr>
        <p:spPr>
          <a:xfrm>
            <a:off x="533399" y="786645"/>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ja-JP"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Q4. </a:t>
            </a:r>
            <a:r>
              <a:rPr kumimoji="0" lang="ja-JP" altLang="en-US"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「地方創生</a:t>
            </a:r>
            <a:r>
              <a:rPr kumimoji="0" lang="en-US" altLang="ja-JP"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2.0</a:t>
            </a:r>
            <a:r>
              <a:rPr kumimoji="0" lang="ja-JP" altLang="en-US"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」に対する姿勢（</a:t>
            </a:r>
            <a:r>
              <a:rPr kumimoji="0" lang="en-US" altLang="ja-JP"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SA</a:t>
            </a:r>
            <a:r>
              <a:rPr kumimoji="0" lang="ja-JP" altLang="en-US"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endParaRPr kumimoji="0" lang="en-US" altLang="ja-JP" sz="2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ja-JP" altLang="en-US" sz="1200" b="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設問：「地方創生</a:t>
            </a:r>
            <a:r>
              <a:rPr kumimoji="0" lang="en-US" altLang="ja-JP" sz="1200" b="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2.0</a:t>
            </a:r>
            <a:r>
              <a:rPr kumimoji="0" lang="ja-JP" altLang="en-US" sz="1200" b="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」に対する貴自治体の姿勢として、最も近いものを１つ選んで○をつけてください。</a:t>
            </a:r>
          </a:p>
        </p:txBody>
      </p:sp>
      <p:sp>
        <p:nvSpPr>
          <p:cNvPr id="14" name="タイトル 1">
            <a:extLst>
              <a:ext uri="{FF2B5EF4-FFF2-40B4-BE49-F238E27FC236}">
                <a16:creationId xmlns:a16="http://schemas.microsoft.com/office/drawing/2014/main" id="{0B3D5B40-E3E4-C7E0-7281-1649962F54C7}"/>
              </a:ext>
            </a:extLst>
          </p:cNvPr>
          <p:cNvSpPr txBox="1">
            <a:spLocks/>
          </p:cNvSpPr>
          <p:nvPr/>
        </p:nvSpPr>
        <p:spPr>
          <a:xfrm>
            <a:off x="3657600" y="287292"/>
            <a:ext cx="7696200" cy="1938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1400" dirty="0">
                <a:latin typeface="Meiryo UI" panose="020B0604030504040204" pitchFamily="50" charset="-128"/>
                <a:ea typeface="Meiryo UI" panose="020B0604030504040204" pitchFamily="50" charset="-128"/>
              </a:rPr>
              <a:t>▶ “</a:t>
            </a:r>
            <a:r>
              <a:rPr lang="en-US" altLang="ja-JP" sz="1400" dirty="0">
                <a:latin typeface="Meiryo UI" panose="020B0604030504040204" pitchFamily="50" charset="-128"/>
                <a:ea typeface="Meiryo UI" panose="020B0604030504040204" pitchFamily="50" charset="-128"/>
              </a:rPr>
              <a:t>1.0</a:t>
            </a:r>
            <a:r>
              <a:rPr lang="ja-JP" altLang="en-US" sz="1400" dirty="0">
                <a:latin typeface="Meiryo UI" panose="020B0604030504040204" pitchFamily="50" charset="-128"/>
                <a:ea typeface="Meiryo UI" panose="020B0604030504040204" pitchFamily="50" charset="-128"/>
              </a:rPr>
              <a:t>の延長”と“積極取入れ”で二分か？</a:t>
            </a:r>
            <a:endParaRPr lang="en-US" altLang="ja-JP" sz="14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5" name="グラフ 4">
            <a:extLst>
              <a:ext uri="{FF2B5EF4-FFF2-40B4-BE49-F238E27FC236}">
                <a16:creationId xmlns:a16="http://schemas.microsoft.com/office/drawing/2014/main" id="{691F7B97-17A7-4412-B3E2-0F1AE813514E}"/>
              </a:ext>
            </a:extLst>
          </p:cNvPr>
          <p:cNvGraphicFramePr>
            <a:graphicFrameLocks/>
          </p:cNvGraphicFramePr>
          <p:nvPr>
            <p:extLst>
              <p:ext uri="{D42A27DB-BD31-4B8C-83A1-F6EECF244321}">
                <p14:modId xmlns:p14="http://schemas.microsoft.com/office/powerpoint/2010/main" val="1088472331"/>
              </p:ext>
            </p:extLst>
          </p:nvPr>
        </p:nvGraphicFramePr>
        <p:xfrm>
          <a:off x="621793" y="1657900"/>
          <a:ext cx="10948414" cy="3456046"/>
        </p:xfrm>
        <a:graphic>
          <a:graphicData uri="http://schemas.openxmlformats.org/drawingml/2006/chart">
            <c:chart xmlns:c="http://schemas.openxmlformats.org/drawingml/2006/chart" xmlns:r="http://schemas.openxmlformats.org/officeDocument/2006/relationships" r:id="rId3"/>
          </a:graphicData>
        </a:graphic>
      </p:graphicFrame>
      <p:sp>
        <p:nvSpPr>
          <p:cNvPr id="10" name="四角形: 角を丸くする 9">
            <a:extLst>
              <a:ext uri="{FF2B5EF4-FFF2-40B4-BE49-F238E27FC236}">
                <a16:creationId xmlns:a16="http://schemas.microsoft.com/office/drawing/2014/main" id="{C0F7780F-F666-01D2-A402-DABCD3DF6041}"/>
              </a:ext>
            </a:extLst>
          </p:cNvPr>
          <p:cNvSpPr/>
          <p:nvPr/>
        </p:nvSpPr>
        <p:spPr>
          <a:xfrm>
            <a:off x="3104415" y="2387770"/>
            <a:ext cx="918945" cy="35726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3" name="四角形: 角を丸くする 12">
            <a:extLst>
              <a:ext uri="{FF2B5EF4-FFF2-40B4-BE49-F238E27FC236}">
                <a16:creationId xmlns:a16="http://schemas.microsoft.com/office/drawing/2014/main" id="{41FAEE17-DF6F-D426-7B2D-8CF11707972D}"/>
              </a:ext>
            </a:extLst>
          </p:cNvPr>
          <p:cNvSpPr/>
          <p:nvPr/>
        </p:nvSpPr>
        <p:spPr>
          <a:xfrm>
            <a:off x="5754874" y="2385584"/>
            <a:ext cx="3857477" cy="359446"/>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9" name="正方形/長方形 8">
            <a:extLst>
              <a:ext uri="{FF2B5EF4-FFF2-40B4-BE49-F238E27FC236}">
                <a16:creationId xmlns:a16="http://schemas.microsoft.com/office/drawing/2014/main" id="{E0884118-50D5-AD8F-7782-B303E035D2E6}"/>
              </a:ext>
            </a:extLst>
          </p:cNvPr>
          <p:cNvSpPr/>
          <p:nvPr/>
        </p:nvSpPr>
        <p:spPr>
          <a:xfrm>
            <a:off x="621793" y="5200099"/>
            <a:ext cx="10948414" cy="147398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a:extLst>
              <a:ext uri="{FF2B5EF4-FFF2-40B4-BE49-F238E27FC236}">
                <a16:creationId xmlns:a16="http://schemas.microsoft.com/office/drawing/2014/main" id="{1689A91A-10AD-07B8-4B45-792C59A2D0AC}"/>
              </a:ext>
            </a:extLst>
          </p:cNvPr>
          <p:cNvSpPr txBox="1">
            <a:spLocks/>
          </p:cNvSpPr>
          <p:nvPr/>
        </p:nvSpPr>
        <p:spPr>
          <a:xfrm>
            <a:off x="737779" y="5286979"/>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「地方創生</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2.0</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」の受け止め方に温度差　</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半数は“</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1.0</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の延長”と認識</a:t>
            </a:r>
            <a:endParaRPr lang="en-US" altLang="ja-JP" sz="2000" b="1" dirty="0">
              <a:solidFill>
                <a:srgbClr val="FF0000"/>
              </a:solidFill>
              <a:latin typeface="Meiryo UI" panose="020B0604030504040204" pitchFamily="50" charset="-128"/>
              <a:ea typeface="Meiryo UI" panose="020B0604030504040204" pitchFamily="50" charset="-128"/>
              <a:cs typeface="+mn-cs"/>
            </a:endParaRPr>
          </a:p>
        </p:txBody>
      </p:sp>
      <p:sp>
        <p:nvSpPr>
          <p:cNvPr id="2" name="タイトル 1">
            <a:extLst>
              <a:ext uri="{FF2B5EF4-FFF2-40B4-BE49-F238E27FC236}">
                <a16:creationId xmlns:a16="http://schemas.microsoft.com/office/drawing/2014/main" id="{54EB28AD-4F65-B8A8-3B21-726B040A5668}"/>
              </a:ext>
            </a:extLst>
          </p:cNvPr>
          <p:cNvSpPr txBox="1">
            <a:spLocks/>
          </p:cNvSpPr>
          <p:nvPr/>
        </p:nvSpPr>
        <p:spPr>
          <a:xfrm>
            <a:off x="737779" y="5684453"/>
            <a:ext cx="10519184"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85750" indent="-285750">
              <a:lnSpc>
                <a:spcPct val="150000"/>
              </a:lnSpc>
              <a:spcBef>
                <a:spcPts val="0"/>
              </a:spcBef>
              <a:buFont typeface="Wingdings" panose="05000000000000000000" pitchFamily="2" charset="2"/>
              <a:buChar char="ü"/>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全体では</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1.0</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の延長」と捉える回答が</a:t>
            </a:r>
            <a:r>
              <a:rPr kumimoji="0" lang="en-US" altLang="ja-JP"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44.2</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％で最多</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「新しい概念として積極的に取り入れている」が</a:t>
            </a:r>
            <a:r>
              <a:rPr kumimoji="0" lang="en-US" altLang="ja-JP"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10.3</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と、受け止め方に差が見られた。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marL="285750" indent="-285750">
              <a:lnSpc>
                <a:spcPct val="150000"/>
              </a:lnSpc>
              <a:spcBef>
                <a:spcPts val="0"/>
              </a:spcBef>
              <a:buFont typeface="Wingdings" panose="05000000000000000000" pitchFamily="2" charset="2"/>
              <a:buChar char="ü"/>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このような傾向の違いは、自治体規模別の統計的有意差（</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p=0.077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）が確認されなかったことから、人口規模ではなく</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各自治体の地域課題や施策の状況に応じた認識の差による可能性が示唆</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される。</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3068513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F6C45-1FFC-578B-C6AE-E31D0F0140D9}"/>
            </a:ext>
          </a:extLst>
        </p:cNvPr>
        <p:cNvGrpSpPr/>
        <p:nvPr/>
      </p:nvGrpSpPr>
      <p:grpSpPr>
        <a:xfrm>
          <a:off x="0" y="0"/>
          <a:ext cx="0" cy="0"/>
          <a:chOff x="0" y="0"/>
          <a:chExt cx="0" cy="0"/>
        </a:xfrm>
      </p:grpSpPr>
      <p:sp>
        <p:nvSpPr>
          <p:cNvPr id="4" name="タイトル 3" hidden="1">
            <a:extLst>
              <a:ext uri="{FF2B5EF4-FFF2-40B4-BE49-F238E27FC236}">
                <a16:creationId xmlns:a16="http://schemas.microsoft.com/office/drawing/2014/main" id="{0F33D448-8321-AEF5-E453-3AF1959F54F0}"/>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78405DDB-809C-07AD-DFEC-708286DE918F}"/>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Q5. </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「スマートシュリンク」の認知度（</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設問：人口減少を前提とした地域づくりの考え方を「スマートシュリンク」と呼びます。この概念について、貴自治体ではどの程度ご存知ですか？</a:t>
            </a:r>
          </a:p>
        </p:txBody>
      </p:sp>
      <p:cxnSp>
        <p:nvCxnSpPr>
          <p:cNvPr id="6" name="直線​​コネクタ(S) 7">
            <a:extLst>
              <a:ext uri="{FF2B5EF4-FFF2-40B4-BE49-F238E27FC236}">
                <a16:creationId xmlns:a16="http://schemas.microsoft.com/office/drawing/2014/main" id="{A0C99D91-7EB3-538B-80D4-AC3059D23EF5}"/>
              </a:ext>
              <a:ext uri="{C183D7F6-B498-43B3-948B-1728B52AA6E4}">
                <adec:decorative xmlns:adec="http://schemas.microsoft.com/office/drawing/2017/decorative" val="1"/>
              </a:ext>
            </a:extLst>
          </p:cNvPr>
          <p:cNvCxnSpPr>
            <a:cxnSpLocks/>
          </p:cNvCxnSpPr>
          <p:nvPr/>
        </p:nvCxnSpPr>
        <p:spPr>
          <a:xfrm>
            <a:off x="5422900" y="522898"/>
            <a:ext cx="67691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9" name="タイトル 1">
            <a:extLst>
              <a:ext uri="{FF2B5EF4-FFF2-40B4-BE49-F238E27FC236}">
                <a16:creationId xmlns:a16="http://schemas.microsoft.com/office/drawing/2014/main" id="{B7461BAB-8DF6-9D9F-DB34-CFFB6906F633}"/>
              </a:ext>
            </a:extLst>
          </p:cNvPr>
          <p:cNvSpPr txBox="1">
            <a:spLocks/>
          </p:cNvSpPr>
          <p:nvPr/>
        </p:nvSpPr>
        <p:spPr>
          <a:xfrm>
            <a:off x="228600" y="384399"/>
            <a:ext cx="83566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latin typeface="Meiryo UI" panose="020B0604030504040204" pitchFamily="50" charset="-128"/>
                <a:ea typeface="Meiryo UI" panose="020B0604030504040204" pitchFamily="50" charset="-128"/>
              </a:rPr>
              <a:t>1-2. </a:t>
            </a:r>
            <a:r>
              <a:rPr lang="ja-JP" altLang="en-US" sz="2000" dirty="0">
                <a:latin typeface="Meiryo UI" panose="020B0604030504040204" pitchFamily="50" charset="-128"/>
                <a:ea typeface="Meiryo UI" panose="020B0604030504040204" pitchFamily="50" charset="-128"/>
              </a:rPr>
              <a:t>人口減少を前提とした政策立案へのスタンス</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graphicFrame>
        <p:nvGraphicFramePr>
          <p:cNvPr id="2" name="グラフ 1">
            <a:extLst>
              <a:ext uri="{FF2B5EF4-FFF2-40B4-BE49-F238E27FC236}">
                <a16:creationId xmlns:a16="http://schemas.microsoft.com/office/drawing/2014/main" id="{24088926-7D2E-CAC4-6B4F-7FF02A684D98}"/>
              </a:ext>
            </a:extLst>
          </p:cNvPr>
          <p:cNvGraphicFramePr>
            <a:graphicFrameLocks/>
          </p:cNvGraphicFramePr>
          <p:nvPr>
            <p:extLst>
              <p:ext uri="{D42A27DB-BD31-4B8C-83A1-F6EECF244321}">
                <p14:modId xmlns:p14="http://schemas.microsoft.com/office/powerpoint/2010/main" val="614421157"/>
              </p:ext>
            </p:extLst>
          </p:nvPr>
        </p:nvGraphicFramePr>
        <p:xfrm>
          <a:off x="368807" y="1524858"/>
          <a:ext cx="11201400" cy="3555141"/>
        </p:xfrm>
        <a:graphic>
          <a:graphicData uri="http://schemas.openxmlformats.org/drawingml/2006/chart">
            <c:chart xmlns:c="http://schemas.openxmlformats.org/drawingml/2006/chart" xmlns:r="http://schemas.openxmlformats.org/officeDocument/2006/relationships" r:id="rId3"/>
          </a:graphicData>
        </a:graphic>
      </p:graphicFrame>
      <p:sp>
        <p:nvSpPr>
          <p:cNvPr id="3" name="正方形/長方形 2">
            <a:extLst>
              <a:ext uri="{FF2B5EF4-FFF2-40B4-BE49-F238E27FC236}">
                <a16:creationId xmlns:a16="http://schemas.microsoft.com/office/drawing/2014/main" id="{1C8CC287-8064-7216-8201-65BD76388666}"/>
              </a:ext>
            </a:extLst>
          </p:cNvPr>
          <p:cNvSpPr/>
          <p:nvPr/>
        </p:nvSpPr>
        <p:spPr>
          <a:xfrm>
            <a:off x="621793" y="5080001"/>
            <a:ext cx="10948414" cy="149305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四角形: 角を丸くする 9">
            <a:extLst>
              <a:ext uri="{FF2B5EF4-FFF2-40B4-BE49-F238E27FC236}">
                <a16:creationId xmlns:a16="http://schemas.microsoft.com/office/drawing/2014/main" id="{C1A3E9F6-0943-AEE0-E6A8-9EB03586BF11}"/>
              </a:ext>
            </a:extLst>
          </p:cNvPr>
          <p:cNvSpPr/>
          <p:nvPr/>
        </p:nvSpPr>
        <p:spPr>
          <a:xfrm>
            <a:off x="2777067" y="2158999"/>
            <a:ext cx="2645833" cy="40701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1" name="四角形: 角を丸くする 10">
            <a:extLst>
              <a:ext uri="{FF2B5EF4-FFF2-40B4-BE49-F238E27FC236}">
                <a16:creationId xmlns:a16="http://schemas.microsoft.com/office/drawing/2014/main" id="{455EC8C0-7C65-379C-54AE-A130EC2F31CD}"/>
              </a:ext>
            </a:extLst>
          </p:cNvPr>
          <p:cNvSpPr/>
          <p:nvPr/>
        </p:nvSpPr>
        <p:spPr>
          <a:xfrm>
            <a:off x="8290134" y="2686457"/>
            <a:ext cx="3230540" cy="407012"/>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7" name="矢印: 下 16">
            <a:extLst>
              <a:ext uri="{FF2B5EF4-FFF2-40B4-BE49-F238E27FC236}">
                <a16:creationId xmlns:a16="http://schemas.microsoft.com/office/drawing/2014/main" id="{A3E74B20-A936-1F70-B6C7-2F77C21AB535}"/>
              </a:ext>
            </a:extLst>
          </p:cNvPr>
          <p:cNvSpPr/>
          <p:nvPr/>
        </p:nvSpPr>
        <p:spPr>
          <a:xfrm rot="18859990">
            <a:off x="5873750" y="2562011"/>
            <a:ext cx="444500" cy="2370218"/>
          </a:xfrm>
          <a:prstGeom prst="downArrow">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タイトル 1">
            <a:extLst>
              <a:ext uri="{FF2B5EF4-FFF2-40B4-BE49-F238E27FC236}">
                <a16:creationId xmlns:a16="http://schemas.microsoft.com/office/drawing/2014/main" id="{F39CD1B1-7D38-36D7-F5C5-836E95B67CAF}"/>
              </a:ext>
            </a:extLst>
          </p:cNvPr>
          <p:cNvSpPr txBox="1">
            <a:spLocks/>
          </p:cNvSpPr>
          <p:nvPr/>
        </p:nvSpPr>
        <p:spPr>
          <a:xfrm>
            <a:off x="5422900" y="284942"/>
            <a:ext cx="5359400" cy="19640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1400" dirty="0">
                <a:latin typeface="Meiryo UI" panose="020B0604030504040204" pitchFamily="50" charset="-128"/>
                <a:ea typeface="Meiryo UI" panose="020B0604030504040204" pitchFamily="50" charset="-128"/>
              </a:rPr>
              <a:t>▶ 賛成・慎重・反対派が分散。バランス重視が求められるか？</a:t>
            </a:r>
            <a:endParaRPr lang="en-US" altLang="ja-JP" sz="14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7" name="タイトル 1">
            <a:extLst>
              <a:ext uri="{FF2B5EF4-FFF2-40B4-BE49-F238E27FC236}">
                <a16:creationId xmlns:a16="http://schemas.microsoft.com/office/drawing/2014/main" id="{3E6B8547-82D0-C347-0915-08BBE5A2BC09}"/>
              </a:ext>
            </a:extLst>
          </p:cNvPr>
          <p:cNvSpPr txBox="1">
            <a:spLocks/>
          </p:cNvSpPr>
          <p:nvPr/>
        </p:nvSpPr>
        <p:spPr>
          <a:xfrm>
            <a:off x="737779" y="5114260"/>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「スマートシュリンク」の認知に差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小規模自治体では「全く知らない」が</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3</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割超</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2" name="タイトル 1">
            <a:extLst>
              <a:ext uri="{FF2B5EF4-FFF2-40B4-BE49-F238E27FC236}">
                <a16:creationId xmlns:a16="http://schemas.microsoft.com/office/drawing/2014/main" id="{D72C14F9-8B77-D6E2-789C-51C012CC0F41}"/>
              </a:ext>
            </a:extLst>
          </p:cNvPr>
          <p:cNvSpPr txBox="1">
            <a:spLocks/>
          </p:cNvSpPr>
          <p:nvPr/>
        </p:nvSpPr>
        <p:spPr>
          <a:xfrm>
            <a:off x="737779" y="5511734"/>
            <a:ext cx="10519184"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85750" indent="-285750">
              <a:lnSpc>
                <a:spcPct val="150000"/>
              </a:lnSpc>
              <a:spcBef>
                <a:spcPts val="0"/>
              </a:spcBef>
              <a:buFont typeface="Wingdings" panose="05000000000000000000" pitchFamily="2" charset="2"/>
              <a:buChar char="ü"/>
              <a:defRPr/>
            </a:pPr>
            <a:r>
              <a:rPr kumimoji="0" lang="ja-JP" altLang="en-US"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「よく知っている」「ある程度知っている」と回答した自治体は全体で</a:t>
            </a:r>
            <a:r>
              <a:rPr kumimoji="0" lang="en-US" altLang="ja-JP"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30.0</a:t>
            </a:r>
            <a:r>
              <a:rPr kumimoji="0" lang="ja-JP" altLang="en-US"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5.3</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24.7</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％）であった。</a:t>
            </a:r>
            <a:endPar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marL="285750" indent="-285750">
              <a:lnSpc>
                <a:spcPct val="150000"/>
              </a:lnSpc>
              <a:spcBef>
                <a:spcPts val="0"/>
              </a:spcBef>
              <a:buFont typeface="Wingdings" panose="05000000000000000000" pitchFamily="2" charset="2"/>
              <a:buChar char="ü"/>
              <a:defRPr/>
            </a:pPr>
            <a:r>
              <a:rPr kumimoji="0" lang="ja-JP" altLang="en-US"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人口</a:t>
            </a:r>
            <a:r>
              <a:rPr kumimoji="0" lang="en-US" altLang="ja-JP"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万人未満の自治体では「全く知らない」が</a:t>
            </a:r>
            <a:r>
              <a:rPr kumimoji="0" lang="en-US" altLang="ja-JP"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35.4</a:t>
            </a:r>
            <a:r>
              <a:rPr kumimoji="0" lang="ja-JP" altLang="en-US"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と最も高く、他層と比較して認知度が低い傾向がみられた。</a:t>
            </a:r>
            <a:endPar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marL="285750" indent="-285750">
              <a:lnSpc>
                <a:spcPct val="150000"/>
              </a:lnSpc>
              <a:spcBef>
                <a:spcPts val="0"/>
              </a:spcBef>
              <a:buFont typeface="Wingdings" panose="05000000000000000000" pitchFamily="2" charset="2"/>
              <a:buChar char="ü"/>
              <a:defRPr/>
            </a:pPr>
            <a:r>
              <a:rPr kumimoji="0" lang="ja-JP" altLang="en-US" sz="1400" b="1"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人口規模が大きくなるにつれ認知率が上がり</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、人口</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万人以上では「よく知っている」が</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20.0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％、「ある程度知っている」が</a:t>
            </a:r>
            <a:r>
              <a:rPr kumimoji="0" lang="en-US" altLang="ja-JP"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40.0</a:t>
            </a:r>
            <a:r>
              <a:rPr kumimoji="0" lang="ja-JP" altLang="en-US" sz="1400" i="0" u="none" strike="noStrike" kern="1200" cap="none" spc="0" normalizeH="0" baseline="0" noProof="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％に達した。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3" name="テキスト ボックス 2">
            <a:extLst>
              <a:ext uri="{FF2B5EF4-FFF2-40B4-BE49-F238E27FC236}">
                <a16:creationId xmlns:a16="http://schemas.microsoft.com/office/drawing/2014/main" id="{1C76D263-0B21-D8AF-21CB-CDDF92FE7C65}"/>
              </a:ext>
            </a:extLst>
          </p:cNvPr>
          <p:cNvSpPr txBox="1"/>
          <p:nvPr/>
        </p:nvSpPr>
        <p:spPr>
          <a:xfrm>
            <a:off x="10887655" y="2036728"/>
            <a:ext cx="548568" cy="24454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8" name="四角形: 角を丸くする 7">
            <a:extLst>
              <a:ext uri="{FF2B5EF4-FFF2-40B4-BE49-F238E27FC236}">
                <a16:creationId xmlns:a16="http://schemas.microsoft.com/office/drawing/2014/main" id="{A93018A9-2388-A897-B765-D1FE4A149612}"/>
              </a:ext>
            </a:extLst>
          </p:cNvPr>
          <p:cNvSpPr/>
          <p:nvPr/>
        </p:nvSpPr>
        <p:spPr>
          <a:xfrm>
            <a:off x="2777068" y="4479742"/>
            <a:ext cx="1858728" cy="40701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Tree>
    <p:extLst>
      <p:ext uri="{BB962C8B-B14F-4D97-AF65-F5344CB8AC3E}">
        <p14:creationId xmlns:p14="http://schemas.microsoft.com/office/powerpoint/2010/main" val="923335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A5597-0C3D-28A5-DD7B-A627917623E8}"/>
            </a:ext>
          </a:extLst>
        </p:cNvPr>
        <p:cNvGrpSpPr/>
        <p:nvPr/>
      </p:nvGrpSpPr>
      <p:grpSpPr>
        <a:xfrm>
          <a:off x="0" y="0"/>
          <a:ext cx="0" cy="0"/>
          <a:chOff x="0" y="0"/>
          <a:chExt cx="0" cy="0"/>
        </a:xfrm>
      </p:grpSpPr>
      <p:graphicFrame>
        <p:nvGraphicFramePr>
          <p:cNvPr id="2" name="グラフ 1">
            <a:extLst>
              <a:ext uri="{FF2B5EF4-FFF2-40B4-BE49-F238E27FC236}">
                <a16:creationId xmlns:a16="http://schemas.microsoft.com/office/drawing/2014/main" id="{47C1F328-CF4A-41C3-8ED8-F7A4F771D007}"/>
              </a:ext>
            </a:extLst>
          </p:cNvPr>
          <p:cNvGraphicFramePr>
            <a:graphicFrameLocks/>
          </p:cNvGraphicFramePr>
          <p:nvPr>
            <p:extLst>
              <p:ext uri="{D42A27DB-BD31-4B8C-83A1-F6EECF244321}">
                <p14:modId xmlns:p14="http://schemas.microsoft.com/office/powerpoint/2010/main" val="2131640634"/>
              </p:ext>
            </p:extLst>
          </p:nvPr>
        </p:nvGraphicFramePr>
        <p:xfrm>
          <a:off x="598618" y="1629098"/>
          <a:ext cx="10882182" cy="3484839"/>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C31125A0-9A7E-FECD-B0B7-8805E7DF5AD0}"/>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54FDE545-F507-8904-62F2-EE9ECF42B1EE}"/>
              </a:ext>
            </a:extLst>
          </p:cNvPr>
          <p:cNvSpPr txBox="1">
            <a:spLocks/>
          </p:cNvSpPr>
          <p:nvPr/>
        </p:nvSpPr>
        <p:spPr>
          <a:xfrm>
            <a:off x="53339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Q6. </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スマートシュリンクに対する印象（</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設問：スマートシュリンクに対して、どのような印象をお持ちですか？</a:t>
            </a:r>
          </a:p>
        </p:txBody>
      </p:sp>
      <p:sp>
        <p:nvSpPr>
          <p:cNvPr id="7" name="四角形: 角を丸くする 6">
            <a:extLst>
              <a:ext uri="{FF2B5EF4-FFF2-40B4-BE49-F238E27FC236}">
                <a16:creationId xmlns:a16="http://schemas.microsoft.com/office/drawing/2014/main" id="{E3E754D0-D4A4-26AB-CE43-DA72186184BA}"/>
              </a:ext>
            </a:extLst>
          </p:cNvPr>
          <p:cNvSpPr/>
          <p:nvPr/>
        </p:nvSpPr>
        <p:spPr>
          <a:xfrm>
            <a:off x="3302000" y="3189220"/>
            <a:ext cx="2120900" cy="407012"/>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0" name="四角形: 角を丸くする 9">
            <a:extLst>
              <a:ext uri="{FF2B5EF4-FFF2-40B4-BE49-F238E27FC236}">
                <a16:creationId xmlns:a16="http://schemas.microsoft.com/office/drawing/2014/main" id="{C66FBE36-0968-0B5C-2535-26DAC543BCED}"/>
              </a:ext>
            </a:extLst>
          </p:cNvPr>
          <p:cNvSpPr/>
          <p:nvPr/>
        </p:nvSpPr>
        <p:spPr>
          <a:xfrm>
            <a:off x="5316574" y="4583761"/>
            <a:ext cx="6057900" cy="357741"/>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1" name="四角形: 角を丸くする 10">
            <a:extLst>
              <a:ext uri="{FF2B5EF4-FFF2-40B4-BE49-F238E27FC236}">
                <a16:creationId xmlns:a16="http://schemas.microsoft.com/office/drawing/2014/main" id="{18A7F871-1FF9-4B4A-0A0B-1EA847F511FC}"/>
              </a:ext>
            </a:extLst>
          </p:cNvPr>
          <p:cNvSpPr/>
          <p:nvPr/>
        </p:nvSpPr>
        <p:spPr>
          <a:xfrm>
            <a:off x="3302000" y="2299121"/>
            <a:ext cx="3609163" cy="400569"/>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cxnSp>
        <p:nvCxnSpPr>
          <p:cNvPr id="13" name="直線​​コネクタ(S) 7">
            <a:extLst>
              <a:ext uri="{FF2B5EF4-FFF2-40B4-BE49-F238E27FC236}">
                <a16:creationId xmlns:a16="http://schemas.microsoft.com/office/drawing/2014/main" id="{CDBE9523-7437-A315-12AF-5D2D96738BCB}"/>
              </a:ext>
              <a:ext uri="{C183D7F6-B498-43B3-948B-1728B52AA6E4}">
                <adec:decorative xmlns:adec="http://schemas.microsoft.com/office/drawing/2017/decorative" val="1"/>
              </a:ext>
            </a:extLst>
          </p:cNvPr>
          <p:cNvCxnSpPr>
            <a:cxnSpLocks/>
          </p:cNvCxnSpPr>
          <p:nvPr/>
        </p:nvCxnSpPr>
        <p:spPr>
          <a:xfrm>
            <a:off x="5422900" y="522898"/>
            <a:ext cx="67691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4" name="タイトル 1">
            <a:extLst>
              <a:ext uri="{FF2B5EF4-FFF2-40B4-BE49-F238E27FC236}">
                <a16:creationId xmlns:a16="http://schemas.microsoft.com/office/drawing/2014/main" id="{8ABCE7BA-BB68-598F-AD9E-1885D5593A89}"/>
              </a:ext>
            </a:extLst>
          </p:cNvPr>
          <p:cNvSpPr txBox="1">
            <a:spLocks/>
          </p:cNvSpPr>
          <p:nvPr/>
        </p:nvSpPr>
        <p:spPr>
          <a:xfrm>
            <a:off x="228600" y="384399"/>
            <a:ext cx="83566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latin typeface="Meiryo UI" panose="020B0604030504040204" pitchFamily="50" charset="-128"/>
                <a:ea typeface="Meiryo UI" panose="020B0604030504040204" pitchFamily="50" charset="-128"/>
              </a:rPr>
              <a:t>1-2. </a:t>
            </a:r>
            <a:r>
              <a:rPr lang="ja-JP" altLang="en-US" sz="2000" dirty="0">
                <a:latin typeface="Meiryo UI" panose="020B0604030504040204" pitchFamily="50" charset="-128"/>
                <a:ea typeface="Meiryo UI" panose="020B0604030504040204" pitchFamily="50" charset="-128"/>
              </a:rPr>
              <a:t>人口減少を前提とした政策立案へのスタンス</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5" name="タイトル 1">
            <a:extLst>
              <a:ext uri="{FF2B5EF4-FFF2-40B4-BE49-F238E27FC236}">
                <a16:creationId xmlns:a16="http://schemas.microsoft.com/office/drawing/2014/main" id="{8001C2CD-4A62-6C36-D5FD-5CE284227AC5}"/>
              </a:ext>
            </a:extLst>
          </p:cNvPr>
          <p:cNvSpPr txBox="1">
            <a:spLocks/>
          </p:cNvSpPr>
          <p:nvPr/>
        </p:nvSpPr>
        <p:spPr>
          <a:xfrm>
            <a:off x="5422900" y="284942"/>
            <a:ext cx="5359400" cy="19640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1400" dirty="0">
                <a:latin typeface="Meiryo UI" panose="020B0604030504040204" pitchFamily="50" charset="-128"/>
                <a:ea typeface="Meiryo UI" panose="020B0604030504040204" pitchFamily="50" charset="-128"/>
              </a:rPr>
              <a:t>▶ 賛成・慎重・反対派が分散。バランス重視が求められるか？</a:t>
            </a:r>
            <a:endParaRPr lang="en-US" altLang="ja-JP" sz="14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3" name="四角形: 角を丸くする 2">
            <a:extLst>
              <a:ext uri="{FF2B5EF4-FFF2-40B4-BE49-F238E27FC236}">
                <a16:creationId xmlns:a16="http://schemas.microsoft.com/office/drawing/2014/main" id="{D4BDE04D-4BC3-504C-9809-9197BB5CB7D0}"/>
              </a:ext>
            </a:extLst>
          </p:cNvPr>
          <p:cNvSpPr/>
          <p:nvPr/>
        </p:nvSpPr>
        <p:spPr>
          <a:xfrm>
            <a:off x="3302000" y="3667390"/>
            <a:ext cx="4816088" cy="425082"/>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6" name="正方形/長方形 5">
            <a:extLst>
              <a:ext uri="{FF2B5EF4-FFF2-40B4-BE49-F238E27FC236}">
                <a16:creationId xmlns:a16="http://schemas.microsoft.com/office/drawing/2014/main" id="{37C96076-236C-62ED-FA1D-043FE244D040}"/>
              </a:ext>
            </a:extLst>
          </p:cNvPr>
          <p:cNvSpPr/>
          <p:nvPr/>
        </p:nvSpPr>
        <p:spPr>
          <a:xfrm>
            <a:off x="621793" y="5080001"/>
            <a:ext cx="10948414" cy="149305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タイトル 1">
            <a:extLst>
              <a:ext uri="{FF2B5EF4-FFF2-40B4-BE49-F238E27FC236}">
                <a16:creationId xmlns:a16="http://schemas.microsoft.com/office/drawing/2014/main" id="{A6B887F8-F183-3768-E4FC-D1D9EE91436C}"/>
              </a:ext>
            </a:extLst>
          </p:cNvPr>
          <p:cNvSpPr txBox="1">
            <a:spLocks/>
          </p:cNvSpPr>
          <p:nvPr/>
        </p:nvSpPr>
        <p:spPr>
          <a:xfrm>
            <a:off x="737779" y="5114260"/>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「スマートシュリンク」は肯定派</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4</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割、中立</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5</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割　</a:t>
            </a:r>
            <a:r>
              <a:rPr kumimoji="0" lang="en-US" altLang="ja-JP"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印象はおおむね前向き</a:t>
            </a:r>
            <a:endParaRPr lang="en-US" altLang="ja-JP" sz="2000" b="1">
              <a:solidFill>
                <a:srgbClr val="FF0000"/>
              </a:solidFill>
              <a:latin typeface="Meiryo UI" panose="020B0604030504040204" pitchFamily="50" charset="-128"/>
              <a:ea typeface="Meiryo UI" panose="020B0604030504040204" pitchFamily="50" charset="-128"/>
              <a:cs typeface="+mn-cs"/>
            </a:endParaRPr>
          </a:p>
        </p:txBody>
      </p:sp>
      <p:sp>
        <p:nvSpPr>
          <p:cNvPr id="18" name="タイトル 1">
            <a:extLst>
              <a:ext uri="{FF2B5EF4-FFF2-40B4-BE49-F238E27FC236}">
                <a16:creationId xmlns:a16="http://schemas.microsoft.com/office/drawing/2014/main" id="{4551952E-CA16-9627-E95B-40C93DEACED2}"/>
              </a:ext>
            </a:extLst>
          </p:cNvPr>
          <p:cNvSpPr txBox="1">
            <a:spLocks/>
          </p:cNvSpPr>
          <p:nvPr/>
        </p:nvSpPr>
        <p:spPr>
          <a:xfrm>
            <a:off x="737779" y="5511734"/>
            <a:ext cx="10519184" cy="924356"/>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「前向きに捉えている」「どちらかといえば前向き」</a:t>
            </a:r>
            <a:r>
              <a:rPr kumimoji="0" lang="ja-JP" altLang="en-US" sz="1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（肯定派）と回答した自治体は合計</a:t>
            </a:r>
            <a:r>
              <a:rPr kumimoji="0" lang="en-US" altLang="ja-JP" sz="1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44.9</a:t>
            </a:r>
            <a:r>
              <a:rPr kumimoji="0" lang="ja-JP" altLang="en-US" sz="1400" b="1"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17.7</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27.2</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最も「前向きに捉えている」割合が高かったのは、人口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万人未満の自治体で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24.4</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✓「中立的」は全体で</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53.1%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であり、特に人口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万人以上の自治体ではが</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75.0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％を占め、他の層より高い割合となった。。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8" name="四角形: 角を丸くする 7">
            <a:extLst>
              <a:ext uri="{FF2B5EF4-FFF2-40B4-BE49-F238E27FC236}">
                <a16:creationId xmlns:a16="http://schemas.microsoft.com/office/drawing/2014/main" id="{25A2250E-6012-EBDE-420A-1E6438CA36B6}"/>
              </a:ext>
            </a:extLst>
          </p:cNvPr>
          <p:cNvSpPr/>
          <p:nvPr/>
        </p:nvSpPr>
        <p:spPr>
          <a:xfrm>
            <a:off x="6911163" y="2299121"/>
            <a:ext cx="4242390" cy="400569"/>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Tree>
    <p:extLst>
      <p:ext uri="{BB962C8B-B14F-4D97-AF65-F5344CB8AC3E}">
        <p14:creationId xmlns:p14="http://schemas.microsoft.com/office/powerpoint/2010/main" val="3675790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1890E5-77B4-36CB-123A-41000BA4AE12}"/>
            </a:ext>
          </a:extLst>
        </p:cNvPr>
        <p:cNvGrpSpPr/>
        <p:nvPr/>
      </p:nvGrpSpPr>
      <p:grpSpPr>
        <a:xfrm>
          <a:off x="0" y="0"/>
          <a:ext cx="0" cy="0"/>
          <a:chOff x="0" y="0"/>
          <a:chExt cx="0" cy="0"/>
        </a:xfrm>
      </p:grpSpPr>
      <p:graphicFrame>
        <p:nvGraphicFramePr>
          <p:cNvPr id="17" name="グラフ 16">
            <a:extLst>
              <a:ext uri="{FF2B5EF4-FFF2-40B4-BE49-F238E27FC236}">
                <a16:creationId xmlns:a16="http://schemas.microsoft.com/office/drawing/2014/main" id="{1E635A97-4D2A-47DE-A5B4-C08E9894E0B6}"/>
              </a:ext>
            </a:extLst>
          </p:cNvPr>
          <p:cNvGraphicFramePr>
            <a:graphicFrameLocks/>
          </p:cNvGraphicFramePr>
          <p:nvPr>
            <p:extLst>
              <p:ext uri="{D42A27DB-BD31-4B8C-83A1-F6EECF244321}">
                <p14:modId xmlns:p14="http://schemas.microsoft.com/office/powerpoint/2010/main" val="2697846776"/>
              </p:ext>
            </p:extLst>
          </p:nvPr>
        </p:nvGraphicFramePr>
        <p:xfrm>
          <a:off x="663028" y="1531822"/>
          <a:ext cx="11140560" cy="3371089"/>
        </p:xfrm>
        <a:graphic>
          <a:graphicData uri="http://schemas.openxmlformats.org/drawingml/2006/chart">
            <c:chart xmlns:c="http://schemas.openxmlformats.org/drawingml/2006/chart" xmlns:r="http://schemas.openxmlformats.org/officeDocument/2006/relationships" r:id="rId3"/>
          </a:graphicData>
        </a:graphic>
      </p:graphicFrame>
      <p:sp>
        <p:nvSpPr>
          <p:cNvPr id="4" name="タイトル 3" hidden="1">
            <a:extLst>
              <a:ext uri="{FF2B5EF4-FFF2-40B4-BE49-F238E27FC236}">
                <a16:creationId xmlns:a16="http://schemas.microsoft.com/office/drawing/2014/main" id="{7D403491-F0CC-2C92-F445-8280DE449781}"/>
              </a:ext>
            </a:extLst>
          </p:cNvPr>
          <p:cNvSpPr>
            <a:spLocks noGrp="1"/>
          </p:cNvSpPr>
          <p:nvPr>
            <p:ph type="title" idx="4294967295"/>
          </p:nvPr>
        </p:nvSpPr>
        <p:spPr>
          <a:xfrm>
            <a:off x="0" y="365125"/>
            <a:ext cx="10515600" cy="1325563"/>
          </a:xfrm>
        </p:spPr>
        <p:txBody>
          <a:bodyPr rtlCol="0"/>
          <a:lstStyle/>
          <a:p>
            <a:r>
              <a:rPr lang="ja-JP" altLang="en-US" dirty="0">
                <a:latin typeface="Meiryo UI" panose="020B0604030504040204" pitchFamily="50" charset="-128"/>
                <a:ea typeface="Meiryo UI" panose="020B0604030504040204" pitchFamily="50" charset="-128"/>
              </a:rPr>
              <a:t>プロジェクト分析スライド </a:t>
            </a:r>
            <a:r>
              <a:rPr lang="en-US" altLang="ja-JP" dirty="0">
                <a:latin typeface="Meiryo UI" panose="020B0604030504040204" pitchFamily="50" charset="-128"/>
                <a:ea typeface="Meiryo UI" panose="020B0604030504040204" pitchFamily="50" charset="-128"/>
              </a:rPr>
              <a:t>2</a:t>
            </a:r>
          </a:p>
        </p:txBody>
      </p:sp>
      <p:sp>
        <p:nvSpPr>
          <p:cNvPr id="5" name="タイトル 1">
            <a:extLst>
              <a:ext uri="{FF2B5EF4-FFF2-40B4-BE49-F238E27FC236}">
                <a16:creationId xmlns:a16="http://schemas.microsoft.com/office/drawing/2014/main" id="{A05AD984-7115-938C-FA28-2E6CD0A7162E}"/>
              </a:ext>
            </a:extLst>
          </p:cNvPr>
          <p:cNvSpPr txBox="1">
            <a:spLocks/>
          </p:cNvSpPr>
          <p:nvPr/>
        </p:nvSpPr>
        <p:spPr>
          <a:xfrm>
            <a:off x="580549" y="799897"/>
            <a:ext cx="10723564" cy="690702"/>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lnSpc>
                <a:spcPct val="130000"/>
              </a:lnSpc>
            </a:pP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Q7. </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人口減少を前提とした政策立案についての考え（</a:t>
            </a:r>
            <a:r>
              <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rPr>
              <a:t>SA</a:t>
            </a:r>
            <a:r>
              <a:rPr lang="ja-JP" altLang="en-US" sz="2400" b="1" dirty="0">
                <a:solidFill>
                  <a:schemeClr val="tx1">
                    <a:lumMod val="75000"/>
                    <a:lumOff val="25000"/>
                  </a:schemeClr>
                </a:solidFill>
                <a:latin typeface="Meiryo UI" panose="020B0604030504040204" pitchFamily="50" charset="-128"/>
                <a:ea typeface="Meiryo UI" panose="020B0604030504040204" pitchFamily="50" charset="-128"/>
              </a:rPr>
              <a:t>）</a:t>
            </a:r>
            <a:endParaRPr lang="en-US" altLang="ja-JP" sz="2400" b="1" dirty="0">
              <a:solidFill>
                <a:schemeClr val="tx1">
                  <a:lumMod val="75000"/>
                  <a:lumOff val="25000"/>
                </a:schemeClr>
              </a:solidFill>
              <a:latin typeface="Meiryo UI" panose="020B0604030504040204" pitchFamily="50" charset="-128"/>
              <a:ea typeface="Meiryo UI" panose="020B0604030504040204" pitchFamily="50" charset="-128"/>
            </a:endParaRPr>
          </a:p>
          <a:p>
            <a:pPr rtl="0">
              <a:lnSpc>
                <a:spcPct val="130000"/>
              </a:lnSpc>
            </a:pPr>
            <a:r>
              <a:rPr lang="ja-JP" altLang="en-US" sz="1200" dirty="0">
                <a:solidFill>
                  <a:schemeClr val="tx1">
                    <a:lumMod val="75000"/>
                    <a:lumOff val="25000"/>
                  </a:schemeClr>
                </a:solidFill>
                <a:latin typeface="Meiryo UI" panose="020B0604030504040204" pitchFamily="50" charset="-128"/>
                <a:ea typeface="Meiryo UI" panose="020B0604030504040204" pitchFamily="50" charset="-128"/>
              </a:rPr>
              <a:t>設問：人口減少を前提とした政策立案について、どのようにお考えですか？</a:t>
            </a:r>
          </a:p>
        </p:txBody>
      </p:sp>
      <p:sp>
        <p:nvSpPr>
          <p:cNvPr id="2" name="正方形/長方形 1">
            <a:extLst>
              <a:ext uri="{FF2B5EF4-FFF2-40B4-BE49-F238E27FC236}">
                <a16:creationId xmlns:a16="http://schemas.microsoft.com/office/drawing/2014/main" id="{C0BD0A6A-758E-D6DD-4BC6-9FB6C67827B2}"/>
              </a:ext>
            </a:extLst>
          </p:cNvPr>
          <p:cNvSpPr/>
          <p:nvPr/>
        </p:nvSpPr>
        <p:spPr>
          <a:xfrm>
            <a:off x="621793" y="4985214"/>
            <a:ext cx="10948414" cy="171835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 name="直線​​コネクタ(S) 7">
            <a:extLst>
              <a:ext uri="{FF2B5EF4-FFF2-40B4-BE49-F238E27FC236}">
                <a16:creationId xmlns:a16="http://schemas.microsoft.com/office/drawing/2014/main" id="{AAE8E2C5-4C9A-9367-2BD2-D84B1DDCA694}"/>
              </a:ext>
              <a:ext uri="{C183D7F6-B498-43B3-948B-1728B52AA6E4}">
                <adec:decorative xmlns:adec="http://schemas.microsoft.com/office/drawing/2017/decorative" val="1"/>
              </a:ext>
            </a:extLst>
          </p:cNvPr>
          <p:cNvCxnSpPr>
            <a:cxnSpLocks/>
          </p:cNvCxnSpPr>
          <p:nvPr/>
        </p:nvCxnSpPr>
        <p:spPr>
          <a:xfrm>
            <a:off x="5422900" y="522898"/>
            <a:ext cx="6769100" cy="0"/>
          </a:xfrm>
          <a:prstGeom prst="line">
            <a:avLst/>
          </a:prstGeom>
          <a:ln>
            <a:solidFill>
              <a:schemeClr val="accent3">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0" name="タイトル 1">
            <a:extLst>
              <a:ext uri="{FF2B5EF4-FFF2-40B4-BE49-F238E27FC236}">
                <a16:creationId xmlns:a16="http://schemas.microsoft.com/office/drawing/2014/main" id="{C96BFA88-2AA8-CBC5-488B-74B340B9EB31}"/>
              </a:ext>
            </a:extLst>
          </p:cNvPr>
          <p:cNvSpPr txBox="1">
            <a:spLocks/>
          </p:cNvSpPr>
          <p:nvPr/>
        </p:nvSpPr>
        <p:spPr>
          <a:xfrm>
            <a:off x="228600" y="384399"/>
            <a:ext cx="83566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en-US" altLang="ja-JP" sz="2000" dirty="0">
                <a:latin typeface="Meiryo UI" panose="020B0604030504040204" pitchFamily="50" charset="-128"/>
                <a:ea typeface="Meiryo UI" panose="020B0604030504040204" pitchFamily="50" charset="-128"/>
              </a:rPr>
              <a:t>1-2. </a:t>
            </a:r>
            <a:r>
              <a:rPr lang="ja-JP" altLang="en-US" sz="2000" dirty="0">
                <a:latin typeface="Meiryo UI" panose="020B0604030504040204" pitchFamily="50" charset="-128"/>
                <a:ea typeface="Meiryo UI" panose="020B0604030504040204" pitchFamily="50" charset="-128"/>
              </a:rPr>
              <a:t>人口減少を前提とした政策立案へのスタンス</a:t>
            </a:r>
            <a:endParaRPr lang="en-US" altLang="ja-JP" sz="20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11" name="タイトル 1">
            <a:extLst>
              <a:ext uri="{FF2B5EF4-FFF2-40B4-BE49-F238E27FC236}">
                <a16:creationId xmlns:a16="http://schemas.microsoft.com/office/drawing/2014/main" id="{857423D4-B80B-0C2F-DD5B-EF5F8274C1D1}"/>
              </a:ext>
            </a:extLst>
          </p:cNvPr>
          <p:cNvSpPr txBox="1">
            <a:spLocks/>
          </p:cNvSpPr>
          <p:nvPr/>
        </p:nvSpPr>
        <p:spPr>
          <a:xfrm>
            <a:off x="5422900" y="284942"/>
            <a:ext cx="5359400" cy="196405"/>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r>
              <a:rPr lang="ja-JP" altLang="en-US" sz="1400" dirty="0">
                <a:latin typeface="Meiryo UI" panose="020B0604030504040204" pitchFamily="50" charset="-128"/>
                <a:ea typeface="Meiryo UI" panose="020B0604030504040204" pitchFamily="50" charset="-128"/>
              </a:rPr>
              <a:t>▶ 賛成・慎重・反対派が分散。バランス重視が求められるか？</a:t>
            </a:r>
            <a:endParaRPr lang="en-US" altLang="ja-JP" sz="1400" dirty="0">
              <a:solidFill>
                <a:schemeClr val="tx1">
                  <a:lumMod val="75000"/>
                  <a:lumOff val="25000"/>
                </a:schemeClr>
              </a:solidFill>
              <a:latin typeface="Meiryo UI" panose="020B0604030504040204" pitchFamily="50" charset="-128"/>
              <a:ea typeface="Meiryo UI" panose="020B0604030504040204" pitchFamily="50" charset="-128"/>
            </a:endParaRPr>
          </a:p>
        </p:txBody>
      </p:sp>
      <p:sp>
        <p:nvSpPr>
          <p:cNvPr id="6" name="タイトル 1">
            <a:extLst>
              <a:ext uri="{FF2B5EF4-FFF2-40B4-BE49-F238E27FC236}">
                <a16:creationId xmlns:a16="http://schemas.microsoft.com/office/drawing/2014/main" id="{CE2C8678-5C7D-0E23-706B-76011467BF85}"/>
              </a:ext>
            </a:extLst>
          </p:cNvPr>
          <p:cNvSpPr txBox="1">
            <a:spLocks/>
          </p:cNvSpPr>
          <p:nvPr/>
        </p:nvSpPr>
        <p:spPr>
          <a:xfrm>
            <a:off x="737779" y="4985214"/>
            <a:ext cx="11140560" cy="397160"/>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政策スタンスは三分　</a:t>
            </a:r>
            <a:r>
              <a:rPr kumimoji="0" lang="en-US" altLang="ja-JP"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0" lang="ja-JP" altLang="en-US" sz="20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賛成・慎重・抑制重視が拮抗</a:t>
            </a:r>
            <a:endParaRPr lang="en-US" altLang="ja-JP" sz="2000" b="1" dirty="0">
              <a:solidFill>
                <a:srgbClr val="FF0000"/>
              </a:solidFill>
              <a:latin typeface="Meiryo UI" panose="020B0604030504040204" pitchFamily="50" charset="-128"/>
              <a:ea typeface="Meiryo UI" panose="020B0604030504040204" pitchFamily="50" charset="-128"/>
              <a:cs typeface="+mn-cs"/>
            </a:endParaRPr>
          </a:p>
        </p:txBody>
      </p:sp>
      <p:sp>
        <p:nvSpPr>
          <p:cNvPr id="9" name="タイトル 1">
            <a:extLst>
              <a:ext uri="{FF2B5EF4-FFF2-40B4-BE49-F238E27FC236}">
                <a16:creationId xmlns:a16="http://schemas.microsoft.com/office/drawing/2014/main" id="{1F484B06-6720-6C3D-93E7-8CBA166DBEEF}"/>
              </a:ext>
            </a:extLst>
          </p:cNvPr>
          <p:cNvSpPr txBox="1">
            <a:spLocks/>
          </p:cNvSpPr>
          <p:nvPr/>
        </p:nvSpPr>
        <p:spPr>
          <a:xfrm>
            <a:off x="737779" y="5382688"/>
            <a:ext cx="10519184" cy="1247521"/>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「積極的に取り入れるべき」とする</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賛成派は全体で</a:t>
            </a:r>
            <a:r>
              <a:rPr kumimoji="0" lang="en-US" altLang="ja-JP"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37.5</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万人未満の自治体では</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42.3</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％と最も高かった。</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「強調しすぎると後ろ向きな懸念がある」「あえて強調する必要はない」とする</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慎重派は、合計</a:t>
            </a:r>
            <a:r>
              <a:rPr kumimoji="0" lang="en-US" altLang="ja-JP"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39.8</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27.0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12.8</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endPar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endParaRPr>
          </a:p>
          <a:p>
            <a:pPr>
              <a:lnSpc>
                <a:spcPct val="150000"/>
              </a:lnSpc>
              <a:spcBef>
                <a:spcPts val="0"/>
              </a:spcBef>
              <a:defRPr/>
            </a:pP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 「可能な限り人口減少を抑制する施策に重点を置くべき」とする</a:t>
            </a:r>
            <a:r>
              <a:rPr lang="ja-JP" altLang="en-US" sz="1400" b="1" u="sng" dirty="0">
                <a:solidFill>
                  <a:srgbClr val="000000">
                    <a:lumMod val="75000"/>
                    <a:lumOff val="25000"/>
                  </a:srgbClr>
                </a:solidFill>
                <a:latin typeface="Meiryo UI" panose="020B0604030504040204" pitchFamily="50" charset="-128"/>
                <a:ea typeface="Meiryo UI" panose="020B0604030504040204" pitchFamily="50" charset="-128"/>
                <a:cs typeface="+mn-cs"/>
              </a:rPr>
              <a:t>反対派</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は</a:t>
            </a:r>
            <a:r>
              <a:rPr kumimoji="0" lang="en-US" altLang="ja-JP"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19.9</a:t>
            </a:r>
            <a:r>
              <a:rPr kumimoji="0" lang="ja-JP" altLang="en-US" sz="1400" b="1" i="0" u="sng"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で、人口</a:t>
            </a:r>
            <a:r>
              <a:rPr kumimoji="0" lang="en-US" altLang="ja-JP"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50</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万人以上で</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最も少なく</a:t>
            </a:r>
            <a:r>
              <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rPr>
              <a:t>10</a:t>
            </a:r>
            <a:r>
              <a:rPr lang="ja-JP" altLang="en-US" sz="1400" dirty="0">
                <a:solidFill>
                  <a:srgbClr val="000000">
                    <a:lumMod val="75000"/>
                    <a:lumOff val="25000"/>
                  </a:srgbClr>
                </a:solidFill>
                <a:latin typeface="Meiryo UI" panose="020B0604030504040204" pitchFamily="50" charset="-128"/>
                <a:ea typeface="Meiryo UI" panose="020B0604030504040204" pitchFamily="50" charset="-128"/>
                <a:cs typeface="+mn-cs"/>
              </a:rPr>
              <a:t>％であり、</a:t>
            </a:r>
            <a:r>
              <a:rPr kumimoji="0" lang="ja-JP" altLang="en-US" sz="1400" i="0" u="none" strike="noStrike" kern="1200" cap="none" spc="0" normalizeH="0" baseline="0" noProof="0" dirty="0">
                <a:ln>
                  <a:noFill/>
                </a:ln>
                <a:solidFill>
                  <a:srgbClr val="000000">
                    <a:lumMod val="75000"/>
                    <a:lumOff val="25000"/>
                  </a:srgbClr>
                </a:solidFill>
                <a:effectLst/>
                <a:uLnTx/>
                <a:uFillTx/>
                <a:latin typeface="Meiryo UI" panose="020B0604030504040204" pitchFamily="50" charset="-128"/>
                <a:ea typeface="Meiryo UI" panose="020B0604030504040204" pitchFamily="50" charset="-128"/>
                <a:cs typeface="+mn-cs"/>
              </a:rPr>
              <a:t>これは特に、人口規模が小さくなるほど回答結果が多くなる傾向がみられた。</a:t>
            </a:r>
            <a:endParaRPr lang="en-US" altLang="ja-JP" sz="1400" dirty="0">
              <a:solidFill>
                <a:srgbClr val="000000">
                  <a:lumMod val="75000"/>
                  <a:lumOff val="25000"/>
                </a:srgbClr>
              </a:solidFill>
              <a:latin typeface="Meiryo UI" panose="020B0604030504040204" pitchFamily="50" charset="-128"/>
              <a:ea typeface="Meiryo UI" panose="020B0604030504040204" pitchFamily="50" charset="-128"/>
              <a:cs typeface="+mn-cs"/>
            </a:endParaRPr>
          </a:p>
        </p:txBody>
      </p:sp>
      <p:sp>
        <p:nvSpPr>
          <p:cNvPr id="12" name="四角形: 角を丸くする 11">
            <a:extLst>
              <a:ext uri="{FF2B5EF4-FFF2-40B4-BE49-F238E27FC236}">
                <a16:creationId xmlns:a16="http://schemas.microsoft.com/office/drawing/2014/main" id="{A87432D2-D6B1-430A-45EC-689637E29B57}"/>
              </a:ext>
            </a:extLst>
          </p:cNvPr>
          <p:cNvSpPr/>
          <p:nvPr/>
        </p:nvSpPr>
        <p:spPr>
          <a:xfrm>
            <a:off x="2964070" y="2620039"/>
            <a:ext cx="3396512" cy="43312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3" name="四角形: 角を丸くする 12">
            <a:extLst>
              <a:ext uri="{FF2B5EF4-FFF2-40B4-BE49-F238E27FC236}">
                <a16:creationId xmlns:a16="http://schemas.microsoft.com/office/drawing/2014/main" id="{2E7DBDF8-C89B-F307-B28A-754FC0455954}"/>
              </a:ext>
            </a:extLst>
          </p:cNvPr>
          <p:cNvSpPr/>
          <p:nvPr/>
        </p:nvSpPr>
        <p:spPr>
          <a:xfrm>
            <a:off x="3062177" y="3428999"/>
            <a:ext cx="3774557" cy="280937"/>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5" name="四角形: 角を丸くする 14">
            <a:extLst>
              <a:ext uri="{FF2B5EF4-FFF2-40B4-BE49-F238E27FC236}">
                <a16:creationId xmlns:a16="http://schemas.microsoft.com/office/drawing/2014/main" id="{D9AEED30-F97A-A174-F145-675349DD3B95}"/>
              </a:ext>
            </a:extLst>
          </p:cNvPr>
          <p:cNvSpPr/>
          <p:nvPr/>
        </p:nvSpPr>
        <p:spPr>
          <a:xfrm>
            <a:off x="6358860" y="2620879"/>
            <a:ext cx="3487479" cy="43228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6" name="テキスト ボックス 15">
            <a:extLst>
              <a:ext uri="{FF2B5EF4-FFF2-40B4-BE49-F238E27FC236}">
                <a16:creationId xmlns:a16="http://schemas.microsoft.com/office/drawing/2014/main" id="{25AA9585-C98E-A33C-5431-073A8A89B1B2}"/>
              </a:ext>
            </a:extLst>
          </p:cNvPr>
          <p:cNvSpPr txBox="1"/>
          <p:nvPr/>
        </p:nvSpPr>
        <p:spPr>
          <a:xfrm>
            <a:off x="7070138" y="2463822"/>
            <a:ext cx="1917995" cy="261610"/>
          </a:xfrm>
          <a:prstGeom prst="rect">
            <a:avLst/>
          </a:prstGeom>
          <a:solidFill>
            <a:schemeClr val="bg1"/>
          </a:solidFill>
          <a:ln w="6350">
            <a:solidFill>
              <a:schemeClr val="tx1"/>
            </a:solidFill>
          </a:ln>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慎重派　</a:t>
            </a:r>
            <a:r>
              <a:rPr kumimoji="1" lang="en-US" altLang="ja-JP" sz="1100" b="1" dirty="0">
                <a:latin typeface="Meiryo UI" panose="020B0604030504040204" pitchFamily="50" charset="-128"/>
                <a:ea typeface="Meiryo UI" panose="020B0604030504040204" pitchFamily="50" charset="-128"/>
              </a:rPr>
              <a:t>39.8%</a:t>
            </a:r>
            <a:endParaRPr kumimoji="1" lang="ja-JP" altLang="en-US" sz="1100" b="1" dirty="0">
              <a:latin typeface="Meiryo UI" panose="020B0604030504040204" pitchFamily="50" charset="-128"/>
              <a:ea typeface="Meiryo UI" panose="020B0604030504040204" pitchFamily="50" charset="-128"/>
            </a:endParaRPr>
          </a:p>
        </p:txBody>
      </p:sp>
      <p:sp>
        <p:nvSpPr>
          <p:cNvPr id="3" name="テキスト ボックス 1">
            <a:extLst>
              <a:ext uri="{FF2B5EF4-FFF2-40B4-BE49-F238E27FC236}">
                <a16:creationId xmlns:a16="http://schemas.microsoft.com/office/drawing/2014/main" id="{B1A0B3F1-9A29-A531-983C-6703F88630FC}"/>
              </a:ext>
            </a:extLst>
          </p:cNvPr>
          <p:cNvSpPr txBox="1"/>
          <p:nvPr/>
        </p:nvSpPr>
        <p:spPr>
          <a:xfrm>
            <a:off x="11402080" y="2482009"/>
            <a:ext cx="603090" cy="186439"/>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800" kern="1200" dirty="0">
                <a:latin typeface="Meiryo UI" panose="020B0604030504040204" pitchFamily="50" charset="-128"/>
                <a:ea typeface="Meiryo UI" panose="020B0604030504040204" pitchFamily="50" charset="-128"/>
              </a:rPr>
              <a:t>（％）</a:t>
            </a:r>
            <a:endParaRPr lang="en-US" altLang="ja-JP" sz="800" kern="1200" dirty="0">
              <a:latin typeface="Meiryo UI" panose="020B0604030504040204" pitchFamily="50" charset="-128"/>
              <a:ea typeface="Meiryo UI" panose="020B0604030504040204" pitchFamily="50" charset="-128"/>
            </a:endParaRPr>
          </a:p>
        </p:txBody>
      </p:sp>
      <p:sp>
        <p:nvSpPr>
          <p:cNvPr id="18" name="テキスト ボックス 17">
            <a:extLst>
              <a:ext uri="{FF2B5EF4-FFF2-40B4-BE49-F238E27FC236}">
                <a16:creationId xmlns:a16="http://schemas.microsoft.com/office/drawing/2014/main" id="{B723DACC-8F0F-FC96-200C-20EA6DFABBE5}"/>
              </a:ext>
            </a:extLst>
          </p:cNvPr>
          <p:cNvSpPr txBox="1"/>
          <p:nvPr/>
        </p:nvSpPr>
        <p:spPr>
          <a:xfrm>
            <a:off x="4289672" y="2490074"/>
            <a:ext cx="1026894" cy="261610"/>
          </a:xfrm>
          <a:prstGeom prst="rect">
            <a:avLst/>
          </a:prstGeom>
          <a:solidFill>
            <a:schemeClr val="bg1"/>
          </a:solidFill>
          <a:ln w="6350">
            <a:solidFill>
              <a:schemeClr val="tx1"/>
            </a:solidFill>
          </a:ln>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賛成派　</a:t>
            </a:r>
          </a:p>
        </p:txBody>
      </p:sp>
      <p:sp>
        <p:nvSpPr>
          <p:cNvPr id="20" name="四角形: 角を丸くする 19">
            <a:extLst>
              <a:ext uri="{FF2B5EF4-FFF2-40B4-BE49-F238E27FC236}">
                <a16:creationId xmlns:a16="http://schemas.microsoft.com/office/drawing/2014/main" id="{D1EB7955-6174-0DF2-D46C-0284C7D539EF}"/>
              </a:ext>
            </a:extLst>
          </p:cNvPr>
          <p:cNvSpPr/>
          <p:nvPr/>
        </p:nvSpPr>
        <p:spPr>
          <a:xfrm>
            <a:off x="9846339" y="2620879"/>
            <a:ext cx="1696278" cy="432283"/>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19" name="テキスト ボックス 18">
            <a:extLst>
              <a:ext uri="{FF2B5EF4-FFF2-40B4-BE49-F238E27FC236}">
                <a16:creationId xmlns:a16="http://schemas.microsoft.com/office/drawing/2014/main" id="{86A42323-CB73-68CE-9BE9-2A36C3977766}"/>
              </a:ext>
            </a:extLst>
          </p:cNvPr>
          <p:cNvSpPr txBox="1"/>
          <p:nvPr/>
        </p:nvSpPr>
        <p:spPr>
          <a:xfrm>
            <a:off x="10134406" y="2482009"/>
            <a:ext cx="1119660" cy="261610"/>
          </a:xfrm>
          <a:prstGeom prst="rect">
            <a:avLst/>
          </a:prstGeom>
          <a:solidFill>
            <a:schemeClr val="bg1"/>
          </a:solidFill>
          <a:ln w="6350">
            <a:solidFill>
              <a:schemeClr val="tx1"/>
            </a:solidFill>
          </a:ln>
        </p:spPr>
        <p:txBody>
          <a:bodyPr wrap="square" rtlCol="0">
            <a:spAutoFit/>
          </a:bodyPr>
          <a:lstStyle/>
          <a:p>
            <a:pPr algn="ctr"/>
            <a:r>
              <a:rPr kumimoji="1" lang="ja-JP" altLang="en-US" sz="1100" b="1" dirty="0">
                <a:latin typeface="Meiryo UI" panose="020B0604030504040204" pitchFamily="50" charset="-128"/>
                <a:ea typeface="Meiryo UI" panose="020B0604030504040204" pitchFamily="50" charset="-128"/>
              </a:rPr>
              <a:t>反対派　</a:t>
            </a:r>
          </a:p>
        </p:txBody>
      </p:sp>
      <p:sp>
        <p:nvSpPr>
          <p:cNvPr id="7" name="四角形: 角を丸くする 6">
            <a:extLst>
              <a:ext uri="{FF2B5EF4-FFF2-40B4-BE49-F238E27FC236}">
                <a16:creationId xmlns:a16="http://schemas.microsoft.com/office/drawing/2014/main" id="{D302B582-CE85-6E24-0D5B-7569EEBB9B67}"/>
              </a:ext>
            </a:extLst>
          </p:cNvPr>
          <p:cNvSpPr/>
          <p:nvPr/>
        </p:nvSpPr>
        <p:spPr>
          <a:xfrm>
            <a:off x="9514801" y="4481664"/>
            <a:ext cx="1032631" cy="228560"/>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ja-JP" altLang="en-US" kern="1200"/>
          </a:p>
        </p:txBody>
      </p:sp>
      <p:sp>
        <p:nvSpPr>
          <p:cNvPr id="21" name="矢印: 下 20">
            <a:extLst>
              <a:ext uri="{FF2B5EF4-FFF2-40B4-BE49-F238E27FC236}">
                <a16:creationId xmlns:a16="http://schemas.microsoft.com/office/drawing/2014/main" id="{56E742E1-A711-BF44-82A0-E24A3522EB59}"/>
              </a:ext>
            </a:extLst>
          </p:cNvPr>
          <p:cNvSpPr/>
          <p:nvPr/>
        </p:nvSpPr>
        <p:spPr>
          <a:xfrm rot="12153466">
            <a:off x="9770650" y="3038986"/>
            <a:ext cx="386537" cy="1761312"/>
          </a:xfrm>
          <a:prstGeom prst="downArrow">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70045276"/>
      </p:ext>
    </p:extLst>
  </p:cSld>
  <p:clrMapOvr>
    <a:masterClrMapping/>
  </p:clrMapOvr>
</p:sld>
</file>

<file path=ppt/theme/theme1.xml><?xml version="1.0" encoding="utf-8"?>
<a:theme xmlns:a="http://schemas.openxmlformats.org/drawingml/2006/main" name="Office テーマ">
  <a:themeElements>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30740481_TF78455520.potx" id="{6979FCD6-F55A-4BC0-AB21-D73A0A1C55DA}" vid="{D577912A-D538-44E8-94F5-74701B60C77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73">
    <a:dk1>
      <a:srgbClr val="000000"/>
    </a:dk1>
    <a:lt1>
      <a:sysClr val="window" lastClr="FFFFFF"/>
    </a:lt1>
    <a:dk2>
      <a:srgbClr val="585858"/>
    </a:dk2>
    <a:lt2>
      <a:srgbClr val="E3E3E3"/>
    </a:lt2>
    <a:accent1>
      <a:srgbClr val="E20613"/>
    </a:accent1>
    <a:accent2>
      <a:srgbClr val="A9C038"/>
    </a:accent2>
    <a:accent3>
      <a:srgbClr val="11AEC7"/>
    </a:accent3>
    <a:accent4>
      <a:srgbClr val="F59F26"/>
    </a:accent4>
    <a:accent5>
      <a:srgbClr val="0062A9"/>
    </a:accent5>
    <a:accent6>
      <a:srgbClr val="EB6047"/>
    </a:accent6>
    <a:hlink>
      <a:srgbClr val="8ED9F6"/>
    </a:hlink>
    <a:folHlink>
      <a:srgbClr val="C00000"/>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テーマ1</Template>
  <TotalTime>4303</TotalTime>
  <Words>5675</Words>
  <Application>Microsoft Office PowerPoint</Application>
  <PresentationFormat>ワイド画面</PresentationFormat>
  <Paragraphs>456</Paragraphs>
  <Slides>27</Slides>
  <Notes>27</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27</vt:i4>
      </vt:variant>
    </vt:vector>
  </HeadingPairs>
  <TitlesOfParts>
    <vt:vector size="33" baseType="lpstr">
      <vt:lpstr>Meiryo UI</vt:lpstr>
      <vt:lpstr>ＭＳ ゴシック</vt:lpstr>
      <vt:lpstr>Arial</vt:lpstr>
      <vt:lpstr>Century</vt:lpstr>
      <vt:lpstr>Wingdings</vt:lpstr>
      <vt:lpstr>Office テーマ</vt:lpstr>
      <vt:lpstr>地方創生2.0に関する 自治体アンケート調査  アンケート結果 報告</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プロジェクト分析スライド 2</vt:lpstr>
      <vt:lpstr>■本調査に関するお問い合わせ  大正大学　地域構想研究所 本データのダウンロート：　 https://chikouken.org/about/offer-report/survey202506/   電話：03-5944-5482(代表) E-mail：chikouken_office@mail.tais.ac.jp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大正大学◆中島 ゆき</dc:creator>
  <cp:lastModifiedBy>ゆき個人用（kappn999gmai） 中島</cp:lastModifiedBy>
  <cp:revision>66</cp:revision>
  <dcterms:created xsi:type="dcterms:W3CDTF">2025-05-11T16:24:27Z</dcterms:created>
  <dcterms:modified xsi:type="dcterms:W3CDTF">2025-05-29T03:31:28Z</dcterms:modified>
</cp:coreProperties>
</file>