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261" r:id="rId2"/>
    <p:sldId id="264" r:id="rId3"/>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5226"/>
    <a:srgbClr val="6085A2"/>
    <a:srgbClr val="94BEE4"/>
    <a:srgbClr val="FFF8E5"/>
    <a:srgbClr val="005BAC"/>
    <a:srgbClr val="CD5D00"/>
    <a:srgbClr val="906E30"/>
    <a:srgbClr val="A4723A"/>
    <a:srgbClr val="664724"/>
    <a:srgbClr val="6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528" autoAdjust="0"/>
    <p:restoredTop sz="94660"/>
  </p:normalViewPr>
  <p:slideViewPr>
    <p:cSldViewPr snapToGrid="0">
      <p:cViewPr>
        <p:scale>
          <a:sx n="100" d="100"/>
          <a:sy n="100" d="100"/>
        </p:scale>
        <p:origin x="533" y="-1829"/>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0782" tIns="45391" rIns="90782" bIns="45391"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6" y="0"/>
            <a:ext cx="2918830" cy="495029"/>
          </a:xfrm>
          <a:prstGeom prst="rect">
            <a:avLst/>
          </a:prstGeom>
        </p:spPr>
        <p:txBody>
          <a:bodyPr vert="horz" lIns="90782" tIns="45391" rIns="90782" bIns="45391" rtlCol="0"/>
          <a:lstStyle>
            <a:lvl1pPr algn="r">
              <a:defRPr sz="1100"/>
            </a:lvl1pPr>
          </a:lstStyle>
          <a:p>
            <a:fld id="{70F99883-74AE-4A2C-81B7-5B86A08198C0}" type="datetimeFigureOut">
              <a:rPr kumimoji="1" lang="ja-JP" altLang="en-US" smtClean="0"/>
              <a:t>2023/1/20</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82" tIns="45391" rIns="90782" bIns="45391"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82" tIns="45391" rIns="90782" bIns="453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8"/>
            <a:ext cx="2918830" cy="495028"/>
          </a:xfrm>
          <a:prstGeom prst="rect">
            <a:avLst/>
          </a:prstGeom>
        </p:spPr>
        <p:txBody>
          <a:bodyPr vert="horz" lIns="90782" tIns="45391" rIns="90782" bIns="45391"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6" y="9371288"/>
            <a:ext cx="2918830" cy="495028"/>
          </a:xfrm>
          <a:prstGeom prst="rect">
            <a:avLst/>
          </a:prstGeom>
        </p:spPr>
        <p:txBody>
          <a:bodyPr vert="horz" lIns="90782" tIns="45391" rIns="90782" bIns="45391"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1/20/2023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1/20/2023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1/20/2023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1/20/2023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1/20/2023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1/20/2023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1/20/2023</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1/20/2023</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1/20/2023</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1/20/2023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1/20/2023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jpeg"/><Relationship Id="rId7" Type="http://schemas.openxmlformats.org/officeDocument/2006/relationships/image" Target="../media/image12.sv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svg"/><Relationship Id="rId10" Type="http://schemas.openxmlformats.org/officeDocument/2006/relationships/image" Target="../media/image15.jpeg"/><Relationship Id="rId4" Type="http://schemas.openxmlformats.org/officeDocument/2006/relationships/image" Target="../media/image9.png"/><Relationship Id="rId9"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descr="テキスト が含まれている画像&#10;&#10;自動的に生成された説明">
            <a:extLst>
              <a:ext uri="{FF2B5EF4-FFF2-40B4-BE49-F238E27FC236}">
                <a16:creationId xmlns:a16="http://schemas.microsoft.com/office/drawing/2014/main" id="{F56E196F-F243-A9DC-9E28-F4CE11B0BB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3591" y="-1"/>
            <a:ext cx="7869166" cy="10907713"/>
          </a:xfrm>
          <a:prstGeom prst="rect">
            <a:avLst/>
          </a:prstGeom>
        </p:spPr>
      </p:pic>
      <p:sp>
        <p:nvSpPr>
          <p:cNvPr id="3" name="正方形/長方形 2"/>
          <p:cNvSpPr/>
          <p:nvPr/>
        </p:nvSpPr>
        <p:spPr>
          <a:xfrm>
            <a:off x="682859" y="327499"/>
            <a:ext cx="7285111" cy="369332"/>
          </a:xfrm>
          <a:prstGeom prst="rect">
            <a:avLst/>
          </a:prstGeom>
        </p:spPr>
        <p:txBody>
          <a:bodyPr wrap="square">
            <a:spAutoFit/>
          </a:bodyPr>
          <a:lstStyle/>
          <a:p>
            <a:r>
              <a:rPr lang="ja-JP" altLang="en-US" sz="1800" b="1" dirty="0">
                <a:solidFill>
                  <a:schemeClr val="tx2"/>
                </a:solidFill>
                <a:latin typeface="Meiryo UI" panose="020B0604030504040204" pitchFamily="50" charset="-128"/>
                <a:ea typeface="Meiryo UI" panose="020B0604030504040204" pitchFamily="50" charset="-128"/>
              </a:rPr>
              <a:t>地域共創コンソーシアム　　アカデミープログラム</a:t>
            </a:r>
          </a:p>
        </p:txBody>
      </p:sp>
      <p:sp>
        <p:nvSpPr>
          <p:cNvPr id="6" name="正方形/長方形 5"/>
          <p:cNvSpPr/>
          <p:nvPr/>
        </p:nvSpPr>
        <p:spPr>
          <a:xfrm>
            <a:off x="777532" y="735076"/>
            <a:ext cx="5846955" cy="800219"/>
          </a:xfrm>
          <a:prstGeom prst="rect">
            <a:avLst/>
          </a:prstGeom>
        </p:spPr>
        <p:txBody>
          <a:bodyPr wrap="square">
            <a:spAutoFit/>
          </a:bodyPr>
          <a:lstStyle/>
          <a:p>
            <a:r>
              <a:rPr lang="ja-JP" altLang="en-US" sz="4600" b="1" dirty="0">
                <a:solidFill>
                  <a:schemeClr val="tx1">
                    <a:lumMod val="75000"/>
                    <a:lumOff val="25000"/>
                  </a:schemeClr>
                </a:solidFill>
                <a:latin typeface="Meiryo UI" panose="020B0604030504040204" pitchFamily="50" charset="-128"/>
                <a:ea typeface="Meiryo UI" panose="020B0604030504040204" pitchFamily="50" charset="-128"/>
              </a:rPr>
              <a:t>令和</a:t>
            </a:r>
            <a:r>
              <a:rPr lang="en-US" altLang="ja-JP" sz="4600" b="1" dirty="0">
                <a:solidFill>
                  <a:schemeClr val="tx1">
                    <a:lumMod val="75000"/>
                    <a:lumOff val="25000"/>
                  </a:schemeClr>
                </a:solidFill>
                <a:latin typeface="Meiryo UI" panose="020B0604030504040204" pitchFamily="50" charset="-128"/>
                <a:ea typeface="Meiryo UI" panose="020B0604030504040204" pitchFamily="50" charset="-128"/>
              </a:rPr>
              <a:t>5</a:t>
            </a:r>
            <a:r>
              <a:rPr lang="ja-JP" altLang="en-US" sz="4600" b="1" dirty="0">
                <a:solidFill>
                  <a:schemeClr val="tx1">
                    <a:lumMod val="75000"/>
                    <a:lumOff val="25000"/>
                  </a:schemeClr>
                </a:solidFill>
                <a:latin typeface="Meiryo UI" panose="020B0604030504040204" pitchFamily="50" charset="-128"/>
                <a:ea typeface="Meiryo UI" panose="020B0604030504040204" pitchFamily="50" charset="-128"/>
              </a:rPr>
              <a:t>年度</a:t>
            </a:r>
          </a:p>
        </p:txBody>
      </p:sp>
      <p:sp>
        <p:nvSpPr>
          <p:cNvPr id="7" name="正方形/長方形 6"/>
          <p:cNvSpPr/>
          <p:nvPr/>
        </p:nvSpPr>
        <p:spPr>
          <a:xfrm>
            <a:off x="682859" y="3808930"/>
            <a:ext cx="6409858" cy="1277016"/>
          </a:xfrm>
          <a:prstGeom prst="rect">
            <a:avLst/>
          </a:prstGeom>
        </p:spPr>
        <p:txBody>
          <a:bodyPr wrap="square">
            <a:spAutoFit/>
          </a:bodyPr>
          <a:lstStyle/>
          <a:p>
            <a:pPr>
              <a:lnSpc>
                <a:spcPts val="2400"/>
              </a:lnSpc>
            </a:pPr>
            <a:r>
              <a:rPr lang="ja-JP" altLang="en-US" sz="1200" dirty="0">
                <a:latin typeface="Meiryo UI" panose="020B0604030504040204" pitchFamily="50" charset="-128"/>
                <a:ea typeface="Meiryo UI" panose="020B0604030504040204" pitchFamily="50" charset="-128"/>
              </a:rPr>
              <a:t>地方創生を実りあるものとするためには、各自治体が政策立案、遂行能力を備えた人材を育成することが不可欠である。このため当塾では、参加者に経済社会の大きな流れを示すとともに、具体的な事例を踏まえた地域活性化の先端的手法（自治体</a:t>
            </a:r>
            <a:r>
              <a:rPr lang="en-US" altLang="ja-JP" sz="1200" dirty="0">
                <a:latin typeface="Meiryo UI" panose="020B0604030504040204" pitchFamily="50" charset="-128"/>
                <a:ea typeface="Meiryo UI" panose="020B0604030504040204" pitchFamily="50" charset="-128"/>
              </a:rPr>
              <a:t>DX</a:t>
            </a:r>
            <a:r>
              <a:rPr lang="ja-JP" altLang="en-US" sz="1200" dirty="0">
                <a:latin typeface="Meiryo UI" panose="020B0604030504040204" pitchFamily="50" charset="-128"/>
                <a:ea typeface="Meiryo UI" panose="020B0604030504040204" pitchFamily="50" charset="-128"/>
              </a:rPr>
              <a:t>、ナッジ、フューチャーデザイン、多様な人材の活用等）についての情報を提供し、これからの地域創生を担う人材の育成に貢献することを目的としている。</a:t>
            </a:r>
          </a:p>
        </p:txBody>
      </p:sp>
      <p:sp>
        <p:nvSpPr>
          <p:cNvPr id="15" name="正方形/長方形 14"/>
          <p:cNvSpPr/>
          <p:nvPr/>
        </p:nvSpPr>
        <p:spPr>
          <a:xfrm>
            <a:off x="497507" y="8216554"/>
            <a:ext cx="2005677" cy="369332"/>
          </a:xfrm>
          <a:prstGeom prst="rect">
            <a:avLst/>
          </a:prstGeom>
        </p:spPr>
        <p:txBody>
          <a:bodyPr wrap="none">
            <a:spAutoFit/>
          </a:bodyPr>
          <a:lstStyle/>
          <a:p>
            <a:pPr algn="ctr"/>
            <a:r>
              <a:rPr lang="ja-JP" altLang="en-US" sz="1800" dirty="0">
                <a:solidFill>
                  <a:srgbClr val="645226"/>
                </a:solidFill>
                <a:latin typeface="Meiryo UI" panose="020B0604030504040204" pitchFamily="50" charset="-128"/>
                <a:ea typeface="Meiryo UI" panose="020B0604030504040204" pitchFamily="50" charset="-128"/>
              </a:rPr>
              <a:t>お申込み・お問合せ</a:t>
            </a:r>
          </a:p>
        </p:txBody>
      </p:sp>
      <p:sp>
        <p:nvSpPr>
          <p:cNvPr id="26" name="正方形/長方形 25"/>
          <p:cNvSpPr/>
          <p:nvPr/>
        </p:nvSpPr>
        <p:spPr>
          <a:xfrm>
            <a:off x="939270" y="8944775"/>
            <a:ext cx="5265993" cy="430887"/>
          </a:xfrm>
          <a:prstGeom prst="rect">
            <a:avLst/>
          </a:prstGeom>
        </p:spPr>
        <p:txBody>
          <a:bodyPr wrap="none">
            <a:spAutoFit/>
          </a:bodyPr>
          <a:lstStyle/>
          <a:p>
            <a:r>
              <a:rPr lang="en-US" altLang="ja-JP" sz="2200" dirty="0">
                <a:solidFill>
                  <a:srgbClr val="645226"/>
                </a:solidFill>
                <a:latin typeface="Meiryo UI" panose="020B0604030504040204" pitchFamily="50" charset="-128"/>
                <a:ea typeface="Meiryo UI" panose="020B0604030504040204" pitchFamily="50" charset="-128"/>
                <a:cs typeface="メイリオ" panose="020B0604030504040204" pitchFamily="50" charset="-128"/>
              </a:rPr>
              <a:t>chikouken_jinzaijuku@mail.tais.ac.jp</a:t>
            </a:r>
            <a:endParaRPr lang="ja-JP" altLang="en-US" sz="2200" dirty="0">
              <a:solidFill>
                <a:srgbClr val="645226"/>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7" name="正方形/長方形 26"/>
          <p:cNvSpPr/>
          <p:nvPr/>
        </p:nvSpPr>
        <p:spPr>
          <a:xfrm>
            <a:off x="2007647" y="9555115"/>
            <a:ext cx="2539478" cy="369332"/>
          </a:xfrm>
          <a:prstGeom prst="rect">
            <a:avLst/>
          </a:prstGeom>
        </p:spPr>
        <p:txBody>
          <a:bodyPr wrap="none">
            <a:spAutoFit/>
          </a:bodyPr>
          <a:lstStyle/>
          <a:p>
            <a:pPr algn="ctr"/>
            <a:r>
              <a:rPr lang="en-US" altLang="ja-JP" sz="1800" dirty="0">
                <a:solidFill>
                  <a:srgbClr val="645226"/>
                </a:solidFill>
                <a:latin typeface="Meiryo UI" panose="020B0604030504040204" pitchFamily="50" charset="-128"/>
                <a:ea typeface="Meiryo UI" panose="020B0604030504040204" pitchFamily="50" charset="-128"/>
              </a:rPr>
              <a:t>TEL</a:t>
            </a:r>
            <a:r>
              <a:rPr lang="ja-JP" altLang="en-US" sz="1800" dirty="0">
                <a:solidFill>
                  <a:srgbClr val="645226"/>
                </a:solidFill>
                <a:latin typeface="Meiryo UI" panose="020B0604030504040204" pitchFamily="50" charset="-128"/>
                <a:ea typeface="Meiryo UI" panose="020B0604030504040204" pitchFamily="50" charset="-128"/>
              </a:rPr>
              <a:t>　　</a:t>
            </a:r>
            <a:r>
              <a:rPr lang="en-US" altLang="zh-TW" sz="1800" dirty="0">
                <a:solidFill>
                  <a:srgbClr val="645226"/>
                </a:solidFill>
                <a:latin typeface="Meiryo UI" panose="020B0604030504040204" pitchFamily="50" charset="-128"/>
                <a:ea typeface="Meiryo UI" panose="020B0604030504040204" pitchFamily="50" charset="-128"/>
              </a:rPr>
              <a:t>03-5944-5482</a:t>
            </a:r>
            <a:endParaRPr lang="ja-JP" altLang="en-US" sz="1800" dirty="0">
              <a:solidFill>
                <a:srgbClr val="645226"/>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1935721" y="9810773"/>
            <a:ext cx="5325739" cy="584775"/>
          </a:xfrm>
          <a:prstGeom prst="rect">
            <a:avLst/>
          </a:prstGeom>
        </p:spPr>
        <p:txBody>
          <a:bodyPr wrap="square">
            <a:spAutoFit/>
          </a:bodyPr>
          <a:lstStyle/>
          <a:p>
            <a:r>
              <a:rPr lang="ja-JP" altLang="en-US" sz="3200" b="1" dirty="0">
                <a:solidFill>
                  <a:srgbClr val="645226"/>
                </a:solidFill>
                <a:latin typeface="Meiryo UI" panose="020B0604030504040204" pitchFamily="50" charset="-128"/>
                <a:ea typeface="Meiryo UI" panose="020B0604030504040204" pitchFamily="50" charset="-128"/>
              </a:rPr>
              <a:t>大正大学 地域構想研究所</a:t>
            </a:r>
          </a:p>
        </p:txBody>
      </p:sp>
      <p:sp>
        <p:nvSpPr>
          <p:cNvPr id="29" name="正方形/長方形 28"/>
          <p:cNvSpPr/>
          <p:nvPr/>
        </p:nvSpPr>
        <p:spPr>
          <a:xfrm>
            <a:off x="2007647" y="10385106"/>
            <a:ext cx="466794" cy="261610"/>
          </a:xfrm>
          <a:prstGeom prst="rect">
            <a:avLst/>
          </a:prstGeom>
        </p:spPr>
        <p:txBody>
          <a:bodyPr wrap="none">
            <a:spAutoFit/>
          </a:bodyPr>
          <a:lstStyle/>
          <a:p>
            <a:pPr algn="ctr"/>
            <a:r>
              <a:rPr lang="ja-JP" altLang="en-US" sz="1100" b="1" dirty="0">
                <a:solidFill>
                  <a:srgbClr val="645226"/>
                </a:solidFill>
                <a:latin typeface="Meiryo UI" panose="020B0604030504040204" pitchFamily="50" charset="-128"/>
                <a:ea typeface="Meiryo UI" panose="020B0604030504040204" pitchFamily="50" charset="-128"/>
              </a:rPr>
              <a:t>住所</a:t>
            </a:r>
          </a:p>
        </p:txBody>
      </p:sp>
      <p:sp>
        <p:nvSpPr>
          <p:cNvPr id="30" name="正方形/長方形 29"/>
          <p:cNvSpPr/>
          <p:nvPr/>
        </p:nvSpPr>
        <p:spPr>
          <a:xfrm>
            <a:off x="2348262" y="10348220"/>
            <a:ext cx="3886200" cy="323165"/>
          </a:xfrm>
          <a:prstGeom prst="rect">
            <a:avLst/>
          </a:prstGeom>
        </p:spPr>
        <p:txBody>
          <a:bodyPr>
            <a:spAutoFit/>
          </a:bodyPr>
          <a:lstStyle/>
          <a:p>
            <a:pPr algn="ctr"/>
            <a:r>
              <a:rPr lang="zh-TW" altLang="en-US" sz="1500" b="1" dirty="0">
                <a:solidFill>
                  <a:srgbClr val="645226"/>
                </a:solidFill>
                <a:latin typeface="Meiryo UI" panose="020B0604030504040204" pitchFamily="50" charset="-128"/>
                <a:ea typeface="Meiryo UI" panose="020B0604030504040204" pitchFamily="50" charset="-128"/>
              </a:rPr>
              <a:t>〒</a:t>
            </a:r>
            <a:r>
              <a:rPr lang="en-US" altLang="zh-TW" sz="1500" b="1" dirty="0">
                <a:solidFill>
                  <a:srgbClr val="645226"/>
                </a:solidFill>
                <a:latin typeface="Meiryo UI" panose="020B0604030504040204" pitchFamily="50" charset="-128"/>
                <a:ea typeface="Meiryo UI" panose="020B0604030504040204" pitchFamily="50" charset="-128"/>
              </a:rPr>
              <a:t>170-8470 </a:t>
            </a:r>
            <a:r>
              <a:rPr lang="zh-TW" altLang="en-US" sz="1500" b="1" dirty="0">
                <a:solidFill>
                  <a:srgbClr val="645226"/>
                </a:solidFill>
                <a:latin typeface="Meiryo UI" panose="020B0604030504040204" pitchFamily="50" charset="-128"/>
                <a:ea typeface="Meiryo UI" panose="020B0604030504040204" pitchFamily="50" charset="-128"/>
              </a:rPr>
              <a:t>東京都豊島区西巣鴨</a:t>
            </a:r>
            <a:r>
              <a:rPr lang="en-US" altLang="zh-TW" sz="1500" b="1" dirty="0">
                <a:solidFill>
                  <a:srgbClr val="645226"/>
                </a:solidFill>
                <a:latin typeface="Meiryo UI" panose="020B0604030504040204" pitchFamily="50" charset="-128"/>
                <a:ea typeface="Meiryo UI" panose="020B0604030504040204" pitchFamily="50" charset="-128"/>
              </a:rPr>
              <a:t>3-20-1</a:t>
            </a:r>
            <a:endParaRPr lang="ja-JP" altLang="en-US" sz="1500" b="1" dirty="0">
              <a:solidFill>
                <a:srgbClr val="645226"/>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14A51EAB-B634-41FC-9E4D-DFF7F75EB987}"/>
              </a:ext>
            </a:extLst>
          </p:cNvPr>
          <p:cNvSpPr txBox="1"/>
          <p:nvPr/>
        </p:nvSpPr>
        <p:spPr>
          <a:xfrm>
            <a:off x="422908" y="1428751"/>
            <a:ext cx="6955751" cy="1169551"/>
          </a:xfrm>
          <a:prstGeom prst="rect">
            <a:avLst/>
          </a:prstGeom>
          <a:noFill/>
        </p:spPr>
        <p:txBody>
          <a:bodyPr wrap="square" rtlCol="0">
            <a:spAutoFit/>
          </a:bodyPr>
          <a:lstStyle/>
          <a:p>
            <a:pPr algn="ctr"/>
            <a:r>
              <a:rPr lang="ja-JP" altLang="en-US" sz="7000" b="1" dirty="0">
                <a:solidFill>
                  <a:schemeClr val="tx1">
                    <a:lumMod val="75000"/>
                    <a:lumOff val="25000"/>
                  </a:schemeClr>
                </a:solidFill>
                <a:latin typeface="Meiryo UI" panose="020B0604030504040204" pitchFamily="50" charset="-128"/>
                <a:ea typeface="Meiryo UI" panose="020B0604030504040204" pitchFamily="50" charset="-128"/>
              </a:rPr>
              <a:t>地域戦略人材塾</a:t>
            </a:r>
            <a:endParaRPr kumimoji="1" lang="ja-JP" altLang="en-US" sz="7000" dirty="0">
              <a:solidFill>
                <a:schemeClr val="tx1">
                  <a:lumMod val="75000"/>
                  <a:lumOff val="25000"/>
                </a:schemeClr>
              </a:solidFill>
              <a:latin typeface="Meiryo UI" panose="020B0604030504040204" pitchFamily="50" charset="-128"/>
              <a:ea typeface="Meiryo UI" panose="020B0604030504040204" pitchFamily="50" charset="-128"/>
            </a:endParaRPr>
          </a:p>
        </p:txBody>
      </p:sp>
      <p:cxnSp>
        <p:nvCxnSpPr>
          <p:cNvPr id="18" name="直線コネクタ 17">
            <a:extLst>
              <a:ext uri="{FF2B5EF4-FFF2-40B4-BE49-F238E27FC236}">
                <a16:creationId xmlns:a16="http://schemas.microsoft.com/office/drawing/2014/main" id="{E9BB5329-25B6-4EB1-9D88-CA063E4C4AA5}"/>
              </a:ext>
            </a:extLst>
          </p:cNvPr>
          <p:cNvCxnSpPr>
            <a:cxnSpLocks/>
          </p:cNvCxnSpPr>
          <p:nvPr/>
        </p:nvCxnSpPr>
        <p:spPr>
          <a:xfrm>
            <a:off x="777532" y="1428751"/>
            <a:ext cx="4405349" cy="0"/>
          </a:xfrm>
          <a:prstGeom prst="line">
            <a:avLst/>
          </a:prstGeom>
          <a:ln w="19050"/>
        </p:spPr>
        <p:style>
          <a:lnRef idx="1">
            <a:schemeClr val="dk1"/>
          </a:lnRef>
          <a:fillRef idx="0">
            <a:schemeClr val="dk1"/>
          </a:fillRef>
          <a:effectRef idx="0">
            <a:schemeClr val="dk1"/>
          </a:effectRef>
          <a:fontRef idx="minor">
            <a:schemeClr val="tx1"/>
          </a:fontRef>
        </p:style>
      </p:cxnSp>
      <p:sp>
        <p:nvSpPr>
          <p:cNvPr id="45" name="正方形/長方形 44">
            <a:extLst>
              <a:ext uri="{FF2B5EF4-FFF2-40B4-BE49-F238E27FC236}">
                <a16:creationId xmlns:a16="http://schemas.microsoft.com/office/drawing/2014/main" id="{88E71BD7-4712-4373-B0C4-3B76AEAA8487}"/>
              </a:ext>
            </a:extLst>
          </p:cNvPr>
          <p:cNvSpPr/>
          <p:nvPr/>
        </p:nvSpPr>
        <p:spPr>
          <a:xfrm>
            <a:off x="722838" y="2557148"/>
            <a:ext cx="6400859" cy="394046"/>
          </a:xfrm>
          <a:prstGeom prst="rect">
            <a:avLst/>
          </a:prstGeom>
        </p:spPr>
        <p:txBody>
          <a:bodyPr wrap="square" lIns="0" tIns="0" rIns="0" bIns="0">
            <a:noAutofit/>
          </a:bodyPr>
          <a:lstStyle/>
          <a:p>
            <a:pPr algn="ctr"/>
            <a:r>
              <a:rPr lang="en-US" altLang="ja-JP" sz="1800" b="1" dirty="0">
                <a:solidFill>
                  <a:srgbClr val="C00000"/>
                </a:solidFill>
                <a:latin typeface="Meiryo UI" panose="020B0604030504040204" pitchFamily="50" charset="-128"/>
                <a:ea typeface="Meiryo UI" panose="020B0604030504040204" pitchFamily="50" charset="-128"/>
              </a:rPr>
              <a:t>[</a:t>
            </a:r>
            <a:r>
              <a:rPr lang="ja-JP" altLang="en-US" sz="1800" b="1" dirty="0">
                <a:solidFill>
                  <a:srgbClr val="C00000"/>
                </a:solidFill>
                <a:latin typeface="Meiryo UI" panose="020B0604030504040204" pitchFamily="50" charset="-128"/>
                <a:ea typeface="Meiryo UI" panose="020B0604030504040204" pitchFamily="50" charset="-128"/>
              </a:rPr>
              <a:t>オンライン講座</a:t>
            </a:r>
            <a:r>
              <a:rPr lang="en-US" altLang="ja-JP" sz="1800" b="1" dirty="0">
                <a:solidFill>
                  <a:srgbClr val="C00000"/>
                </a:solidFill>
                <a:latin typeface="Meiryo UI" panose="020B0604030504040204" pitchFamily="50" charset="-128"/>
                <a:ea typeface="Meiryo UI" panose="020B0604030504040204" pitchFamily="50" charset="-128"/>
              </a:rPr>
              <a:t>] </a:t>
            </a:r>
            <a:r>
              <a:rPr lang="ja-JP" altLang="en-US" sz="1800" b="1" dirty="0">
                <a:solidFill>
                  <a:srgbClr val="C00000"/>
                </a:solidFill>
                <a:latin typeface="Meiryo UI" panose="020B0604030504040204" pitchFamily="50" charset="-128"/>
                <a:ea typeface="Meiryo UI" panose="020B0604030504040204" pitchFamily="50" charset="-128"/>
              </a:rPr>
              <a:t>＋［対面視察会あり］／全</a:t>
            </a:r>
            <a:r>
              <a:rPr lang="en-US" altLang="ja-JP" sz="1800" b="1" dirty="0">
                <a:solidFill>
                  <a:srgbClr val="C00000"/>
                </a:solidFill>
                <a:latin typeface="Meiryo UI" panose="020B0604030504040204" pitchFamily="50" charset="-128"/>
                <a:ea typeface="Meiryo UI" panose="020B0604030504040204" pitchFamily="50" charset="-128"/>
              </a:rPr>
              <a:t>16</a:t>
            </a:r>
            <a:r>
              <a:rPr lang="ja-JP" altLang="en-US" sz="1800" b="1" dirty="0">
                <a:solidFill>
                  <a:srgbClr val="C00000"/>
                </a:solidFill>
                <a:latin typeface="Meiryo UI" panose="020B0604030504040204" pitchFamily="50" charset="-128"/>
                <a:ea typeface="Meiryo UI" panose="020B0604030504040204" pitchFamily="50" charset="-128"/>
              </a:rPr>
              <a:t>講座</a:t>
            </a:r>
          </a:p>
        </p:txBody>
      </p:sp>
      <p:pic>
        <p:nvPicPr>
          <p:cNvPr id="46" name="図 45">
            <a:extLst>
              <a:ext uri="{FF2B5EF4-FFF2-40B4-BE49-F238E27FC236}">
                <a16:creationId xmlns:a16="http://schemas.microsoft.com/office/drawing/2014/main" id="{EE1B433E-EF49-42CE-9742-8A65EDED20D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188"/>
          <a:stretch/>
        </p:blipFill>
        <p:spPr>
          <a:xfrm>
            <a:off x="5372101" y="6115405"/>
            <a:ext cx="1691760" cy="1551752"/>
          </a:xfrm>
          <a:prstGeom prst="rect">
            <a:avLst/>
          </a:prstGeom>
        </p:spPr>
      </p:pic>
      <p:sp>
        <p:nvSpPr>
          <p:cNvPr id="47" name="テキスト ボックス 46">
            <a:extLst>
              <a:ext uri="{FF2B5EF4-FFF2-40B4-BE49-F238E27FC236}">
                <a16:creationId xmlns:a16="http://schemas.microsoft.com/office/drawing/2014/main" id="{DB771290-1E6B-4AD0-B80F-CD1F6E32C3AE}"/>
              </a:ext>
            </a:extLst>
          </p:cNvPr>
          <p:cNvSpPr txBox="1"/>
          <p:nvPr/>
        </p:nvSpPr>
        <p:spPr>
          <a:xfrm>
            <a:off x="1803468" y="6115405"/>
            <a:ext cx="3917636" cy="253916"/>
          </a:xfrm>
          <a:prstGeom prst="rect">
            <a:avLst/>
          </a:prstGeom>
          <a:noFill/>
        </p:spPr>
        <p:txBody>
          <a:bodyPr wrap="square" rtlCol="0">
            <a:spAutoFit/>
          </a:bodyPr>
          <a:lstStyle/>
          <a:p>
            <a:r>
              <a:rPr kumimoji="1" lang="ja-JP" altLang="en-US" sz="1050" b="1" dirty="0">
                <a:latin typeface="Meiryo UI" panose="020B0604030504040204" pitchFamily="50" charset="-128"/>
                <a:ea typeface="Meiryo UI" panose="020B0604030504040204" pitchFamily="50" charset="-128"/>
              </a:rPr>
              <a:t>小峰  隆夫</a:t>
            </a:r>
            <a:r>
              <a:rPr lang="ja-JP" altLang="en-US"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大正大学 地域構想究所 教授）</a:t>
            </a:r>
          </a:p>
        </p:txBody>
      </p:sp>
      <p:sp>
        <p:nvSpPr>
          <p:cNvPr id="48" name="コンテンツ プレースホルダー 3">
            <a:extLst>
              <a:ext uri="{FF2B5EF4-FFF2-40B4-BE49-F238E27FC236}">
                <a16:creationId xmlns:a16="http://schemas.microsoft.com/office/drawing/2014/main" id="{7DD6F8C4-CDBB-48FC-92C0-3590E422E8F3}"/>
              </a:ext>
            </a:extLst>
          </p:cNvPr>
          <p:cNvSpPr txBox="1">
            <a:spLocks/>
          </p:cNvSpPr>
          <p:nvPr/>
        </p:nvSpPr>
        <p:spPr>
          <a:xfrm>
            <a:off x="682859" y="6376689"/>
            <a:ext cx="4500022" cy="1457480"/>
          </a:xfrm>
          <a:prstGeom prst="rect">
            <a:avLst/>
          </a:prstGeom>
        </p:spPr>
        <p:txBody>
          <a:bodyPr>
            <a:normAutofit fontScale="92500" lnSpcReduction="10000"/>
          </a:bodyPr>
          <a:lst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a:lstStyle>
          <a:p>
            <a:pPr marL="0" indent="0">
              <a:lnSpc>
                <a:spcPct val="150000"/>
              </a:lnSpc>
              <a:spcBef>
                <a:spcPts val="0"/>
              </a:spcBef>
              <a:buFont typeface="Arial" pitchFamily="34" charset="0"/>
              <a:buNone/>
            </a:pPr>
            <a:r>
              <a:rPr lang="ja-JP" altLang="ja-JP" sz="1050" dirty="0">
                <a:latin typeface="Meiryo UI" panose="020B0604030504040204" pitchFamily="50" charset="-128"/>
                <a:ea typeface="Meiryo UI" panose="020B0604030504040204" pitchFamily="50" charset="-128"/>
              </a:rPr>
              <a:t>この塾では、地域創生を目指す場合に、有効な手段のオプションを提供し、塾生の皆さんにそれを身に着けて欲しいと考えています。経済社会を取り巻く環境は目まぐるしく変化しており、その中から新しいアイディアが生まれてきています。もちろん、こうした手段をどう組み合わせて行くかは、各地域が自らの判断で意思決定して行くべきことです。</a:t>
            </a:r>
            <a:endParaRPr lang="en-US" altLang="ja-JP" sz="1050" dirty="0">
              <a:latin typeface="Meiryo UI" panose="020B0604030504040204" pitchFamily="50" charset="-128"/>
              <a:ea typeface="Meiryo UI" panose="020B0604030504040204" pitchFamily="50" charset="-128"/>
            </a:endParaRPr>
          </a:p>
          <a:p>
            <a:pPr marL="0" indent="0">
              <a:lnSpc>
                <a:spcPct val="150000"/>
              </a:lnSpc>
              <a:spcBef>
                <a:spcPts val="0"/>
              </a:spcBef>
              <a:buFont typeface="Arial" pitchFamily="34" charset="0"/>
              <a:buNone/>
            </a:pPr>
            <a:r>
              <a:rPr lang="ja-JP" altLang="ja-JP" sz="1050" dirty="0">
                <a:latin typeface="Meiryo UI" panose="020B0604030504040204" pitchFamily="50" charset="-128"/>
                <a:ea typeface="Meiryo UI" panose="020B0604030504040204" pitchFamily="50" charset="-128"/>
              </a:rPr>
              <a:t>この塾では、その判断の選択肢を豊かにすることによって地域創生をサポートして行きたいと考えています。皆さんの積極的な参加をお待ちしています。</a:t>
            </a:r>
          </a:p>
          <a:p>
            <a:pPr marL="0" indent="0">
              <a:lnSpc>
                <a:spcPct val="150000"/>
              </a:lnSpc>
              <a:spcBef>
                <a:spcPts val="0"/>
              </a:spcBef>
              <a:buFont typeface="Arial" pitchFamily="34" charset="0"/>
              <a:buNone/>
            </a:pPr>
            <a:endParaRPr lang="ja-JP" altLang="en-US" sz="1050" dirty="0">
              <a:solidFill>
                <a:srgbClr val="FF0000"/>
              </a:solidFill>
              <a:latin typeface="Meiryo UI" panose="020B0604030504040204" pitchFamily="50" charset="-128"/>
              <a:ea typeface="Meiryo UI" panose="020B0604030504040204" pitchFamily="50" charset="-128"/>
            </a:endParaRPr>
          </a:p>
        </p:txBody>
      </p:sp>
      <p:sp>
        <p:nvSpPr>
          <p:cNvPr id="49" name="タイトル 1">
            <a:extLst>
              <a:ext uri="{FF2B5EF4-FFF2-40B4-BE49-F238E27FC236}">
                <a16:creationId xmlns:a16="http://schemas.microsoft.com/office/drawing/2014/main" id="{1EC750F6-BAA9-44E0-8E69-D216D30C93AC}"/>
              </a:ext>
            </a:extLst>
          </p:cNvPr>
          <p:cNvSpPr txBox="1">
            <a:spLocks/>
          </p:cNvSpPr>
          <p:nvPr/>
        </p:nvSpPr>
        <p:spPr>
          <a:xfrm>
            <a:off x="682859" y="5886421"/>
            <a:ext cx="6230390" cy="430841"/>
          </a:xfrm>
          <a:prstGeom prst="rect">
            <a:avLst/>
          </a:prstGeom>
        </p:spPr>
        <p:txBody>
          <a:bodyPr/>
          <a:lst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a:lstStyle>
          <a:p>
            <a:r>
              <a:rPr lang="ja-JP" altLang="en-US" sz="1600" b="1" dirty="0">
                <a:latin typeface="Meiryo UI" panose="020B0604030504040204" pitchFamily="50" charset="-128"/>
                <a:ea typeface="Meiryo UI" panose="020B0604030504040204" pitchFamily="50" charset="-128"/>
              </a:rPr>
              <a:t>塾長挨拶</a:t>
            </a:r>
          </a:p>
        </p:txBody>
      </p:sp>
      <p:sp>
        <p:nvSpPr>
          <p:cNvPr id="52" name="正方形/長方形 51">
            <a:extLst>
              <a:ext uri="{FF2B5EF4-FFF2-40B4-BE49-F238E27FC236}">
                <a16:creationId xmlns:a16="http://schemas.microsoft.com/office/drawing/2014/main" id="{540B78F7-AF4A-46F6-BF78-994F253D48E9}"/>
              </a:ext>
            </a:extLst>
          </p:cNvPr>
          <p:cNvSpPr/>
          <p:nvPr/>
        </p:nvSpPr>
        <p:spPr>
          <a:xfrm>
            <a:off x="893751" y="5205861"/>
            <a:ext cx="1600118" cy="338554"/>
          </a:xfrm>
          <a:prstGeom prst="rect">
            <a:avLst/>
          </a:prstGeom>
        </p:spPr>
        <p:txBody>
          <a:bodyPr wrap="none">
            <a:spAutoFit/>
          </a:bodyPr>
          <a:lstStyle/>
          <a:p>
            <a:pPr algn="ctr"/>
            <a:r>
              <a:rPr lang="ja-JP" altLang="en-US" sz="1600" b="1" dirty="0">
                <a:solidFill>
                  <a:srgbClr val="C00000"/>
                </a:solidFill>
                <a:latin typeface="Meiryo UI" panose="020B0604030504040204" pitchFamily="50" charset="-128"/>
                <a:ea typeface="Meiryo UI" panose="020B0604030504040204" pitchFamily="50" charset="-128"/>
              </a:rPr>
              <a:t>豊富な最新事例</a:t>
            </a:r>
          </a:p>
        </p:txBody>
      </p:sp>
      <p:sp>
        <p:nvSpPr>
          <p:cNvPr id="22" name="四角形: 角を丸くする 21">
            <a:extLst>
              <a:ext uri="{FF2B5EF4-FFF2-40B4-BE49-F238E27FC236}">
                <a16:creationId xmlns:a16="http://schemas.microsoft.com/office/drawing/2014/main" id="{D8205596-7079-466E-8244-57C4D5C1A18E}"/>
              </a:ext>
            </a:extLst>
          </p:cNvPr>
          <p:cNvSpPr/>
          <p:nvPr/>
        </p:nvSpPr>
        <p:spPr>
          <a:xfrm>
            <a:off x="682859" y="5161338"/>
            <a:ext cx="2097800" cy="443897"/>
          </a:xfrm>
          <a:prstGeom prst="roundRect">
            <a:avLst/>
          </a:prstGeom>
          <a:noFill/>
          <a:ln w="19050">
            <a:solidFill>
              <a:srgbClr val="645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B683B6C9-5FBE-441B-92CC-91A075841C0F}"/>
              </a:ext>
            </a:extLst>
          </p:cNvPr>
          <p:cNvSpPr/>
          <p:nvPr/>
        </p:nvSpPr>
        <p:spPr>
          <a:xfrm>
            <a:off x="2883940" y="5205861"/>
            <a:ext cx="2039341" cy="338554"/>
          </a:xfrm>
          <a:prstGeom prst="rect">
            <a:avLst/>
          </a:prstGeom>
        </p:spPr>
        <p:txBody>
          <a:bodyPr wrap="none">
            <a:spAutoFit/>
          </a:bodyPr>
          <a:lstStyle/>
          <a:p>
            <a:pPr algn="ctr"/>
            <a:r>
              <a:rPr lang="ja-JP" altLang="en-US" sz="1600" b="1" dirty="0">
                <a:solidFill>
                  <a:srgbClr val="C00000"/>
                </a:solidFill>
                <a:latin typeface="Meiryo UI" panose="020B0604030504040204" pitchFamily="50" charset="-128"/>
                <a:ea typeface="Meiryo UI" panose="020B0604030504040204" pitchFamily="50" charset="-128"/>
              </a:rPr>
              <a:t>座学＋ディスカッション</a:t>
            </a:r>
          </a:p>
        </p:txBody>
      </p:sp>
      <p:sp>
        <p:nvSpPr>
          <p:cNvPr id="59" name="四角形: 角を丸くする 58">
            <a:extLst>
              <a:ext uri="{FF2B5EF4-FFF2-40B4-BE49-F238E27FC236}">
                <a16:creationId xmlns:a16="http://schemas.microsoft.com/office/drawing/2014/main" id="{3F4E6999-9B80-469D-890B-5F4106B9E99C}"/>
              </a:ext>
            </a:extLst>
          </p:cNvPr>
          <p:cNvSpPr/>
          <p:nvPr/>
        </p:nvSpPr>
        <p:spPr>
          <a:xfrm>
            <a:off x="2892659" y="5161338"/>
            <a:ext cx="2097800" cy="443897"/>
          </a:xfrm>
          <a:prstGeom prst="roundRect">
            <a:avLst/>
          </a:prstGeom>
          <a:noFill/>
          <a:ln w="19050">
            <a:solidFill>
              <a:srgbClr val="645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a:extLst>
              <a:ext uri="{FF2B5EF4-FFF2-40B4-BE49-F238E27FC236}">
                <a16:creationId xmlns:a16="http://schemas.microsoft.com/office/drawing/2014/main" id="{CC463F12-B80E-485B-82F7-ACD63F859100}"/>
              </a:ext>
            </a:extLst>
          </p:cNvPr>
          <p:cNvSpPr/>
          <p:nvPr/>
        </p:nvSpPr>
        <p:spPr>
          <a:xfrm>
            <a:off x="5042078" y="5205861"/>
            <a:ext cx="2218877" cy="338554"/>
          </a:xfrm>
          <a:prstGeom prst="rect">
            <a:avLst/>
          </a:prstGeom>
        </p:spPr>
        <p:txBody>
          <a:bodyPr wrap="none">
            <a:spAutoFit/>
          </a:bodyPr>
          <a:lstStyle/>
          <a:p>
            <a:pPr algn="ctr"/>
            <a:r>
              <a:rPr lang="ja-JP" altLang="en-US" sz="1600" b="1" dirty="0">
                <a:solidFill>
                  <a:srgbClr val="C00000"/>
                </a:solidFill>
                <a:latin typeface="Meiryo UI" panose="020B0604030504040204" pitchFamily="50" charset="-128"/>
                <a:ea typeface="Meiryo UI" panose="020B0604030504040204" pitchFamily="50" charset="-128"/>
              </a:rPr>
              <a:t>各分野最先端の教授陣</a:t>
            </a:r>
          </a:p>
        </p:txBody>
      </p:sp>
      <p:sp>
        <p:nvSpPr>
          <p:cNvPr id="61" name="四角形: 角を丸くする 60">
            <a:extLst>
              <a:ext uri="{FF2B5EF4-FFF2-40B4-BE49-F238E27FC236}">
                <a16:creationId xmlns:a16="http://schemas.microsoft.com/office/drawing/2014/main" id="{865846E7-FF4D-4F77-8671-703AEECA16DE}"/>
              </a:ext>
            </a:extLst>
          </p:cNvPr>
          <p:cNvSpPr/>
          <p:nvPr/>
        </p:nvSpPr>
        <p:spPr>
          <a:xfrm>
            <a:off x="5140559" y="5161338"/>
            <a:ext cx="2097800" cy="443897"/>
          </a:xfrm>
          <a:prstGeom prst="roundRect">
            <a:avLst/>
          </a:prstGeom>
          <a:noFill/>
          <a:ln w="19050">
            <a:solidFill>
              <a:srgbClr val="645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 name="グラフィックス 23" descr="電子メール 単色塗りつぶし">
            <a:extLst>
              <a:ext uri="{FF2B5EF4-FFF2-40B4-BE49-F238E27FC236}">
                <a16:creationId xmlns:a16="http://schemas.microsoft.com/office/drawing/2014/main" id="{D450EAE3-D290-4BC3-83C8-7A4F88C0804A}"/>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569938" y="8985948"/>
            <a:ext cx="351602" cy="351602"/>
          </a:xfrm>
          <a:prstGeom prst="rect">
            <a:avLst/>
          </a:prstGeom>
        </p:spPr>
      </p:pic>
      <p:sp>
        <p:nvSpPr>
          <p:cNvPr id="62" name="正方形/長方形 61">
            <a:extLst>
              <a:ext uri="{FF2B5EF4-FFF2-40B4-BE49-F238E27FC236}">
                <a16:creationId xmlns:a16="http://schemas.microsoft.com/office/drawing/2014/main" id="{BF8DB30E-5B80-4D1E-B69E-092B68F5807D}"/>
              </a:ext>
            </a:extLst>
          </p:cNvPr>
          <p:cNvSpPr/>
          <p:nvPr/>
        </p:nvSpPr>
        <p:spPr>
          <a:xfrm>
            <a:off x="2582440" y="8268783"/>
            <a:ext cx="3809307" cy="276999"/>
          </a:xfrm>
          <a:prstGeom prst="rect">
            <a:avLst/>
          </a:prstGeom>
        </p:spPr>
        <p:txBody>
          <a:bodyPr wrap="square">
            <a:spAutoFit/>
          </a:bodyPr>
          <a:lstStyle/>
          <a:p>
            <a:r>
              <a:rPr lang="zh-CN" altLang="en-US" sz="1200" b="1" dirty="0">
                <a:solidFill>
                  <a:srgbClr val="645226"/>
                </a:solidFill>
                <a:latin typeface="Meiryo UI" panose="020B0604030504040204" pitchFamily="50" charset="-128"/>
                <a:ea typeface="Meiryo UI" panose="020B0604030504040204" pitchFamily="50" charset="-128"/>
                <a:cs typeface="メイリオ" panose="020B0604030504040204" pitchFamily="50" charset="-128"/>
              </a:rPr>
              <a:t>大正大学 地域構想研究所　　　担当　山本 恭久</a:t>
            </a:r>
          </a:p>
        </p:txBody>
      </p:sp>
      <p:pic>
        <p:nvPicPr>
          <p:cNvPr id="63" name="Picture 3">
            <a:extLst>
              <a:ext uri="{FF2B5EF4-FFF2-40B4-BE49-F238E27FC236}">
                <a16:creationId xmlns:a16="http://schemas.microsoft.com/office/drawing/2014/main" id="{2CDBAF33-C70B-4A82-8CDF-3CE40D543460}"/>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269633" y="9723120"/>
            <a:ext cx="1588015" cy="672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6" name="正方形/長方形 65">
            <a:extLst>
              <a:ext uri="{FF2B5EF4-FFF2-40B4-BE49-F238E27FC236}">
                <a16:creationId xmlns:a16="http://schemas.microsoft.com/office/drawing/2014/main" id="{22235FE7-AC8D-4AAD-93C6-0B20A743BF94}"/>
              </a:ext>
            </a:extLst>
          </p:cNvPr>
          <p:cNvSpPr/>
          <p:nvPr/>
        </p:nvSpPr>
        <p:spPr>
          <a:xfrm>
            <a:off x="912881" y="8552889"/>
            <a:ext cx="3339119" cy="430887"/>
          </a:xfrm>
          <a:prstGeom prst="rect">
            <a:avLst/>
          </a:prstGeom>
        </p:spPr>
        <p:txBody>
          <a:bodyPr wrap="none">
            <a:spAutoFit/>
          </a:bodyPr>
          <a:lstStyle/>
          <a:p>
            <a:r>
              <a:rPr lang="en-US" altLang="ja-JP" sz="2200" dirty="0">
                <a:solidFill>
                  <a:srgbClr val="645226"/>
                </a:solidFill>
                <a:latin typeface="Meiryo UI" panose="020B0604030504040204" pitchFamily="50" charset="-128"/>
                <a:ea typeface="Meiryo UI" panose="020B0604030504040204" pitchFamily="50" charset="-128"/>
                <a:cs typeface="メイリオ" panose="020B0604030504040204" pitchFamily="50" charset="-128"/>
              </a:rPr>
              <a:t>https://chikouken.org/</a:t>
            </a:r>
            <a:endParaRPr lang="ja-JP" altLang="en-US" sz="2200" dirty="0">
              <a:solidFill>
                <a:srgbClr val="645226"/>
              </a:solidFill>
              <a:latin typeface="Meiryo UI" panose="020B0604030504040204" pitchFamily="50" charset="-128"/>
              <a:ea typeface="Meiryo UI" panose="020B0604030504040204" pitchFamily="50" charset="-128"/>
              <a:cs typeface="メイリオ" panose="020B0604030504040204" pitchFamily="50" charset="-128"/>
            </a:endParaRPr>
          </a:p>
        </p:txBody>
      </p:sp>
      <p:pic>
        <p:nvPicPr>
          <p:cNvPr id="32" name="グラフィックス 31" descr="インターネット 単色塗りつぶし">
            <a:extLst>
              <a:ext uri="{FF2B5EF4-FFF2-40B4-BE49-F238E27FC236}">
                <a16:creationId xmlns:a16="http://schemas.microsoft.com/office/drawing/2014/main" id="{C20C55DA-13C5-4C4E-8E32-BC24CA3E62CB}"/>
              </a:ext>
            </a:extLst>
          </p:cNvPr>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2208" y="8621551"/>
            <a:ext cx="369332" cy="369332"/>
          </a:xfrm>
          <a:prstGeom prst="rect">
            <a:avLst/>
          </a:prstGeom>
        </p:spPr>
      </p:pic>
      <p:sp>
        <p:nvSpPr>
          <p:cNvPr id="4" name="正方形/長方形 3">
            <a:extLst>
              <a:ext uri="{FF2B5EF4-FFF2-40B4-BE49-F238E27FC236}">
                <a16:creationId xmlns:a16="http://schemas.microsoft.com/office/drawing/2014/main" id="{4A7F8873-1C2B-CC01-1104-6B36F730B240}"/>
              </a:ext>
            </a:extLst>
          </p:cNvPr>
          <p:cNvSpPr/>
          <p:nvPr/>
        </p:nvSpPr>
        <p:spPr>
          <a:xfrm>
            <a:off x="497507" y="3202763"/>
            <a:ext cx="6763448" cy="646331"/>
          </a:xfrm>
          <a:prstGeom prst="rect">
            <a:avLst/>
          </a:prstGeom>
        </p:spPr>
        <p:txBody>
          <a:bodyPr wrap="square">
            <a:spAutoFit/>
          </a:bodyPr>
          <a:lstStyle/>
          <a:p>
            <a:pPr algn="ctr"/>
            <a:r>
              <a:rPr lang="ja-JP" altLang="en-US" sz="3600" dirty="0">
                <a:solidFill>
                  <a:srgbClr val="645226"/>
                </a:solidFill>
                <a:latin typeface="HG創英ﾌﾟﾚｾﾞﾝｽEB" panose="02020809000000000000" pitchFamily="17" charset="-128"/>
                <a:ea typeface="HG創英ﾌﾟﾚｾﾞﾝｽEB" panose="02020809000000000000" pitchFamily="17" charset="-128"/>
              </a:rPr>
              <a:t>地域活性化の先端的手法を学ぶ</a:t>
            </a:r>
          </a:p>
        </p:txBody>
      </p:sp>
      <p:sp>
        <p:nvSpPr>
          <p:cNvPr id="9" name="四角形: 角を丸くする 8">
            <a:extLst>
              <a:ext uri="{FF2B5EF4-FFF2-40B4-BE49-F238E27FC236}">
                <a16:creationId xmlns:a16="http://schemas.microsoft.com/office/drawing/2014/main" id="{2F543DCB-1870-8177-484E-E9D74AC0BC1D}"/>
              </a:ext>
            </a:extLst>
          </p:cNvPr>
          <p:cNvSpPr/>
          <p:nvPr/>
        </p:nvSpPr>
        <p:spPr>
          <a:xfrm>
            <a:off x="422909" y="3032916"/>
            <a:ext cx="6855160" cy="5040831"/>
          </a:xfrm>
          <a:prstGeom prst="roundRect">
            <a:avLst>
              <a:gd name="adj" fmla="val 4343"/>
            </a:avLst>
          </a:prstGeom>
          <a:noFill/>
          <a:ln>
            <a:solidFill>
              <a:srgbClr val="645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 name="Rectangle 1"/>
          <p:cNvSpPr>
            <a:spLocks noChangeArrowheads="1"/>
          </p:cNvSpPr>
          <p:nvPr/>
        </p:nvSpPr>
        <p:spPr bwMode="auto">
          <a:xfrm>
            <a:off x="152400" y="-63043"/>
            <a:ext cx="1002470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424242"/>
                </a:solidFill>
                <a:effectLst/>
                <a:latin typeface="Yu Gothic UI" panose="020B0500000000000000" pitchFamily="50" charset="-128"/>
                <a:ea typeface="inherit"/>
              </a:rPr>
              <a:t>山本 恭久</a:t>
            </a:r>
            <a:endParaRPr kumimoji="0" lang="ja-JP" altLang="ja-JP" sz="1000" b="0" i="0" u="none" strike="noStrike" cap="none" normalizeH="0" baseline="0">
              <a:ln>
                <a:noFill/>
              </a:ln>
              <a:solidFill>
                <a:srgbClr val="424242"/>
              </a:solidFill>
              <a:effectLst/>
              <a:latin typeface="Yu Gothic UI" panose="020B0500000000000000" pitchFamily="50" charset="-128"/>
              <a:ea typeface="Yu Gothic UI" panose="020B05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152400" y="-409292"/>
            <a:ext cx="10024708" cy="112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424242"/>
                </a:solidFill>
                <a:effectLst/>
                <a:latin typeface="Yu Gothic UI" panose="020B0500000000000000" pitchFamily="50" charset="-128"/>
                <a:ea typeface="inherit"/>
              </a:rPr>
              <a:t>宛先:</a:t>
            </a:r>
          </a:p>
          <a:p>
            <a:pPr marL="0" marR="0" lvl="0" indent="0" algn="l" defTabSz="914400" rtl="0" eaLnBrk="0" fontAlgn="t" latinLnBrk="0" hangingPunct="0">
              <a:lnSpc>
                <a:spcPct val="100000"/>
              </a:lnSpc>
              <a:spcBef>
                <a:spcPct val="0"/>
              </a:spcBef>
              <a:spcAft>
                <a:spcPct val="0"/>
              </a:spcAft>
              <a:buClrTx/>
              <a:buSzTx/>
              <a:buFontTx/>
              <a:buChar char="•"/>
              <a:tabLst/>
            </a:pPr>
            <a:r>
              <a:rPr kumimoji="0" lang="ja-JP" altLang="ja-JP" sz="900" b="0" i="0" u="none" strike="noStrike" cap="none" normalizeH="0" baseline="0">
                <a:ln>
                  <a:noFill/>
                </a:ln>
                <a:solidFill>
                  <a:srgbClr val="424242"/>
                </a:solidFill>
                <a:effectLst/>
                <a:latin typeface="Yu Gothic UI" panose="020B0500000000000000" pitchFamily="50" charset="-128"/>
                <a:ea typeface="inherit"/>
              </a:rPr>
              <a:t>豊田 浩司 &lt;koji-toyota@city.masuda.lg.jp&gt;</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424242"/>
                </a:solidFill>
                <a:effectLst/>
                <a:latin typeface="Yu Gothic UI" panose="020B0500000000000000" pitchFamily="50" charset="-128"/>
                <a:ea typeface="inherit"/>
              </a:rPr>
              <a:t>Cc:</a:t>
            </a:r>
          </a:p>
          <a:p>
            <a:pPr marL="0" marR="0" lvl="0" indent="0" algn="l" defTabSz="914400" rtl="0" eaLnBrk="0" fontAlgn="t" latinLnBrk="0" hangingPunct="0">
              <a:lnSpc>
                <a:spcPct val="100000"/>
              </a:lnSpc>
              <a:spcBef>
                <a:spcPct val="0"/>
              </a:spcBef>
              <a:spcAft>
                <a:spcPct val="0"/>
              </a:spcAft>
              <a:buClrTx/>
              <a:buSzTx/>
              <a:buFontTx/>
              <a:buChar char="•"/>
              <a:tabLst/>
            </a:pPr>
            <a:r>
              <a:rPr kumimoji="0" lang="ja-JP" altLang="ja-JP" sz="900" b="1" i="0" u="none" strike="noStrike" cap="none" normalizeH="0" baseline="0">
                <a:ln>
                  <a:noFill/>
                </a:ln>
                <a:solidFill>
                  <a:srgbClr val="424242"/>
                </a:solidFill>
                <a:effectLst/>
                <a:latin typeface="Yu Gothic UI" panose="020B0500000000000000" pitchFamily="50" charset="-128"/>
                <a:ea typeface="inherit"/>
              </a:rPr>
              <a:t>地域戦略人材塾</a:t>
            </a:r>
            <a:endParaRPr kumimoji="0" lang="ja-JP" altLang="ja-JP" sz="900" b="0" i="0" u="none" strike="noStrike" cap="none" normalizeH="0" baseline="0">
              <a:ln>
                <a:noFill/>
              </a:ln>
              <a:solidFill>
                <a:srgbClr val="424242"/>
              </a:solidFill>
              <a:effectLst/>
              <a:latin typeface="Yu Gothic UI" panose="020B0500000000000000" pitchFamily="50" charset="-128"/>
              <a:ea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424242"/>
                </a:solidFill>
                <a:effectLst/>
                <a:latin typeface="Yu Gothic UI" panose="020B0500000000000000" pitchFamily="50" charset="-128"/>
                <a:ea typeface="inherit"/>
              </a:rPr>
              <a:t>2022/11/16 (水) 8:50</a:t>
            </a:r>
            <a:endParaRPr kumimoji="0" lang="ja-JP" altLang="ja-JP" sz="1000" b="0" i="0" u="none" strike="noStrike" cap="none" normalizeH="0" baseline="0">
              <a:ln>
                <a:noFill/>
              </a:ln>
              <a:solidFill>
                <a:srgbClr val="424242"/>
              </a:solidFill>
              <a:effectLst/>
              <a:latin typeface="Yu Gothic UI" panose="020B0500000000000000" pitchFamily="50" charset="-128"/>
              <a:ea typeface="Yu Gothic UI" panose="020B05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100" b="0" i="0" u="none" strike="noStrike" cap="none" normalizeH="0" baseline="0">
                <a:ln>
                  <a:noFill/>
                </a:ln>
                <a:solidFill>
                  <a:schemeClr val="tx1"/>
                </a:solidFill>
                <a:effectLst/>
                <a:latin typeface="Yu Gothic UI" panose="020B0500000000000000" pitchFamily="50" charset="-128"/>
                <a:ea typeface="inherit"/>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7929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descr="テキスト が含まれている画像&#10;&#10;自動的に生成された説明">
            <a:extLst>
              <a:ext uri="{FF2B5EF4-FFF2-40B4-BE49-F238E27FC236}">
                <a16:creationId xmlns:a16="http://schemas.microsoft.com/office/drawing/2014/main" id="{C0E0C694-D678-4BBD-705C-C4D7AE76DA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3591" y="-1"/>
            <a:ext cx="7869166" cy="10907713"/>
          </a:xfrm>
          <a:prstGeom prst="rect">
            <a:avLst/>
          </a:prstGeom>
        </p:spPr>
      </p:pic>
      <p:pic>
        <p:nvPicPr>
          <p:cNvPr id="41" name="図 40" descr="グラフ&#10;&#10;低い精度で自動的に生成された説明">
            <a:extLst>
              <a:ext uri="{FF2B5EF4-FFF2-40B4-BE49-F238E27FC236}">
                <a16:creationId xmlns:a16="http://schemas.microsoft.com/office/drawing/2014/main" id="{9C3CFC96-D63D-412D-84C6-2B32583B3AE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bwMode="auto">
          <a:xfrm>
            <a:off x="572004" y="2734193"/>
            <a:ext cx="1646056" cy="946683"/>
          </a:xfrm>
          <a:prstGeom prst="rect">
            <a:avLst/>
          </a:prstGeom>
          <a:noFill/>
          <a:ln>
            <a:noFill/>
          </a:ln>
        </p:spPr>
      </p:pic>
      <p:sp>
        <p:nvSpPr>
          <p:cNvPr id="6" name="正方形/長方形 5"/>
          <p:cNvSpPr/>
          <p:nvPr/>
        </p:nvSpPr>
        <p:spPr>
          <a:xfrm>
            <a:off x="550300" y="241078"/>
            <a:ext cx="4896925" cy="584775"/>
          </a:xfrm>
          <a:prstGeom prst="rect">
            <a:avLst/>
          </a:prstGeom>
        </p:spPr>
        <p:txBody>
          <a:bodyPr wrap="square">
            <a:spAutoFit/>
          </a:bodyPr>
          <a:lstStyle/>
          <a:p>
            <a:r>
              <a:rPr lang="ja-JP" altLang="en-US" sz="3200" b="1" dirty="0">
                <a:solidFill>
                  <a:schemeClr val="tx1">
                    <a:lumMod val="75000"/>
                    <a:lumOff val="25000"/>
                  </a:schemeClr>
                </a:solidFill>
                <a:latin typeface="Meiryo UI" panose="020B0604030504040204" pitchFamily="50" charset="-128"/>
                <a:ea typeface="Meiryo UI" panose="020B0604030504040204" pitchFamily="50" charset="-128"/>
              </a:rPr>
              <a:t>本講座の概要</a:t>
            </a:r>
          </a:p>
        </p:txBody>
      </p:sp>
      <p:sp>
        <p:nvSpPr>
          <p:cNvPr id="11" name="テキスト ボックス 10">
            <a:extLst>
              <a:ext uri="{FF2B5EF4-FFF2-40B4-BE49-F238E27FC236}">
                <a16:creationId xmlns:a16="http://schemas.microsoft.com/office/drawing/2014/main" id="{14A51EAB-B634-41FC-9E4D-DFF7F75EB987}"/>
              </a:ext>
            </a:extLst>
          </p:cNvPr>
          <p:cNvSpPr txBox="1"/>
          <p:nvPr/>
        </p:nvSpPr>
        <p:spPr>
          <a:xfrm>
            <a:off x="563266" y="865043"/>
            <a:ext cx="6955751" cy="461665"/>
          </a:xfrm>
          <a:prstGeom prst="rect">
            <a:avLst/>
          </a:prstGeom>
          <a:noFill/>
        </p:spPr>
        <p:txBody>
          <a:bodyPr wrap="square" rtlCol="0">
            <a:spAutoFit/>
          </a:bodyPr>
          <a:lstStyle/>
          <a:p>
            <a:r>
              <a:rPr lang="ja-JP" altLang="en-US" sz="2400" dirty="0">
                <a:solidFill>
                  <a:schemeClr val="tx1">
                    <a:lumMod val="75000"/>
                    <a:lumOff val="25000"/>
                  </a:schemeClr>
                </a:solidFill>
                <a:latin typeface="Meiryo UI" panose="020B0604030504040204" pitchFamily="50" charset="-128"/>
                <a:ea typeface="Meiryo UI" panose="020B0604030504040204" pitchFamily="50" charset="-128"/>
              </a:rPr>
              <a:t>本講座で学ぶこと</a:t>
            </a:r>
            <a:endPar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endParaRPr>
          </a:p>
        </p:txBody>
      </p:sp>
      <p:cxnSp>
        <p:nvCxnSpPr>
          <p:cNvPr id="18" name="直線コネクタ 17">
            <a:extLst>
              <a:ext uri="{FF2B5EF4-FFF2-40B4-BE49-F238E27FC236}">
                <a16:creationId xmlns:a16="http://schemas.microsoft.com/office/drawing/2014/main" id="{E9BB5329-25B6-4EB1-9D88-CA063E4C4AA5}"/>
              </a:ext>
            </a:extLst>
          </p:cNvPr>
          <p:cNvCxnSpPr>
            <a:cxnSpLocks/>
          </p:cNvCxnSpPr>
          <p:nvPr/>
        </p:nvCxnSpPr>
        <p:spPr>
          <a:xfrm>
            <a:off x="609600" y="883503"/>
            <a:ext cx="4580115" cy="0"/>
          </a:xfrm>
          <a:prstGeom prst="line">
            <a:avLst/>
          </a:prstGeom>
          <a:ln w="19050"/>
        </p:spPr>
        <p:style>
          <a:lnRef idx="1">
            <a:schemeClr val="dk1"/>
          </a:lnRef>
          <a:fillRef idx="0">
            <a:schemeClr val="dk1"/>
          </a:fillRef>
          <a:effectRef idx="0">
            <a:schemeClr val="dk1"/>
          </a:effectRef>
          <a:fontRef idx="minor">
            <a:schemeClr val="tx1"/>
          </a:fontRef>
        </p:style>
      </p:cxnSp>
      <p:sp>
        <p:nvSpPr>
          <p:cNvPr id="47" name="正方形/長方形 46">
            <a:extLst>
              <a:ext uri="{FF2B5EF4-FFF2-40B4-BE49-F238E27FC236}">
                <a16:creationId xmlns:a16="http://schemas.microsoft.com/office/drawing/2014/main" id="{B10E27CC-AFBE-48A9-A3A8-5878673FA581}"/>
              </a:ext>
            </a:extLst>
          </p:cNvPr>
          <p:cNvSpPr/>
          <p:nvPr/>
        </p:nvSpPr>
        <p:spPr>
          <a:xfrm>
            <a:off x="686624" y="3999658"/>
            <a:ext cx="1777134" cy="951528"/>
          </a:xfrm>
          <a:prstGeom prst="rect">
            <a:avLst/>
          </a:prstGeom>
          <a:solidFill>
            <a:srgbClr val="FFFFFF">
              <a:alpha val="50196"/>
            </a:srgbClr>
          </a:solidFill>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a:latin typeface="Meiryo UI" panose="020B0604030504040204" pitchFamily="50" charset="-128"/>
                <a:ea typeface="Meiryo UI" panose="020B0604030504040204" pitchFamily="50" charset="-128"/>
              </a:rPr>
              <a:t>初回</a:t>
            </a:r>
            <a:endParaRPr lang="en-US" altLang="ja-JP" sz="1050"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ガイダンス</a:t>
            </a:r>
            <a:endParaRPr kumimoji="1" lang="en-US" altLang="ja-JP"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（地域政策の基礎）</a:t>
            </a:r>
            <a:endParaRPr kumimoji="1" lang="ja-JP" altLang="en-US" sz="1400" dirty="0">
              <a:latin typeface="Meiryo UI" panose="020B0604030504040204" pitchFamily="50" charset="-128"/>
              <a:ea typeface="Meiryo UI" panose="020B0604030504040204" pitchFamily="50" charset="-128"/>
            </a:endParaRPr>
          </a:p>
        </p:txBody>
      </p:sp>
      <p:sp>
        <p:nvSpPr>
          <p:cNvPr id="48" name="楕円 47">
            <a:extLst>
              <a:ext uri="{FF2B5EF4-FFF2-40B4-BE49-F238E27FC236}">
                <a16:creationId xmlns:a16="http://schemas.microsoft.com/office/drawing/2014/main" id="{D84D9495-C598-45CF-8A0A-19A40FF6CF1C}"/>
              </a:ext>
            </a:extLst>
          </p:cNvPr>
          <p:cNvSpPr>
            <a:spLocks noChangeAspect="1"/>
          </p:cNvSpPr>
          <p:nvPr/>
        </p:nvSpPr>
        <p:spPr>
          <a:xfrm>
            <a:off x="475225" y="4082596"/>
            <a:ext cx="432262" cy="40015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i="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a:t>
            </a:r>
            <a:endParaRPr kumimoji="1" lang="ja-JP" altLang="en-US" sz="2800" i="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55" name="テキスト ボックス 54">
            <a:extLst>
              <a:ext uri="{FF2B5EF4-FFF2-40B4-BE49-F238E27FC236}">
                <a16:creationId xmlns:a16="http://schemas.microsoft.com/office/drawing/2014/main" id="{248BCFB6-FA19-4C2B-B219-2C6E04E164B5}"/>
              </a:ext>
            </a:extLst>
          </p:cNvPr>
          <p:cNvSpPr txBox="1"/>
          <p:nvPr/>
        </p:nvSpPr>
        <p:spPr>
          <a:xfrm>
            <a:off x="841474" y="5203914"/>
            <a:ext cx="3693749" cy="400110"/>
          </a:xfrm>
          <a:prstGeom prst="rect">
            <a:avLst/>
          </a:prstGeom>
          <a:solidFill>
            <a:schemeClr val="bg1"/>
          </a:solidFill>
        </p:spPr>
        <p:txBody>
          <a:bodyPr wrap="square" rtlCol="0">
            <a:spAutoFit/>
          </a:bodyPr>
          <a:lstStyle/>
          <a:p>
            <a:r>
              <a:rPr lang="en-US" altLang="ja-JP" sz="1000" u="sng" dirty="0">
                <a:solidFill>
                  <a:schemeClr val="accent2">
                    <a:lumMod val="75000"/>
                  </a:schemeClr>
                </a:solidFill>
                <a:latin typeface="Meiryo UI" panose="020B0604030504040204" pitchFamily="50" charset="-128"/>
                <a:ea typeface="Meiryo UI" panose="020B0604030504040204" pitchFamily="50" charset="-128"/>
              </a:rPr>
              <a:t>※</a:t>
            </a:r>
            <a:r>
              <a:rPr lang="ja-JP" altLang="en-US" sz="1000" u="sng" dirty="0">
                <a:solidFill>
                  <a:schemeClr val="accent2">
                    <a:lumMod val="75000"/>
                  </a:schemeClr>
                </a:solidFill>
                <a:latin typeface="Meiryo UI" panose="020B0604030504040204" pitchFamily="50" charset="-128"/>
                <a:ea typeface="Meiryo UI" panose="020B0604030504040204" pitchFamily="50" charset="-128"/>
              </a:rPr>
              <a:t>カリキュラム・回数等はコロナの影響も含め、最新の事例をお届けするためにも変更になる場合がございますことご了承ください。</a:t>
            </a:r>
            <a:endParaRPr kumimoji="1" lang="ja-JP" altLang="en-US" sz="1000" u="sng" dirty="0">
              <a:solidFill>
                <a:schemeClr val="accent2">
                  <a:lumMod val="75000"/>
                </a:schemeClr>
              </a:solidFill>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45537C50-C9FF-41C1-8308-53CD9ECD5ACD}"/>
              </a:ext>
            </a:extLst>
          </p:cNvPr>
          <p:cNvSpPr txBox="1"/>
          <p:nvPr/>
        </p:nvSpPr>
        <p:spPr>
          <a:xfrm>
            <a:off x="583185" y="1278504"/>
            <a:ext cx="5150865" cy="1225144"/>
          </a:xfrm>
          <a:prstGeom prst="rect">
            <a:avLst/>
          </a:prstGeom>
          <a:noFill/>
        </p:spPr>
        <p:txBody>
          <a:bodyPr wrap="square" rtlCol="0">
            <a:spAutoFit/>
          </a:bodyPr>
          <a:lstStyle/>
          <a:p>
            <a:pPr>
              <a:lnSpc>
                <a:spcPts val="1500"/>
              </a:lnSpc>
            </a:pP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令和４年度は、アフターコロナを見据えた地方創生の最新の動きを、アカデミックな理論と、それを実際に活用した事例から約</a:t>
            </a:r>
            <a:r>
              <a:rPr lang="en-US" altLang="ja-JP" sz="1050" dirty="0">
                <a:solidFill>
                  <a:schemeClr val="tx1">
                    <a:lumMod val="75000"/>
                    <a:lumOff val="25000"/>
                  </a:schemeClr>
                </a:solidFill>
                <a:latin typeface="Meiryo UI" panose="020B0604030504040204" pitchFamily="50" charset="-128"/>
                <a:ea typeface="Meiryo UI" panose="020B0604030504040204" pitchFamily="50" charset="-128"/>
              </a:rPr>
              <a:t>10</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ヶ月を通じて全</a:t>
            </a:r>
            <a:r>
              <a:rPr lang="en-US" altLang="ja-JP" sz="1050" dirty="0">
                <a:solidFill>
                  <a:schemeClr val="tx1">
                    <a:lumMod val="75000"/>
                    <a:lumOff val="25000"/>
                  </a:schemeClr>
                </a:solidFill>
                <a:latin typeface="Meiryo UI" panose="020B0604030504040204" pitchFamily="50" charset="-128"/>
                <a:ea typeface="Meiryo UI" panose="020B0604030504040204" pitchFamily="50" charset="-128"/>
              </a:rPr>
              <a:t>16</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回の講義で学んできました。　令和５年度は、これまでの受講の内容から一部を組み替えてお届けします。より自治体の職務に役にたつものや、より先端的手法を学ぶものへとシフトすることで、各自治体の課題解決に向けた実践知を身に着けることを目的としています。また、各教科の分野について造詣の深い専門家の招聘や、国の最新の政策動向について各省庁の担当官から情報提供を受ける機会も提供していきます。</a:t>
            </a:r>
          </a:p>
        </p:txBody>
      </p:sp>
      <p:pic>
        <p:nvPicPr>
          <p:cNvPr id="24" name="グラフィックス 23" descr="戻る 単色塗りつぶし">
            <a:extLst>
              <a:ext uri="{FF2B5EF4-FFF2-40B4-BE49-F238E27FC236}">
                <a16:creationId xmlns:a16="http://schemas.microsoft.com/office/drawing/2014/main" id="{391D8FD0-745B-47EF-A630-7A62417EC577}"/>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rot="19741171">
            <a:off x="1298046" y="3185255"/>
            <a:ext cx="1524346" cy="914400"/>
          </a:xfrm>
          <a:prstGeom prst="rect">
            <a:avLst/>
          </a:prstGeom>
        </p:spPr>
      </p:pic>
      <p:pic>
        <p:nvPicPr>
          <p:cNvPr id="58" name="グラフィックス 57" descr="戻る 単色塗りつぶし">
            <a:extLst>
              <a:ext uri="{FF2B5EF4-FFF2-40B4-BE49-F238E27FC236}">
                <a16:creationId xmlns:a16="http://schemas.microsoft.com/office/drawing/2014/main" id="{53655727-0AB0-470E-8F97-A01AB3137E27}"/>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rot="4336546">
            <a:off x="5857657" y="3457608"/>
            <a:ext cx="1544363" cy="801743"/>
          </a:xfrm>
          <a:prstGeom prst="rect">
            <a:avLst/>
          </a:prstGeom>
        </p:spPr>
      </p:pic>
      <p:pic>
        <p:nvPicPr>
          <p:cNvPr id="38" name="グラフィックス 37" descr="チャット 枠線">
            <a:extLst>
              <a:ext uri="{FF2B5EF4-FFF2-40B4-BE49-F238E27FC236}">
                <a16:creationId xmlns:a16="http://schemas.microsoft.com/office/drawing/2014/main" id="{8317B5F0-2037-44DB-9CF4-0765D4F7EE8F}"/>
              </a:ext>
            </a:extLst>
          </p:cNvPr>
          <p:cNvPicPr>
            <a:picLocks noChangeAspect="1"/>
          </p:cNvPicPr>
          <p:nvPr/>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008540" y="3703935"/>
            <a:ext cx="788265" cy="788265"/>
          </a:xfrm>
          <a:prstGeom prst="rect">
            <a:avLst/>
          </a:prstGeom>
        </p:spPr>
      </p:pic>
      <p:cxnSp>
        <p:nvCxnSpPr>
          <p:cNvPr id="61" name="コネクタ: カギ線 60">
            <a:extLst>
              <a:ext uri="{FF2B5EF4-FFF2-40B4-BE49-F238E27FC236}">
                <a16:creationId xmlns:a16="http://schemas.microsoft.com/office/drawing/2014/main" id="{4FB5F6E3-72C8-4DA6-BEF9-EE7091AA191A}"/>
              </a:ext>
            </a:extLst>
          </p:cNvPr>
          <p:cNvCxnSpPr>
            <a:cxnSpLocks/>
          </p:cNvCxnSpPr>
          <p:nvPr/>
        </p:nvCxnSpPr>
        <p:spPr>
          <a:xfrm>
            <a:off x="2011004" y="3728504"/>
            <a:ext cx="943182" cy="353643"/>
          </a:xfrm>
          <a:prstGeom prst="bentConnector3">
            <a:avLst>
              <a:gd name="adj1" fmla="val 66158"/>
            </a:avLst>
          </a:prstGeom>
          <a:ln w="28575">
            <a:solidFill>
              <a:schemeClr val="accent2"/>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0B0276A4-473F-4467-9081-52174861550C}"/>
              </a:ext>
            </a:extLst>
          </p:cNvPr>
          <p:cNvSpPr txBox="1"/>
          <p:nvPr/>
        </p:nvSpPr>
        <p:spPr>
          <a:xfrm>
            <a:off x="2783840" y="4290400"/>
            <a:ext cx="2405875" cy="692355"/>
          </a:xfrm>
          <a:prstGeom prst="rect">
            <a:avLst/>
          </a:prstGeom>
          <a:noFill/>
          <a:ln>
            <a:solidFill>
              <a:schemeClr val="tx1">
                <a:lumMod val="50000"/>
                <a:lumOff val="50000"/>
              </a:schemeClr>
            </a:solidFill>
          </a:ln>
        </p:spPr>
        <p:txBody>
          <a:bodyPr wrap="square" rtlCol="0">
            <a:noAutofit/>
          </a:bodyPr>
          <a:lstStyle/>
          <a:p>
            <a:pPr algn="ct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特別講演</a:t>
            </a:r>
            <a:endParaRPr lang="en-US" altLang="ja-JP" sz="14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ja-JP" altLang="en-US" sz="900" dirty="0">
                <a:solidFill>
                  <a:schemeClr val="tx1">
                    <a:lumMod val="75000"/>
                    <a:lumOff val="25000"/>
                  </a:schemeClr>
                </a:solidFill>
                <a:latin typeface="Meiryo UI" panose="020B0604030504040204" pitchFamily="50" charset="-128"/>
                <a:ea typeface="Meiryo UI" panose="020B0604030504040204" pitchFamily="50" charset="-128"/>
              </a:rPr>
              <a:t>最新の政策動向について</a:t>
            </a:r>
            <a:endParaRPr lang="en-US" altLang="ja-JP" sz="9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ja-JP" altLang="en-US" sz="900" dirty="0">
                <a:solidFill>
                  <a:schemeClr val="tx1">
                    <a:lumMod val="75000"/>
                    <a:lumOff val="25000"/>
                  </a:schemeClr>
                </a:solidFill>
                <a:latin typeface="Meiryo UI" panose="020B0604030504040204" pitchFamily="50" charset="-128"/>
                <a:ea typeface="Meiryo UI" panose="020B0604030504040204" pitchFamily="50" charset="-128"/>
              </a:rPr>
              <a:t>（省庁の担当官ご登壇）</a:t>
            </a:r>
          </a:p>
        </p:txBody>
      </p:sp>
      <p:pic>
        <p:nvPicPr>
          <p:cNvPr id="69" name="グラフィックス 68" descr="チャット 枠線">
            <a:extLst>
              <a:ext uri="{FF2B5EF4-FFF2-40B4-BE49-F238E27FC236}">
                <a16:creationId xmlns:a16="http://schemas.microsoft.com/office/drawing/2014/main" id="{22186713-8CA5-4638-8A28-878B8516DA6B}"/>
              </a:ext>
            </a:extLst>
          </p:cNvPr>
          <p:cNvPicPr>
            <a:picLocks noChangeAspect="1"/>
          </p:cNvPicPr>
          <p:nvPr/>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4180281" y="3694513"/>
            <a:ext cx="822747" cy="822747"/>
          </a:xfrm>
          <a:prstGeom prst="rect">
            <a:avLst/>
          </a:prstGeom>
        </p:spPr>
      </p:pic>
      <p:cxnSp>
        <p:nvCxnSpPr>
          <p:cNvPr id="70" name="コネクタ: カギ線 69">
            <a:extLst>
              <a:ext uri="{FF2B5EF4-FFF2-40B4-BE49-F238E27FC236}">
                <a16:creationId xmlns:a16="http://schemas.microsoft.com/office/drawing/2014/main" id="{CFD38C35-9327-421A-957A-65AC2A63EBDC}"/>
              </a:ext>
            </a:extLst>
          </p:cNvPr>
          <p:cNvCxnSpPr>
            <a:cxnSpLocks/>
          </p:cNvCxnSpPr>
          <p:nvPr/>
        </p:nvCxnSpPr>
        <p:spPr>
          <a:xfrm rot="10800000" flipV="1">
            <a:off x="5037930" y="3715280"/>
            <a:ext cx="1472670" cy="346694"/>
          </a:xfrm>
          <a:prstGeom prst="bentConnector3">
            <a:avLst>
              <a:gd name="adj1" fmla="val 50000"/>
            </a:avLst>
          </a:prstGeom>
          <a:ln w="28575">
            <a:solidFill>
              <a:schemeClr val="accent2"/>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9" name="テキスト ボックス 78">
            <a:extLst>
              <a:ext uri="{FF2B5EF4-FFF2-40B4-BE49-F238E27FC236}">
                <a16:creationId xmlns:a16="http://schemas.microsoft.com/office/drawing/2014/main" id="{E57979F7-1F23-424A-BBDE-CF1C18E3A9A5}"/>
              </a:ext>
            </a:extLst>
          </p:cNvPr>
          <p:cNvSpPr txBox="1"/>
          <p:nvPr/>
        </p:nvSpPr>
        <p:spPr>
          <a:xfrm>
            <a:off x="5548489" y="4396009"/>
            <a:ext cx="1672147" cy="938719"/>
          </a:xfrm>
          <a:prstGeom prst="rect">
            <a:avLst/>
          </a:prstGeom>
          <a:noFill/>
        </p:spPr>
        <p:txBody>
          <a:bodyPr wrap="square" rtlCol="0">
            <a:spAutoFit/>
          </a:bodyPr>
          <a:lstStyle/>
          <a:p>
            <a:pPr algn="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先端事例地の視察</a:t>
            </a:r>
            <a:endParaRPr lang="en-US" altLang="ja-JP" sz="1400" b="1" dirty="0">
              <a:solidFill>
                <a:schemeClr val="tx1">
                  <a:lumMod val="75000"/>
                  <a:lumOff val="25000"/>
                </a:schemeClr>
              </a:solidFill>
              <a:latin typeface="Meiryo UI" panose="020B0604030504040204" pitchFamily="50" charset="-128"/>
              <a:ea typeface="Meiryo UI" panose="020B0604030504040204" pitchFamily="50" charset="-128"/>
            </a:endParaRPr>
          </a:p>
          <a:p>
            <a:pPr algn="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成果報告＆交流会</a:t>
            </a:r>
            <a:endParaRPr lang="en-US" altLang="ja-JP" sz="1400" b="1" dirty="0">
              <a:solidFill>
                <a:schemeClr val="tx1">
                  <a:lumMod val="75000"/>
                  <a:lumOff val="25000"/>
                </a:schemeClr>
              </a:solidFill>
              <a:latin typeface="Meiryo UI" panose="020B0604030504040204" pitchFamily="50" charset="-128"/>
              <a:ea typeface="Meiryo UI" panose="020B0604030504040204" pitchFamily="50" charset="-128"/>
            </a:endParaRPr>
          </a:p>
          <a:p>
            <a:pPr algn="r"/>
            <a:r>
              <a:rPr lang="ja-JP" altLang="en-US" sz="900" dirty="0">
                <a:solidFill>
                  <a:schemeClr val="tx1">
                    <a:lumMod val="75000"/>
                    <a:lumOff val="25000"/>
                  </a:schemeClr>
                </a:solidFill>
                <a:latin typeface="Meiryo UI" panose="020B0604030504040204" pitchFamily="50" charset="-128"/>
                <a:ea typeface="Meiryo UI" panose="020B0604030504040204" pitchFamily="50" charset="-128"/>
              </a:rPr>
              <a:t>現地視察を実施</a:t>
            </a:r>
            <a:endParaRPr lang="en-US" altLang="ja-JP" sz="900" dirty="0">
              <a:solidFill>
                <a:schemeClr val="tx1">
                  <a:lumMod val="75000"/>
                  <a:lumOff val="25000"/>
                </a:schemeClr>
              </a:solidFill>
              <a:latin typeface="Meiryo UI" panose="020B0604030504040204" pitchFamily="50" charset="-128"/>
              <a:ea typeface="Meiryo UI" panose="020B0604030504040204" pitchFamily="50" charset="-128"/>
            </a:endParaRPr>
          </a:p>
          <a:p>
            <a:pPr algn="r"/>
            <a:r>
              <a:rPr lang="en-US" altLang="ja-JP" sz="8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別途オンライン配信も</a:t>
            </a:r>
            <a:endParaRPr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pPr algn="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企画していきます</a:t>
            </a:r>
          </a:p>
        </p:txBody>
      </p:sp>
      <p:pic>
        <p:nvPicPr>
          <p:cNvPr id="83" name="グラフィックス 82" descr="画像 枠線">
            <a:extLst>
              <a:ext uri="{FF2B5EF4-FFF2-40B4-BE49-F238E27FC236}">
                <a16:creationId xmlns:a16="http://schemas.microsoft.com/office/drawing/2014/main" id="{60E19040-EA1F-4285-89B5-8AA14A7C5EDF}"/>
              </a:ext>
            </a:extLst>
          </p:cNvPr>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6330416" y="3680876"/>
            <a:ext cx="834381" cy="834381"/>
          </a:xfrm>
          <a:prstGeom prst="rect">
            <a:avLst/>
          </a:prstGeom>
        </p:spPr>
      </p:pic>
      <p:sp>
        <p:nvSpPr>
          <p:cNvPr id="96" name="正方形/長方形 95">
            <a:extLst>
              <a:ext uri="{FF2B5EF4-FFF2-40B4-BE49-F238E27FC236}">
                <a16:creationId xmlns:a16="http://schemas.microsoft.com/office/drawing/2014/main" id="{D5D78288-25DA-462D-B799-D2B8EF9877F6}"/>
              </a:ext>
            </a:extLst>
          </p:cNvPr>
          <p:cNvSpPr/>
          <p:nvPr/>
        </p:nvSpPr>
        <p:spPr>
          <a:xfrm>
            <a:off x="935776" y="5798799"/>
            <a:ext cx="1527982" cy="584775"/>
          </a:xfrm>
          <a:prstGeom prst="rect">
            <a:avLst/>
          </a:prstGeom>
        </p:spPr>
        <p:txBody>
          <a:bodyPr wrap="none">
            <a:spAutoFit/>
          </a:bodyPr>
          <a:lstStyle/>
          <a:p>
            <a:pPr algn="ctr"/>
            <a:r>
              <a:rPr lang="ja-JP" altLang="en-US" sz="1600" b="1" dirty="0">
                <a:solidFill>
                  <a:srgbClr val="005BAC"/>
                </a:solidFill>
                <a:latin typeface="Meiryo UI" panose="020B0604030504040204" pitchFamily="50" charset="-128"/>
                <a:ea typeface="Meiryo UI" panose="020B0604030504040204" pitchFamily="50" charset="-128"/>
              </a:rPr>
              <a:t>１自治体</a:t>
            </a:r>
            <a:endParaRPr lang="en-US" altLang="ja-JP" sz="1600" b="1" dirty="0">
              <a:solidFill>
                <a:srgbClr val="005BAC"/>
              </a:solidFill>
              <a:latin typeface="Meiryo UI" panose="020B0604030504040204" pitchFamily="50" charset="-128"/>
              <a:ea typeface="Meiryo UI" panose="020B0604030504040204" pitchFamily="50" charset="-128"/>
            </a:endParaRPr>
          </a:p>
          <a:p>
            <a:pPr algn="ctr"/>
            <a:r>
              <a:rPr lang="ja-JP" altLang="en-US" sz="1600" b="1" dirty="0">
                <a:solidFill>
                  <a:srgbClr val="005BAC"/>
                </a:solidFill>
                <a:latin typeface="Meiryo UI" panose="020B0604030504040204" pitchFamily="50" charset="-128"/>
                <a:ea typeface="Meiryo UI" panose="020B0604030504040204" pitchFamily="50" charset="-128"/>
              </a:rPr>
              <a:t>複数名参加</a:t>
            </a:r>
            <a:r>
              <a:rPr lang="en-US" altLang="ja-JP" sz="1600" b="1" dirty="0">
                <a:solidFill>
                  <a:srgbClr val="005BAC"/>
                </a:solidFill>
                <a:latin typeface="Meiryo UI" panose="020B0604030504040204" pitchFamily="50" charset="-128"/>
                <a:ea typeface="Meiryo UI" panose="020B0604030504040204" pitchFamily="50" charset="-128"/>
              </a:rPr>
              <a:t>OK</a:t>
            </a:r>
            <a:endParaRPr lang="ja-JP" altLang="en-US" sz="1600" b="1" dirty="0">
              <a:solidFill>
                <a:srgbClr val="005BAC"/>
              </a:solidFill>
              <a:latin typeface="Meiryo UI" panose="020B0604030504040204" pitchFamily="50" charset="-128"/>
              <a:ea typeface="Meiryo UI" panose="020B0604030504040204" pitchFamily="50" charset="-128"/>
            </a:endParaRPr>
          </a:p>
        </p:txBody>
      </p:sp>
      <p:sp>
        <p:nvSpPr>
          <p:cNvPr id="99" name="正方形/長方形 98">
            <a:extLst>
              <a:ext uri="{FF2B5EF4-FFF2-40B4-BE49-F238E27FC236}">
                <a16:creationId xmlns:a16="http://schemas.microsoft.com/office/drawing/2014/main" id="{5C5A781D-B0CC-47EB-BFCC-2159D7D61178}"/>
              </a:ext>
            </a:extLst>
          </p:cNvPr>
          <p:cNvSpPr/>
          <p:nvPr/>
        </p:nvSpPr>
        <p:spPr>
          <a:xfrm>
            <a:off x="2719412" y="5797717"/>
            <a:ext cx="1695413" cy="584775"/>
          </a:xfrm>
          <a:prstGeom prst="rect">
            <a:avLst/>
          </a:prstGeom>
        </p:spPr>
        <p:txBody>
          <a:bodyPr wrap="square">
            <a:spAutoFit/>
          </a:bodyPr>
          <a:lstStyle/>
          <a:p>
            <a:pPr algn="ctr"/>
            <a:r>
              <a:rPr lang="ja-JP" altLang="en-US" sz="1600" b="1" dirty="0">
                <a:solidFill>
                  <a:srgbClr val="005BAC"/>
                </a:solidFill>
                <a:latin typeface="Meiryo UI" panose="020B0604030504040204" pitchFamily="50" charset="-128"/>
                <a:ea typeface="Meiryo UI" panose="020B0604030504040204" pitchFamily="50" charset="-128"/>
              </a:rPr>
              <a:t>テーマ選択での</a:t>
            </a:r>
            <a:endParaRPr lang="en-US" altLang="ja-JP" sz="1600" b="1" dirty="0">
              <a:solidFill>
                <a:srgbClr val="005BAC"/>
              </a:solidFill>
              <a:latin typeface="Meiryo UI" panose="020B0604030504040204" pitchFamily="50" charset="-128"/>
              <a:ea typeface="Meiryo UI" panose="020B0604030504040204" pitchFamily="50" charset="-128"/>
            </a:endParaRPr>
          </a:p>
          <a:p>
            <a:pPr algn="ctr"/>
            <a:r>
              <a:rPr lang="ja-JP" altLang="en-US" sz="1600" b="1" dirty="0">
                <a:solidFill>
                  <a:srgbClr val="005BAC"/>
                </a:solidFill>
                <a:latin typeface="Meiryo UI" panose="020B0604030504040204" pitchFamily="50" charset="-128"/>
                <a:ea typeface="Meiryo UI" panose="020B0604030504040204" pitchFamily="50" charset="-128"/>
              </a:rPr>
              <a:t>出席も可能</a:t>
            </a:r>
          </a:p>
        </p:txBody>
      </p:sp>
      <p:sp>
        <p:nvSpPr>
          <p:cNvPr id="100" name="四角形: 角を丸くする 99">
            <a:extLst>
              <a:ext uri="{FF2B5EF4-FFF2-40B4-BE49-F238E27FC236}">
                <a16:creationId xmlns:a16="http://schemas.microsoft.com/office/drawing/2014/main" id="{54046190-4E7E-428B-89A3-FF34FF752A5D}"/>
              </a:ext>
            </a:extLst>
          </p:cNvPr>
          <p:cNvSpPr/>
          <p:nvPr/>
        </p:nvSpPr>
        <p:spPr>
          <a:xfrm>
            <a:off x="2719412" y="5701266"/>
            <a:ext cx="1761560" cy="842697"/>
          </a:xfrm>
          <a:prstGeom prst="roundRect">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292785FB-CE60-44B1-A466-D5930DEC8FE3}"/>
              </a:ext>
            </a:extLst>
          </p:cNvPr>
          <p:cNvSpPr txBox="1"/>
          <p:nvPr/>
        </p:nvSpPr>
        <p:spPr>
          <a:xfrm>
            <a:off x="420756" y="10284068"/>
            <a:ext cx="6796927" cy="553998"/>
          </a:xfrm>
          <a:prstGeom prst="rect">
            <a:avLst/>
          </a:prstGeom>
          <a:noFill/>
        </p:spPr>
        <p:txBody>
          <a:bodyPr wrap="square" rtlCol="0">
            <a:spAutoFit/>
          </a:bodyPr>
          <a:lstStyle/>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◆研修方法</a:t>
            </a:r>
          </a:p>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オンラインによる講義が基本でグループワークを含む。受講方法および</a:t>
            </a: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Zoom</a:t>
            </a: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の</a:t>
            </a: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URL</a:t>
            </a: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は申込者にメールで別途お知らせします。</a:t>
            </a:r>
          </a:p>
          <a:p>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（個別課題の解決に向けて、本学教員による個別相談も可能）</a:t>
            </a:r>
            <a:endParaRPr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3C52892C-EAC7-416B-9580-193270D9CF7F}"/>
              </a:ext>
            </a:extLst>
          </p:cNvPr>
          <p:cNvSpPr/>
          <p:nvPr/>
        </p:nvSpPr>
        <p:spPr>
          <a:xfrm>
            <a:off x="2408903" y="2659347"/>
            <a:ext cx="1760924" cy="951528"/>
          </a:xfrm>
          <a:prstGeom prst="rect">
            <a:avLst/>
          </a:prstGeom>
          <a:solidFill>
            <a:srgbClr val="FFFFFF">
              <a:alpha val="50196"/>
            </a:srgbClr>
          </a:solidFill>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全</a:t>
            </a:r>
            <a:r>
              <a:rPr kumimoji="1" lang="en-US" altLang="ja-JP" sz="1200" dirty="0">
                <a:latin typeface="Meiryo UI" panose="020B0604030504040204" pitchFamily="50" charset="-128"/>
                <a:ea typeface="Meiryo UI" panose="020B0604030504040204" pitchFamily="50" charset="-128"/>
              </a:rPr>
              <a:t>8</a:t>
            </a:r>
            <a:r>
              <a:rPr kumimoji="1" lang="ja-JP" altLang="en-US" sz="1200" dirty="0">
                <a:latin typeface="Meiryo UI" panose="020B0604030504040204" pitchFamily="50" charset="-128"/>
                <a:ea typeface="Meiryo UI" panose="020B0604030504040204" pitchFamily="50" charset="-128"/>
              </a:rPr>
              <a:t>回</a:t>
            </a:r>
          </a:p>
          <a:p>
            <a:pPr algn="ctr"/>
            <a:r>
              <a:rPr lang="ja-JP" altLang="en-US" dirty="0">
                <a:latin typeface="Meiryo UI" panose="020B0604030504040204" pitchFamily="50" charset="-128"/>
                <a:ea typeface="Meiryo UI" panose="020B0604030504040204" pitchFamily="50" charset="-128"/>
              </a:rPr>
              <a:t>地域政策の</a:t>
            </a:r>
            <a:endParaRPr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先端的手法</a:t>
            </a:r>
          </a:p>
        </p:txBody>
      </p:sp>
      <p:sp>
        <p:nvSpPr>
          <p:cNvPr id="52" name="楕円 51">
            <a:extLst>
              <a:ext uri="{FF2B5EF4-FFF2-40B4-BE49-F238E27FC236}">
                <a16:creationId xmlns:a16="http://schemas.microsoft.com/office/drawing/2014/main" id="{0B82D1BC-53EA-4B34-9919-507AE772B1BA}"/>
              </a:ext>
            </a:extLst>
          </p:cNvPr>
          <p:cNvSpPr>
            <a:spLocks noChangeAspect="1"/>
          </p:cNvSpPr>
          <p:nvPr/>
        </p:nvSpPr>
        <p:spPr>
          <a:xfrm>
            <a:off x="2192772" y="2776976"/>
            <a:ext cx="432262" cy="40015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i="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a:t>
            </a:r>
            <a:endParaRPr kumimoji="1" lang="ja-JP" altLang="en-US" sz="2800" i="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53" name="正方形/長方形 52">
            <a:extLst>
              <a:ext uri="{FF2B5EF4-FFF2-40B4-BE49-F238E27FC236}">
                <a16:creationId xmlns:a16="http://schemas.microsoft.com/office/drawing/2014/main" id="{A8F7AA7D-1CC7-4F4F-87EA-72C04AEEC55B}"/>
              </a:ext>
            </a:extLst>
          </p:cNvPr>
          <p:cNvSpPr/>
          <p:nvPr/>
        </p:nvSpPr>
        <p:spPr>
          <a:xfrm>
            <a:off x="4678910" y="2636498"/>
            <a:ext cx="1861619" cy="951528"/>
          </a:xfrm>
          <a:prstGeom prst="rect">
            <a:avLst/>
          </a:prstGeom>
          <a:solidFill>
            <a:srgbClr val="FFFFFF">
              <a:alpha val="50196"/>
            </a:srgbClr>
          </a:solidFill>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Meiryo UI" panose="020B0604030504040204" pitchFamily="50" charset="-128"/>
                <a:ea typeface="Meiryo UI" panose="020B0604030504040204" pitchFamily="50" charset="-128"/>
              </a:rPr>
              <a:t>全</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回</a:t>
            </a:r>
            <a:endParaRPr kumimoji="1" lang="ja-JP" altLang="en-US" sz="1200"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多様な人材の</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活用</a:t>
            </a:r>
          </a:p>
        </p:txBody>
      </p:sp>
      <p:sp>
        <p:nvSpPr>
          <p:cNvPr id="54" name="楕円 53">
            <a:extLst>
              <a:ext uri="{FF2B5EF4-FFF2-40B4-BE49-F238E27FC236}">
                <a16:creationId xmlns:a16="http://schemas.microsoft.com/office/drawing/2014/main" id="{CD4185C0-4CF0-464B-B143-0580F69CA7E9}"/>
              </a:ext>
            </a:extLst>
          </p:cNvPr>
          <p:cNvSpPr>
            <a:spLocks noChangeAspect="1"/>
          </p:cNvSpPr>
          <p:nvPr/>
        </p:nvSpPr>
        <p:spPr>
          <a:xfrm>
            <a:off x="4467512" y="2719436"/>
            <a:ext cx="432262" cy="40015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i="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3</a:t>
            </a:r>
            <a:endParaRPr kumimoji="1" lang="ja-JP" altLang="en-US" sz="2800" i="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2C8B7664-7EFC-1293-D141-351108C60199}"/>
              </a:ext>
            </a:extLst>
          </p:cNvPr>
          <p:cNvSpPr txBox="1"/>
          <p:nvPr/>
        </p:nvSpPr>
        <p:spPr>
          <a:xfrm>
            <a:off x="340480" y="6807499"/>
            <a:ext cx="6556374" cy="253916"/>
          </a:xfrm>
          <a:prstGeom prst="rect">
            <a:avLst/>
          </a:prstGeom>
          <a:noFill/>
        </p:spPr>
        <p:txBody>
          <a:bodyPr wrap="square" rtlCol="0">
            <a:spAutoFit/>
          </a:bodyPr>
          <a:lstStyle/>
          <a:p>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◆実施スケジュール（</a:t>
            </a:r>
            <a:r>
              <a:rPr lang="en-US" altLang="ja-JP" sz="1050" dirty="0">
                <a:solidFill>
                  <a:schemeClr val="tx1">
                    <a:lumMod val="75000"/>
                    <a:lumOff val="25000"/>
                  </a:schemeClr>
                </a:solidFill>
                <a:latin typeface="Meiryo UI" panose="020B0604030504040204" pitchFamily="50" charset="-128"/>
                <a:ea typeface="Meiryo UI" panose="020B0604030504040204" pitchFamily="50" charset="-128"/>
              </a:rPr>
              <a:t>2023</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年</a:t>
            </a:r>
            <a:r>
              <a:rPr lang="en-US" altLang="ja-JP" sz="1050" dirty="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月時点の仮案です／正式な日程は</a:t>
            </a:r>
            <a:r>
              <a:rPr lang="en-US" altLang="ja-JP" sz="1050" dirty="0">
                <a:solidFill>
                  <a:schemeClr val="tx1">
                    <a:lumMod val="75000"/>
                    <a:lumOff val="25000"/>
                  </a:schemeClr>
                </a:solidFill>
                <a:latin typeface="Meiryo UI" panose="020B0604030504040204" pitchFamily="50" charset="-128"/>
                <a:ea typeface="Meiryo UI" panose="020B0604030504040204" pitchFamily="50" charset="-128"/>
              </a:rPr>
              <a:t>2023</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年</a:t>
            </a:r>
            <a:r>
              <a:rPr lang="en-US" altLang="ja-JP" sz="1050" dirty="0">
                <a:solidFill>
                  <a:schemeClr val="tx1">
                    <a:lumMod val="75000"/>
                    <a:lumOff val="25000"/>
                  </a:schemeClr>
                </a:solidFill>
                <a:latin typeface="Meiryo UI" panose="020B0604030504040204" pitchFamily="50" charset="-128"/>
                <a:ea typeface="Meiryo UI" panose="020B0604030504040204" pitchFamily="50" charset="-128"/>
              </a:rPr>
              <a:t>3</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月頃の確定を予定しています）</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C25AF880-7614-6145-E054-ABA6F5F4DEA2}"/>
              </a:ext>
            </a:extLst>
          </p:cNvPr>
          <p:cNvSpPr/>
          <p:nvPr/>
        </p:nvSpPr>
        <p:spPr>
          <a:xfrm>
            <a:off x="422909" y="2489200"/>
            <a:ext cx="6855160" cy="4152900"/>
          </a:xfrm>
          <a:prstGeom prst="roundRect">
            <a:avLst>
              <a:gd name="adj" fmla="val 4343"/>
            </a:avLst>
          </a:prstGeom>
          <a:noFill/>
          <a:ln>
            <a:solidFill>
              <a:srgbClr val="645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EBCCAE57-BE43-3C01-F8AE-BFA531320B94}"/>
              </a:ext>
            </a:extLst>
          </p:cNvPr>
          <p:cNvPicPr>
            <a:picLocks noChangeAspect="1"/>
          </p:cNvPicPr>
          <p:nvPr/>
        </p:nvPicPr>
        <p:blipFill rotWithShape="1">
          <a:blip r:embed="rId10" cstate="email">
            <a:extLst>
              <a:ext uri="{28A0092B-C50C-407E-A947-70E740481C1C}">
                <a14:useLocalDpi xmlns:a14="http://schemas.microsoft.com/office/drawing/2010/main"/>
              </a:ext>
            </a:extLst>
          </a:blip>
          <a:srcRect/>
          <a:stretch/>
        </p:blipFill>
        <p:spPr>
          <a:xfrm>
            <a:off x="4866218" y="5334728"/>
            <a:ext cx="2293394" cy="1447813"/>
          </a:xfrm>
          <a:prstGeom prst="rect">
            <a:avLst/>
          </a:prstGeom>
        </p:spPr>
      </p:pic>
      <p:sp>
        <p:nvSpPr>
          <p:cNvPr id="8" name="四角形: 角を丸くする 7">
            <a:extLst>
              <a:ext uri="{FF2B5EF4-FFF2-40B4-BE49-F238E27FC236}">
                <a16:creationId xmlns:a16="http://schemas.microsoft.com/office/drawing/2014/main" id="{312AA714-26C1-9932-D539-F27E32BDE6C4}"/>
              </a:ext>
            </a:extLst>
          </p:cNvPr>
          <p:cNvSpPr/>
          <p:nvPr/>
        </p:nvSpPr>
        <p:spPr>
          <a:xfrm>
            <a:off x="841474" y="5706246"/>
            <a:ext cx="1761560" cy="842697"/>
          </a:xfrm>
          <a:prstGeom prst="roundRect">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3639125055"/>
              </p:ext>
            </p:extLst>
          </p:nvPr>
        </p:nvGraphicFramePr>
        <p:xfrm>
          <a:off x="541161" y="7033103"/>
          <a:ext cx="6705601" cy="3459910"/>
        </p:xfrm>
        <a:graphic>
          <a:graphicData uri="http://schemas.openxmlformats.org/drawingml/2006/table">
            <a:tbl>
              <a:tblPr/>
              <a:tblGrid>
                <a:gridCol w="1722205">
                  <a:extLst>
                    <a:ext uri="{9D8B030D-6E8A-4147-A177-3AD203B41FA5}">
                      <a16:colId xmlns:a16="http://schemas.microsoft.com/office/drawing/2014/main" val="1306725296"/>
                    </a:ext>
                  </a:extLst>
                </a:gridCol>
                <a:gridCol w="357914">
                  <a:extLst>
                    <a:ext uri="{9D8B030D-6E8A-4147-A177-3AD203B41FA5}">
                      <a16:colId xmlns:a16="http://schemas.microsoft.com/office/drawing/2014/main" val="1969181784"/>
                    </a:ext>
                  </a:extLst>
                </a:gridCol>
                <a:gridCol w="365760">
                  <a:extLst>
                    <a:ext uri="{9D8B030D-6E8A-4147-A177-3AD203B41FA5}">
                      <a16:colId xmlns:a16="http://schemas.microsoft.com/office/drawing/2014/main" val="1216633491"/>
                    </a:ext>
                  </a:extLst>
                </a:gridCol>
                <a:gridCol w="154512">
                  <a:extLst>
                    <a:ext uri="{9D8B030D-6E8A-4147-A177-3AD203B41FA5}">
                      <a16:colId xmlns:a16="http://schemas.microsoft.com/office/drawing/2014/main" val="1005863440"/>
                    </a:ext>
                  </a:extLst>
                </a:gridCol>
                <a:gridCol w="3699534">
                  <a:extLst>
                    <a:ext uri="{9D8B030D-6E8A-4147-A177-3AD203B41FA5}">
                      <a16:colId xmlns:a16="http://schemas.microsoft.com/office/drawing/2014/main" val="2460499918"/>
                    </a:ext>
                  </a:extLst>
                </a:gridCol>
                <a:gridCol w="202838">
                  <a:extLst>
                    <a:ext uri="{9D8B030D-6E8A-4147-A177-3AD203B41FA5}">
                      <a16:colId xmlns:a16="http://schemas.microsoft.com/office/drawing/2014/main" val="138728125"/>
                    </a:ext>
                  </a:extLst>
                </a:gridCol>
                <a:gridCol w="202838">
                  <a:extLst>
                    <a:ext uri="{9D8B030D-6E8A-4147-A177-3AD203B41FA5}">
                      <a16:colId xmlns:a16="http://schemas.microsoft.com/office/drawing/2014/main" val="583800785"/>
                    </a:ext>
                  </a:extLst>
                </a:gridCol>
              </a:tblGrid>
              <a:tr h="188578">
                <a:tc>
                  <a:txBody>
                    <a:bodyPr/>
                    <a:lstStyle/>
                    <a:p>
                      <a:pPr algn="ctr" fontAlgn="ctr"/>
                      <a:r>
                        <a:rPr lang="ja-JP" altLang="en-US" sz="600" b="0" i="0" u="none" strike="noStrike">
                          <a:solidFill>
                            <a:srgbClr val="000000"/>
                          </a:solidFill>
                          <a:effectLst/>
                          <a:latin typeface="Meiryo UI" panose="020B0604030504040204" pitchFamily="50" charset="-128"/>
                          <a:ea typeface="Meiryo UI" panose="020B0604030504040204" pitchFamily="50" charset="-128"/>
                        </a:rPr>
                        <a:t>分野</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gridSpan="2">
                  <a:txBody>
                    <a:bodyPr/>
                    <a:lstStyle/>
                    <a:p>
                      <a:pPr algn="ctr" fontAlgn="ctr"/>
                      <a:r>
                        <a:rPr lang="zh-TW" altLang="en-US" sz="600" b="0" i="0" u="none" strike="noStrike" dirty="0">
                          <a:solidFill>
                            <a:srgbClr val="000000"/>
                          </a:solidFill>
                          <a:effectLst/>
                          <a:latin typeface="Meiryo UI" panose="020B0604030504040204" pitchFamily="50" charset="-128"/>
                          <a:ea typeface="Meiryo UI" panose="020B0604030504040204" pitchFamily="50" charset="-128"/>
                        </a:rPr>
                        <a:t>開催時期</a:t>
                      </a: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（予定）</a:t>
                      </a:r>
                      <a:endParaRPr lang="zh-TW"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kumimoji="1" lang="ja-JP" altLang="en-US"/>
                    </a:p>
                  </a:txBody>
                  <a:tcPr/>
                </a:tc>
                <a:tc>
                  <a:txBody>
                    <a:bodyPr/>
                    <a:lstStyle/>
                    <a:p>
                      <a:pPr algn="ctr" fontAlgn="ctr"/>
                      <a:r>
                        <a:rPr lang="ja-JP" altLang="en-US" sz="600" b="0" i="0" u="none" strike="noStrike">
                          <a:solidFill>
                            <a:srgbClr val="000000"/>
                          </a:solidFill>
                          <a:effectLst/>
                          <a:latin typeface="Meiryo UI" panose="020B0604030504040204" pitchFamily="50" charset="-128"/>
                          <a:ea typeface="Meiryo UI" panose="020B0604030504040204" pitchFamily="50" charset="-128"/>
                        </a:rPr>
                        <a:t>回数</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ja-JP" altLang="en-US" sz="600" b="0" i="0" u="none" strike="noStrike">
                          <a:solidFill>
                            <a:srgbClr val="000000"/>
                          </a:solidFill>
                          <a:effectLst/>
                          <a:latin typeface="Meiryo UI" panose="020B0604030504040204" pitchFamily="50" charset="-128"/>
                          <a:ea typeface="Meiryo UI" panose="020B0604030504040204" pitchFamily="50" charset="-128"/>
                        </a:rPr>
                        <a:t>テーマ</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ja-JP" altLang="en-US" sz="500" b="0" i="0" u="none" strike="noStrike">
                          <a:solidFill>
                            <a:srgbClr val="000000"/>
                          </a:solidFill>
                          <a:effectLst/>
                          <a:latin typeface="Meiryo UI" panose="020B0604030504040204" pitchFamily="50" charset="-128"/>
                          <a:ea typeface="Meiryo UI" panose="020B0604030504040204" pitchFamily="50" charset="-128"/>
                        </a:rPr>
                        <a:t>開始時間</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ja-JP" altLang="en-US" sz="500" b="0" i="0" u="none" strike="noStrike">
                          <a:solidFill>
                            <a:srgbClr val="000000"/>
                          </a:solidFill>
                          <a:effectLst/>
                          <a:latin typeface="Meiryo UI" panose="020B0604030504040204" pitchFamily="50" charset="-128"/>
                          <a:ea typeface="Meiryo UI" panose="020B0604030504040204" pitchFamily="50" charset="-128"/>
                        </a:rPr>
                        <a:t>終了時間</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919618501"/>
                  </a:ext>
                </a:extLst>
              </a:tr>
              <a:tr h="156567">
                <a:tc rowSpan="3">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１　　ガイダンス：地域政策の基礎</a:t>
                      </a:r>
                    </a:p>
                  </a:txBody>
                  <a:tcPr marL="90345"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3">
                  <a:txBody>
                    <a:bodyPr/>
                    <a:lstStyle/>
                    <a:p>
                      <a:pPr algn="ctr" fontAlgn="ctr"/>
                      <a:r>
                        <a:rPr lang="en-US" altLang="ja-JP" sz="7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月</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5/24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1 </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開校挨拶</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本年度の講義について</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14">
                  <a:txBody>
                    <a:bodyPr/>
                    <a:lstStyle/>
                    <a:p>
                      <a:pPr algn="ctr" fontAlgn="ct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17:30</a:t>
                      </a:r>
                      <a:br>
                        <a:rPr lang="en-US" altLang="ja-JP" sz="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開始</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14">
                  <a:txBody>
                    <a:bodyPr/>
                    <a:lstStyle/>
                    <a:p>
                      <a:pPr algn="ctr" fontAlgn="ct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19:00</a:t>
                      </a:r>
                      <a:br>
                        <a:rPr lang="en-US" altLang="ja-JP" sz="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600" b="0" i="0" u="none" strike="noStrike" dirty="0">
                          <a:solidFill>
                            <a:srgbClr val="000000"/>
                          </a:solidFill>
                          <a:effectLst/>
                          <a:latin typeface="Meiryo UI" panose="020B0604030504040204" pitchFamily="50" charset="-128"/>
                          <a:ea typeface="Meiryo UI" panose="020B0604030504040204" pitchFamily="50" charset="-128"/>
                        </a:rPr>
                        <a:t>終了</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208569387"/>
                  </a:ext>
                </a:extLst>
              </a:tr>
              <a:tr h="15656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受講自治体交流会</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92303640"/>
                  </a:ext>
                </a:extLst>
              </a:tr>
              <a:tr h="15656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人口減少下の地域</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93063248"/>
                  </a:ext>
                </a:extLst>
              </a:tr>
              <a:tr h="127748">
                <a:tc rowSpan="8">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２　　地域政策の先端的手法</a:t>
                      </a:r>
                    </a:p>
                  </a:txBody>
                  <a:tcPr marL="90345"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2">
                  <a:txBody>
                    <a:bodyPr/>
                    <a:lstStyle/>
                    <a:p>
                      <a:pPr algn="ctr" fontAlgn="ctr"/>
                      <a:r>
                        <a:rPr lang="en-US" altLang="ja-JP" sz="700" b="0" i="0" u="none" strike="noStrike" dirty="0">
                          <a:solidFill>
                            <a:srgbClr val="000000"/>
                          </a:solidFill>
                          <a:effectLst/>
                          <a:latin typeface="Meiryo UI" panose="020B0604030504040204" pitchFamily="50" charset="-128"/>
                          <a:ea typeface="Meiryo UI" panose="020B0604030504040204" pitchFamily="50" charset="-128"/>
                        </a:rPr>
                        <a:t>6</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月</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6/14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2 </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l" fontAlgn="ctr"/>
                      <a:r>
                        <a:rPr lang="ja-JP" altLang="en-US" sz="800" b="0" i="0" u="none" strike="noStrike" dirty="0">
                          <a:solidFill>
                            <a:srgbClr val="FF0000"/>
                          </a:solidFill>
                          <a:effectLst/>
                          <a:latin typeface="Meiryo UI" panose="020B0604030504040204" pitchFamily="50" charset="-128"/>
                          <a:ea typeface="Meiryo UI" panose="020B0604030504040204" pitchFamily="50" charset="-128"/>
                        </a:rPr>
                        <a:t>今、政策現場で着目されているナッジを学ぶ</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行動経済学とナッジ　講義と実践</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723424589"/>
                  </a:ext>
                </a:extLst>
              </a:tr>
              <a:tr h="144099">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6/28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3 </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614527482"/>
                  </a:ext>
                </a:extLst>
              </a:tr>
              <a:tr h="127748">
                <a:tc vMerge="1">
                  <a:txBody>
                    <a:bodyPr/>
                    <a:lstStyle/>
                    <a:p>
                      <a:endParaRPr kumimoji="1" lang="ja-JP" altLang="en-US"/>
                    </a:p>
                  </a:txBody>
                  <a:tcPr/>
                </a:tc>
                <a:tc rowSpan="2">
                  <a:txBody>
                    <a:bodyPr/>
                    <a:lstStyle/>
                    <a:p>
                      <a:pPr algn="ctr" fontAlgn="ct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７月</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7/12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4 </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l" fontAlgn="ctr"/>
                      <a:r>
                        <a:rPr lang="ja-JP" altLang="en-US" sz="800" b="0" i="0" u="none" strike="noStrike" dirty="0">
                          <a:solidFill>
                            <a:srgbClr val="FF0000"/>
                          </a:solidFill>
                          <a:effectLst/>
                          <a:latin typeface="Meiryo UI" panose="020B0604030504040204" pitchFamily="50" charset="-128"/>
                          <a:ea typeface="Meiryo UI" panose="020B0604030504040204" pitchFamily="50" charset="-128"/>
                        </a:rPr>
                        <a:t>自治体</a:t>
                      </a:r>
                      <a:r>
                        <a:rPr lang="en-US" altLang="ja-JP" sz="800" b="0" i="0" u="none" strike="noStrike" dirty="0">
                          <a:solidFill>
                            <a:srgbClr val="FF0000"/>
                          </a:solidFill>
                          <a:effectLst/>
                          <a:latin typeface="Meiryo UI" panose="020B0604030504040204" pitchFamily="50" charset="-128"/>
                          <a:ea typeface="Meiryo UI" panose="020B0604030504040204" pitchFamily="50" charset="-128"/>
                        </a:rPr>
                        <a:t>DX</a:t>
                      </a:r>
                      <a:r>
                        <a:rPr lang="ja-JP" altLang="en-US" sz="800" b="0" i="0" u="none" strike="noStrike" dirty="0">
                          <a:solidFill>
                            <a:srgbClr val="FF0000"/>
                          </a:solidFill>
                          <a:effectLst/>
                          <a:latin typeface="Meiryo UI" panose="020B0604030504040204" pitchFamily="50" charset="-128"/>
                          <a:ea typeface="Meiryo UI" panose="020B0604030504040204" pitchFamily="50" charset="-128"/>
                        </a:rPr>
                        <a:t>と地方創生</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国の</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DX</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政策の最新とデジタル甲子園の実例</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122421427"/>
                  </a:ext>
                </a:extLst>
              </a:tr>
              <a:tr h="144099">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7/26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5 </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6448579"/>
                  </a:ext>
                </a:extLst>
              </a:tr>
              <a:tr h="127748">
                <a:tc vMerge="1">
                  <a:txBody>
                    <a:bodyPr/>
                    <a:lstStyle/>
                    <a:p>
                      <a:endParaRPr kumimoji="1" lang="ja-JP" altLang="en-US"/>
                    </a:p>
                  </a:txBody>
                  <a:tcPr/>
                </a:tc>
                <a:tc rowSpan="2">
                  <a:txBody>
                    <a:bodyPr/>
                    <a:lstStyle/>
                    <a:p>
                      <a:pPr algn="ctr" fontAlgn="ctr"/>
                      <a:r>
                        <a:rPr lang="en-US" altLang="ja-JP" sz="700" b="0" i="0" u="none" strike="noStrike">
                          <a:solidFill>
                            <a:srgbClr val="000000"/>
                          </a:solidFill>
                          <a:effectLst/>
                          <a:latin typeface="Meiryo UI" panose="020B0604030504040204" pitchFamily="50" charset="-128"/>
                          <a:ea typeface="Meiryo UI" panose="020B0604030504040204" pitchFamily="50" charset="-128"/>
                        </a:rPr>
                        <a:t>9</a:t>
                      </a:r>
                      <a:r>
                        <a:rPr lang="ja-JP" altLang="en-US" sz="700" b="0" i="0" u="none" strike="noStrike">
                          <a:solidFill>
                            <a:srgbClr val="000000"/>
                          </a:solidFill>
                          <a:effectLst/>
                          <a:latin typeface="Meiryo UI" panose="020B0604030504040204" pitchFamily="50" charset="-128"/>
                          <a:ea typeface="Meiryo UI" panose="020B0604030504040204" pitchFamily="50" charset="-128"/>
                        </a:rPr>
                        <a:t>月</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9/13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6 </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l" fontAlgn="ctr"/>
                      <a:r>
                        <a:rPr lang="ja-JP" altLang="en-US" sz="800" b="0" i="0" u="none" strike="noStrike" dirty="0">
                          <a:solidFill>
                            <a:srgbClr val="FF0000"/>
                          </a:solidFill>
                          <a:effectLst/>
                          <a:latin typeface="Meiryo UI" panose="020B0604030504040204" pitchFamily="50" charset="-128"/>
                          <a:ea typeface="Meiryo UI" panose="020B0604030504040204" pitchFamily="50" charset="-128"/>
                        </a:rPr>
                        <a:t>まちづくりの対話に「仮想将来世代」を組み込む、新しい手法</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フューチャー・デザイン　講義と実践</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32030499"/>
                  </a:ext>
                </a:extLst>
              </a:tr>
              <a:tr h="165894">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9/27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7 </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34036618"/>
                  </a:ext>
                </a:extLst>
              </a:tr>
              <a:tr h="127748">
                <a:tc vMerge="1">
                  <a:txBody>
                    <a:bodyPr/>
                    <a:lstStyle/>
                    <a:p>
                      <a:endParaRPr kumimoji="1" lang="ja-JP" altLang="en-US"/>
                    </a:p>
                  </a:txBody>
                  <a:tcPr/>
                </a:tc>
                <a:tc rowSpan="2">
                  <a:txBody>
                    <a:bodyPr/>
                    <a:lstStyle/>
                    <a:p>
                      <a:pPr algn="ctr" fontAlgn="ctr"/>
                      <a:r>
                        <a:rPr lang="en-US" altLang="ja-JP" sz="700" b="0" i="0" u="none" strike="noStrike">
                          <a:solidFill>
                            <a:srgbClr val="000000"/>
                          </a:solidFill>
                          <a:effectLst/>
                          <a:latin typeface="Meiryo UI" panose="020B0604030504040204" pitchFamily="50" charset="-128"/>
                          <a:ea typeface="Meiryo UI" panose="020B0604030504040204" pitchFamily="50" charset="-128"/>
                        </a:rPr>
                        <a:t>10</a:t>
                      </a:r>
                      <a:r>
                        <a:rPr lang="ja-JP" altLang="en-US" sz="700" b="0" i="0" u="none" strike="noStrike">
                          <a:solidFill>
                            <a:srgbClr val="000000"/>
                          </a:solidFill>
                          <a:effectLst/>
                          <a:latin typeface="Meiryo UI" panose="020B0604030504040204" pitchFamily="50" charset="-128"/>
                          <a:ea typeface="Meiryo UI" panose="020B0604030504040204" pitchFamily="50" charset="-128"/>
                        </a:rPr>
                        <a:t>月</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10/11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8 </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l" fontAlgn="ctr"/>
                      <a:r>
                        <a:rPr lang="ja-JP" altLang="en-US" sz="800" b="0" i="0" u="none" strike="noStrike" dirty="0">
                          <a:solidFill>
                            <a:srgbClr val="FF0000"/>
                          </a:solidFill>
                          <a:effectLst/>
                          <a:latin typeface="Meiryo UI" panose="020B0604030504040204" pitchFamily="50" charset="-128"/>
                          <a:ea typeface="Meiryo UI" panose="020B0604030504040204" pitchFamily="50" charset="-128"/>
                        </a:rPr>
                        <a:t>より多くの人が幸せになるために、社会の資源を最適に配分するには</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マーケット・デザイン　講義と実践</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7511695"/>
                  </a:ext>
                </a:extLst>
              </a:tr>
              <a:tr h="165894">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10/25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9 </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714862684"/>
                  </a:ext>
                </a:extLst>
              </a:tr>
              <a:tr h="156567">
                <a:tc rowSpan="3">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３　　多様な人材の活用</a:t>
                      </a:r>
                    </a:p>
                  </a:txBody>
                  <a:tcPr marL="90345"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rowSpan="2">
                  <a:txBody>
                    <a:bodyPr/>
                    <a:lstStyle/>
                    <a:p>
                      <a:pPr algn="ctr" fontAlgn="ctr"/>
                      <a:r>
                        <a:rPr lang="en-US" altLang="ja-JP" sz="700" b="0" i="0" u="none" strike="noStrike">
                          <a:solidFill>
                            <a:srgbClr val="000000"/>
                          </a:solidFill>
                          <a:effectLst/>
                          <a:latin typeface="Meiryo UI" panose="020B0604030504040204" pitchFamily="50" charset="-128"/>
                          <a:ea typeface="Meiryo UI" panose="020B0604030504040204" pitchFamily="50" charset="-128"/>
                        </a:rPr>
                        <a:t>11</a:t>
                      </a:r>
                      <a:r>
                        <a:rPr lang="ja-JP" altLang="en-US" sz="700" b="0" i="0" u="none" strike="noStrike">
                          <a:solidFill>
                            <a:srgbClr val="000000"/>
                          </a:solidFill>
                          <a:effectLst/>
                          <a:latin typeface="Meiryo UI" panose="020B0604030504040204" pitchFamily="50" charset="-128"/>
                          <a:ea typeface="Meiryo UI" panose="020B0604030504040204" pitchFamily="50" charset="-128"/>
                        </a:rPr>
                        <a:t>月</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11/8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10 </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関係人口の地域活用</a:t>
                      </a:r>
                    </a:p>
                  </a:txBody>
                  <a:tcPr marL="7529" marR="7529" marT="7529" marB="361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961261467"/>
                  </a:ext>
                </a:extLst>
              </a:tr>
              <a:tr h="156567">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11/22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11 </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外国人労働者の地域活用</a:t>
                      </a:r>
                    </a:p>
                  </a:txBody>
                  <a:tcPr marL="7529" marR="7529" marT="7529" marB="361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91537097"/>
                  </a:ext>
                </a:extLst>
              </a:tr>
              <a:tr h="156567">
                <a:tc vMerge="1">
                  <a:txBody>
                    <a:bodyPr/>
                    <a:lstStyle/>
                    <a:p>
                      <a:endParaRPr kumimoji="1" lang="ja-JP" altLang="en-US"/>
                    </a:p>
                  </a:txBody>
                  <a:tcPr/>
                </a:tc>
                <a:tc>
                  <a:txBody>
                    <a:bodyPr/>
                    <a:lstStyle/>
                    <a:p>
                      <a:pPr algn="ctr" fontAlgn="ctr"/>
                      <a:r>
                        <a:rPr lang="en-US" altLang="ja-JP" sz="700" b="0" i="0" u="none" strike="noStrike">
                          <a:solidFill>
                            <a:srgbClr val="000000"/>
                          </a:solidFill>
                          <a:effectLst/>
                          <a:latin typeface="Meiryo UI" panose="020B0604030504040204" pitchFamily="50" charset="-128"/>
                          <a:ea typeface="Meiryo UI" panose="020B0604030504040204" pitchFamily="50" charset="-128"/>
                        </a:rPr>
                        <a:t>12</a:t>
                      </a:r>
                      <a:r>
                        <a:rPr lang="ja-JP" altLang="en-US" sz="700" b="0" i="0" u="none" strike="noStrike">
                          <a:solidFill>
                            <a:srgbClr val="000000"/>
                          </a:solidFill>
                          <a:effectLst/>
                          <a:latin typeface="Meiryo UI" panose="020B0604030504040204" pitchFamily="50" charset="-128"/>
                          <a:ea typeface="Meiryo UI" panose="020B0604030504040204" pitchFamily="50" charset="-128"/>
                        </a:rPr>
                        <a:t>月</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12/13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12 </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セカンドキャリアと地域での活躍</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856065838"/>
                  </a:ext>
                </a:extLst>
              </a:tr>
              <a:tr h="170977">
                <a:tc>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7529" marR="7529" marT="7529" marB="36138"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7529" marR="7529" marT="7529" marB="36138"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7529" marR="7529" marT="7529" marB="36138"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l"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7529" marR="7529" marT="7529" marB="36138"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7529" marR="7529" marT="7529" marB="36138"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extLst>
                  <a:ext uri="{0D108BD9-81ED-4DB2-BD59-A6C34878D82A}">
                    <a16:rowId xmlns:a16="http://schemas.microsoft.com/office/drawing/2014/main" val="3055534882"/>
                  </a:ext>
                </a:extLst>
              </a:tr>
              <a:tr h="183972">
                <a:tc rowSpan="2">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特別講義</a:t>
                      </a:r>
                    </a:p>
                  </a:txBody>
                  <a:tcPr marL="90345"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altLang="ja-JP" sz="700" b="0" i="0" u="none" strike="noStrike" dirty="0">
                          <a:solidFill>
                            <a:srgbClr val="000000"/>
                          </a:solidFill>
                          <a:effectLst/>
                          <a:latin typeface="Meiryo UI" panose="020B0604030504040204" pitchFamily="50" charset="-128"/>
                          <a:ea typeface="Meiryo UI" panose="020B0604030504040204" pitchFamily="50" charset="-128"/>
                        </a:rPr>
                        <a:t>8</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月予定</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13 </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altLang="ja-JP" sz="600" b="0" i="0" u="none" strike="noStrike">
                        <a:solidFill>
                          <a:srgbClr val="000000"/>
                        </a:solidFill>
                        <a:effectLst/>
                        <a:latin typeface="Meiryo UI" panose="020B0604030504040204" pitchFamily="50" charset="-128"/>
                        <a:ea typeface="Meiryo UI" panose="020B0604030504040204" pitchFamily="50" charset="-128"/>
                      </a:endParaRP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最新の地方創生事例について（省庁の担当官ご登壇予定）</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17:30</a:t>
                      </a:r>
                      <a:br>
                        <a:rPr lang="en-US" altLang="ja-JP" sz="600" b="0" i="0" u="none" strike="noStrike">
                          <a:solidFill>
                            <a:srgbClr val="000000"/>
                          </a:solidFill>
                          <a:effectLst/>
                          <a:latin typeface="Meiryo UI" panose="020B0604030504040204" pitchFamily="50" charset="-128"/>
                          <a:ea typeface="Meiryo UI" panose="020B0604030504040204" pitchFamily="50" charset="-128"/>
                        </a:rPr>
                      </a:br>
                      <a:r>
                        <a:rPr lang="ja-JP" altLang="en-US" sz="600" b="0" i="0" u="none" strike="noStrike">
                          <a:solidFill>
                            <a:srgbClr val="000000"/>
                          </a:solidFill>
                          <a:effectLst/>
                          <a:latin typeface="Meiryo UI" panose="020B0604030504040204" pitchFamily="50" charset="-128"/>
                          <a:ea typeface="Meiryo UI" panose="020B0604030504040204" pitchFamily="50" charset="-128"/>
                        </a:rPr>
                        <a:t>開始</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19:00</a:t>
                      </a:r>
                      <a:br>
                        <a:rPr lang="en-US" altLang="ja-JP" sz="600" b="0" i="0" u="none" strike="noStrike">
                          <a:solidFill>
                            <a:srgbClr val="000000"/>
                          </a:solidFill>
                          <a:effectLst/>
                          <a:latin typeface="Meiryo UI" panose="020B0604030504040204" pitchFamily="50" charset="-128"/>
                          <a:ea typeface="Meiryo UI" panose="020B0604030504040204" pitchFamily="50" charset="-128"/>
                        </a:rPr>
                      </a:br>
                      <a:r>
                        <a:rPr lang="ja-JP" altLang="en-US" sz="600" b="0" i="0" u="none" strike="noStrike">
                          <a:solidFill>
                            <a:srgbClr val="000000"/>
                          </a:solidFill>
                          <a:effectLst/>
                          <a:latin typeface="Meiryo UI" panose="020B0604030504040204" pitchFamily="50" charset="-128"/>
                          <a:ea typeface="Meiryo UI" panose="020B0604030504040204" pitchFamily="50" charset="-128"/>
                        </a:rPr>
                        <a:t>終了</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801486702"/>
                  </a:ext>
                </a:extLst>
              </a:tr>
              <a:tr h="183972">
                <a:tc vMerge="1">
                  <a:txBody>
                    <a:bodyPr/>
                    <a:lstStyle/>
                    <a:p>
                      <a:endParaRPr kumimoji="1" lang="ja-JP" altLang="en-US"/>
                    </a:p>
                  </a:txBody>
                  <a:tcPr/>
                </a:tc>
                <a:tc>
                  <a:txBody>
                    <a:bodyPr/>
                    <a:lstStyle/>
                    <a:p>
                      <a:pPr algn="ctr" fontAlgn="ctr"/>
                      <a:r>
                        <a:rPr lang="en-US" altLang="ja-JP" sz="7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月予定</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altLang="ja-JP" sz="600" b="0" i="0" u="none" strike="noStrike" dirty="0">
                          <a:solidFill>
                            <a:srgbClr val="000000"/>
                          </a:solidFill>
                          <a:effectLst/>
                          <a:latin typeface="Meiryo UI" panose="020B0604030504040204" pitchFamily="50" charset="-128"/>
                          <a:ea typeface="Meiryo UI" panose="020B0604030504040204" pitchFamily="50" charset="-128"/>
                        </a:rPr>
                        <a:t>14 </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altLang="ja-JP" sz="600" b="0" i="0" u="none" strike="noStrike">
                        <a:solidFill>
                          <a:srgbClr val="000000"/>
                        </a:solidFill>
                        <a:effectLst/>
                        <a:latin typeface="Meiryo UI" panose="020B0604030504040204" pitchFamily="50" charset="-128"/>
                        <a:ea typeface="Meiryo UI" panose="020B0604030504040204" pitchFamily="50" charset="-128"/>
                      </a:endParaRP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最新の地方創生事例について（自治体市長様ご登壇予定）</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995338511"/>
                  </a:ext>
                </a:extLst>
              </a:tr>
              <a:tr h="170977">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先端事例地の視察</a:t>
                      </a:r>
                    </a:p>
                  </a:txBody>
                  <a:tcPr marL="90345"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ctr"/>
                      <a:r>
                        <a:rPr lang="ja-JP" altLang="en-US" sz="700" b="0" i="0" u="none" strike="noStrike">
                          <a:solidFill>
                            <a:srgbClr val="000000"/>
                          </a:solidFill>
                          <a:effectLst/>
                          <a:latin typeface="Meiryo UI" panose="020B0604030504040204" pitchFamily="50" charset="-128"/>
                          <a:ea typeface="Meiryo UI" panose="020B0604030504040204" pitchFamily="50" charset="-128"/>
                        </a:rPr>
                        <a:t>１月予定</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15 </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altLang="ja-JP" sz="600" b="0" i="0" u="none" strike="noStrike">
                        <a:solidFill>
                          <a:srgbClr val="000000"/>
                        </a:solidFill>
                        <a:effectLst/>
                        <a:latin typeface="Meiryo UI" panose="020B0604030504040204" pitchFamily="50" charset="-128"/>
                        <a:ea typeface="Meiryo UI" panose="020B0604030504040204" pitchFamily="50" charset="-128"/>
                      </a:endParaRP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2023</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年期初に視察地を決定します</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951515849"/>
                  </a:ext>
                </a:extLst>
              </a:tr>
              <a:tr h="183972">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成果報告＆交流会</a:t>
                      </a:r>
                    </a:p>
                  </a:txBody>
                  <a:tcPr marL="90345"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２月予定</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altLang="ja-JP" sz="600" b="0" i="0" u="none" strike="noStrike">
                          <a:solidFill>
                            <a:srgbClr val="000000"/>
                          </a:solidFill>
                          <a:effectLst/>
                          <a:latin typeface="Meiryo UI" panose="020B0604030504040204" pitchFamily="50" charset="-128"/>
                          <a:ea typeface="Meiryo UI" panose="020B0604030504040204" pitchFamily="50" charset="-128"/>
                        </a:rPr>
                        <a:t>16 </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altLang="ja-JP" sz="600" b="0" i="0" u="none" strike="noStrike">
                        <a:solidFill>
                          <a:srgbClr val="000000"/>
                        </a:solidFill>
                        <a:effectLst/>
                        <a:latin typeface="Meiryo UI" panose="020B0604030504040204" pitchFamily="50" charset="-128"/>
                        <a:ea typeface="Meiryo UI" panose="020B0604030504040204" pitchFamily="50" charset="-128"/>
                      </a:endParaRP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地域構想研究所にてのリアルとオンラインの併用交流会</a:t>
                      </a: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7529" marR="7529" marT="7529" marB="3613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58438932"/>
                  </a:ext>
                </a:extLst>
              </a:tr>
            </a:tbl>
          </a:graphicData>
        </a:graphic>
      </p:graphicFrame>
    </p:spTree>
    <p:extLst>
      <p:ext uri="{BB962C8B-B14F-4D97-AF65-F5344CB8AC3E}">
        <p14:creationId xmlns:p14="http://schemas.microsoft.com/office/powerpoint/2010/main" val="1005272404"/>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1201</TotalTime>
  <Words>943</Words>
  <Application>Microsoft Office PowerPoint</Application>
  <PresentationFormat>ユーザー設定</PresentationFormat>
  <Paragraphs>129</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HG創英ﾌﾟﾚｾﾞﾝｽEB</vt:lpstr>
      <vt:lpstr>Meiryo UI</vt:lpstr>
      <vt:lpstr>Yu Gothic UI</vt:lpstr>
      <vt:lpstr>Arial</vt:lpstr>
      <vt:lpstr>Calibri</vt:lpstr>
      <vt:lpstr>Calibri Light</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中島 ゆき個人用（kappn999）</cp:lastModifiedBy>
  <cp:revision>58</cp:revision>
  <cp:lastPrinted>2022-11-16T04:30:33Z</cp:lastPrinted>
  <dcterms:created xsi:type="dcterms:W3CDTF">2013-08-07T01:16:52Z</dcterms:created>
  <dcterms:modified xsi:type="dcterms:W3CDTF">2023-01-20T05:18:04Z</dcterms:modified>
</cp:coreProperties>
</file>