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3" r:id="rId1"/>
  </p:sldMasterIdLst>
  <p:notesMasterIdLst>
    <p:notesMasterId r:id="rId3"/>
  </p:notesMasterIdLst>
  <p:sldIdLst>
    <p:sldId id="259" r:id="rId2"/>
  </p:sldIdLst>
  <p:sldSz cx="7775575" cy="10907713"/>
  <p:notesSz cx="6794500" cy="9925050"/>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EBF7"/>
    <a:srgbClr val="FFFFFF"/>
    <a:srgbClr val="0A71BF"/>
    <a:srgbClr val="E6E6E6"/>
    <a:srgbClr val="000000"/>
    <a:srgbClr val="5B9BD5"/>
    <a:srgbClr val="2F85DA"/>
    <a:srgbClr val="68BEF8"/>
    <a:srgbClr val="008A3E"/>
    <a:srgbClr val="2949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93" autoAdjust="0"/>
    <p:restoredTop sz="94660"/>
  </p:normalViewPr>
  <p:slideViewPr>
    <p:cSldViewPr snapToGrid="0">
      <p:cViewPr>
        <p:scale>
          <a:sx n="60" d="100"/>
          <a:sy n="60" d="100"/>
        </p:scale>
        <p:origin x="1330" y="53"/>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4283" cy="49797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8645" y="0"/>
            <a:ext cx="2944283" cy="497976"/>
          </a:xfrm>
          <a:prstGeom prst="rect">
            <a:avLst/>
          </a:prstGeom>
        </p:spPr>
        <p:txBody>
          <a:bodyPr vert="horz" lIns="91440" tIns="45720" rIns="91440" bIns="45720" rtlCol="0"/>
          <a:lstStyle>
            <a:lvl1pPr algn="r">
              <a:defRPr sz="1200"/>
            </a:lvl1pPr>
          </a:lstStyle>
          <a:p>
            <a:fld id="{70F99883-74AE-4A2C-81B7-5B86A08198C0}" type="datetimeFigureOut">
              <a:rPr kumimoji="1" lang="ja-JP" altLang="en-US" smtClean="0"/>
              <a:t>2022/12/11</a:t>
            </a:fld>
            <a:endParaRPr kumimoji="1" lang="ja-JP" altLang="en-US"/>
          </a:p>
        </p:txBody>
      </p:sp>
      <p:sp>
        <p:nvSpPr>
          <p:cNvPr id="4" name="スライド イメージ プレースホルダー 3"/>
          <p:cNvSpPr>
            <a:spLocks noGrp="1" noRot="1" noChangeAspect="1"/>
          </p:cNvSpPr>
          <p:nvPr>
            <p:ph type="sldImg" idx="2"/>
          </p:nvPr>
        </p:nvSpPr>
        <p:spPr>
          <a:xfrm>
            <a:off x="2203450" y="1239838"/>
            <a:ext cx="2387600" cy="335121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76431"/>
            <a:ext cx="5435600" cy="3907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7076"/>
            <a:ext cx="2944283" cy="4979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8645" y="9427076"/>
            <a:ext cx="2944283" cy="497975"/>
          </a:xfrm>
          <a:prstGeom prst="rect">
            <a:avLst/>
          </a:prstGeom>
        </p:spPr>
        <p:txBody>
          <a:bodyPr vert="horz" lIns="91440" tIns="45720" rIns="91440" bIns="45720" rtlCol="0" anchor="b"/>
          <a:lstStyle>
            <a:lvl1pPr algn="r">
              <a:defRPr sz="12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12/11/2022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515871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12/11/2022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55172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12/11/2022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4829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071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12/11/2022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04880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764DE79-268F-4C1A-8933-263129D2AF90}" type="datetimeFigureOut">
              <a:rPr lang="en-US" smtClean="0"/>
              <a:t>12/11/2022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01440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12/11/2022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675215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12/11/2022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601266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12/11/2022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25992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12/11/2022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1379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12/11/2022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69020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12/11/2022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844309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571" y="580737"/>
            <a:ext cx="6706433" cy="210832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4571" y="2903673"/>
            <a:ext cx="6706433" cy="69208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34571" y="10109836"/>
            <a:ext cx="1749504" cy="580735"/>
          </a:xfrm>
          <a:prstGeom prst="rect">
            <a:avLst/>
          </a:prstGeom>
        </p:spPr>
        <p:txBody>
          <a:bodyPr vert="horz" lIns="91440" tIns="45720" rIns="91440" bIns="45720" rtlCol="0" anchor="ctr"/>
          <a:lstStyle>
            <a:lvl1pPr algn="l">
              <a:defRPr sz="1020">
                <a:solidFill>
                  <a:schemeClr val="tx1">
                    <a:tint val="75000"/>
                  </a:schemeClr>
                </a:solidFill>
              </a:defRPr>
            </a:lvl1pPr>
          </a:lstStyle>
          <a:p>
            <a:fld id="{C764DE79-268F-4C1A-8933-263129D2AF90}" type="datetimeFigureOut">
              <a:rPr lang="en-US" smtClean="0"/>
              <a:t>12/11/2022</a:t>
            </a:fld>
            <a:endParaRPr lang="en-US" dirty="0"/>
          </a:p>
        </p:txBody>
      </p:sp>
      <p:sp>
        <p:nvSpPr>
          <p:cNvPr id="5" name="Footer Placeholder 4"/>
          <p:cNvSpPr>
            <a:spLocks noGrp="1"/>
          </p:cNvSpPr>
          <p:nvPr>
            <p:ph type="ftr" sz="quarter" idx="3"/>
          </p:nvPr>
        </p:nvSpPr>
        <p:spPr>
          <a:xfrm>
            <a:off x="2575659" y="10109836"/>
            <a:ext cx="2624257" cy="580735"/>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91500" y="10109836"/>
            <a:ext cx="1749504" cy="580735"/>
          </a:xfrm>
          <a:prstGeom prst="rect">
            <a:avLst/>
          </a:prstGeom>
        </p:spPr>
        <p:txBody>
          <a:bodyPr vert="horz" lIns="91440" tIns="45720" rIns="91440" bIns="45720" rtlCol="0" anchor="ctr"/>
          <a:lstStyle>
            <a:lvl1pPr algn="r">
              <a:defRPr sz="1020">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178048878"/>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l" defTabSz="777514" rtl="0" eaLnBrk="1" latinLnBrk="0" hangingPunct="1">
        <a:lnSpc>
          <a:spcPct val="90000"/>
        </a:lnSpc>
        <a:spcBef>
          <a:spcPct val="0"/>
        </a:spcBef>
        <a:buNone/>
        <a:defRPr kumimoji="1" sz="3741" kern="1200">
          <a:solidFill>
            <a:schemeClr val="tx1"/>
          </a:solidFill>
          <a:latin typeface="+mj-lt"/>
          <a:ea typeface="+mj-ea"/>
          <a:cs typeface="+mj-cs"/>
        </a:defRPr>
      </a:lvl1pPr>
    </p:titleStyle>
    <p:bodyStyle>
      <a:lvl1pPr marL="194379" indent="-194379" algn="l" defTabSz="777514" rtl="0" eaLnBrk="1" latinLnBrk="0" hangingPunct="1">
        <a:lnSpc>
          <a:spcPct val="90000"/>
        </a:lnSpc>
        <a:spcBef>
          <a:spcPts val="850"/>
        </a:spcBef>
        <a:buFont typeface="Arial" panose="020B0604020202020204" pitchFamily="34" charset="0"/>
        <a:buChar char="•"/>
        <a:defRPr kumimoji="1"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kumimoji="1"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kumimoji="1"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microsoft.com/office/2007/relationships/hdphoto" Target="../media/hdphoto1.wdp"/><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4.png"/><Relationship Id="rId11" Type="http://schemas.openxmlformats.org/officeDocument/2006/relationships/image" Target="../media/image9.jpe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a:extLst>
              <a:ext uri="{FF2B5EF4-FFF2-40B4-BE49-F238E27FC236}">
                <a16:creationId xmlns:a16="http://schemas.microsoft.com/office/drawing/2014/main" id="{795977FC-9175-3F3D-101C-3904D703EFF4}"/>
              </a:ext>
            </a:extLst>
          </p:cNvPr>
          <p:cNvSpPr/>
          <p:nvPr/>
        </p:nvSpPr>
        <p:spPr>
          <a:xfrm>
            <a:off x="0" y="2871612"/>
            <a:ext cx="7773066" cy="699526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5" name="図 14" descr="マップ&#10;&#10;自動的に生成された説明">
            <a:extLst>
              <a:ext uri="{FF2B5EF4-FFF2-40B4-BE49-F238E27FC236}">
                <a16:creationId xmlns:a16="http://schemas.microsoft.com/office/drawing/2014/main" id="{F5971780-0B15-9D0D-0162-AA51B62C2A59}"/>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451" b="89671" l="10000" r="90000">
                        <a14:foregroundMark x1="60625" y1="21596" x2="60625" y2="21596"/>
                        <a14:foregroundMark x1="58438" y1="9390" x2="58438" y2="9390"/>
                        <a14:foregroundMark x1="60313" y1="8451" x2="60313" y2="8451"/>
                        <a14:foregroundMark x1="70000" y1="17136" x2="70000" y2="17136"/>
                        <a14:foregroundMark x1="73906" y1="15962" x2="73906" y2="15962"/>
                        <a14:foregroundMark x1="77813" y1="11972" x2="77813" y2="11972"/>
                        <a14:foregroundMark x1="79063" y1="10329" x2="79063" y2="10329"/>
                        <a14:foregroundMark x1="81094" y1="10094" x2="81094" y2="10094"/>
                        <a14:foregroundMark x1="80938" y1="9155" x2="80938" y2="9155"/>
                        <a14:foregroundMark x1="33438" y1="76291" x2="33438" y2="76291"/>
                        <a14:foregroundMark x1="30156" y1="77465" x2="30156" y2="77465"/>
                        <a14:foregroundMark x1="29375" y1="77465" x2="29375" y2="77465"/>
                        <a14:foregroundMark x1="23906" y1="78638" x2="23906" y2="78638"/>
                        <a14:foregroundMark x1="20156" y1="71127" x2="20156" y2="71127"/>
                        <a14:foregroundMark x1="20156" y1="72770" x2="20156" y2="72770"/>
                        <a14:foregroundMark x1="19531" y1="73709" x2="19531" y2="73709"/>
                        <a14:foregroundMark x1="18125" y1="81925" x2="18125" y2="81925"/>
                        <a14:foregroundMark x1="22500" y1="86620" x2="22500" y2="86620"/>
                        <a14:foregroundMark x1="76875" y1="86854" x2="76875" y2="86854"/>
                        <a14:foregroundMark x1="81406" y1="78169" x2="81406" y2="78169"/>
                      </a14:backgroundRemoval>
                    </a14:imgEffect>
                  </a14:imgLayer>
                </a14:imgProps>
              </a:ext>
              <a:ext uri="{28A0092B-C50C-407E-A947-70E740481C1C}">
                <a14:useLocalDpi xmlns:a14="http://schemas.microsoft.com/office/drawing/2010/main" val="0"/>
              </a:ext>
            </a:extLst>
          </a:blip>
          <a:stretch>
            <a:fillRect/>
          </a:stretch>
        </p:blipFill>
        <p:spPr>
          <a:xfrm>
            <a:off x="-1467250" y="2590810"/>
            <a:ext cx="11279923" cy="7508199"/>
          </a:xfrm>
          <a:prstGeom prst="rect">
            <a:avLst/>
          </a:prstGeom>
          <a:effectLst>
            <a:outerShdw blurRad="50800" dist="215900" dir="2400000" algn="tl" rotWithShape="0">
              <a:prstClr val="black">
                <a:alpha val="34000"/>
              </a:prstClr>
            </a:outerShdw>
          </a:effectLst>
        </p:spPr>
      </p:pic>
      <p:sp>
        <p:nvSpPr>
          <p:cNvPr id="46" name="正方形/長方形 45">
            <a:extLst>
              <a:ext uri="{FF2B5EF4-FFF2-40B4-BE49-F238E27FC236}">
                <a16:creationId xmlns:a16="http://schemas.microsoft.com/office/drawing/2014/main" id="{5F20EA16-8E7E-F426-2442-8EE678E3CD61}"/>
              </a:ext>
            </a:extLst>
          </p:cNvPr>
          <p:cNvSpPr/>
          <p:nvPr/>
        </p:nvSpPr>
        <p:spPr>
          <a:xfrm>
            <a:off x="424917" y="2975328"/>
            <a:ext cx="4737771" cy="1546551"/>
          </a:xfrm>
          <a:prstGeom prst="rect">
            <a:avLst/>
          </a:prstGeom>
          <a:solidFill>
            <a:srgbClr val="E6E6E6"/>
          </a:solidFill>
          <a:ln>
            <a:solidFill>
              <a:srgbClr val="000000">
                <a:alpha val="21961"/>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31CAEA67-FCCC-DE88-D462-A56BA7E51F9F}"/>
              </a:ext>
            </a:extLst>
          </p:cNvPr>
          <p:cNvSpPr/>
          <p:nvPr/>
        </p:nvSpPr>
        <p:spPr>
          <a:xfrm>
            <a:off x="0" y="9851571"/>
            <a:ext cx="7775574" cy="1056142"/>
          </a:xfrm>
          <a:prstGeom prst="rect">
            <a:avLst/>
          </a:prstGeom>
          <a:solidFill>
            <a:srgbClr val="2F85D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7" name="Picture 3" descr="\\SERVER\mac-share\塚本\アスクルばらしたpng\P12\12_obi.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53834" y="0"/>
            <a:ext cx="2193816" cy="1076169"/>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rgbClr val="FFFFFF"/>
                </a:solidFill>
              </a14:hiddenFill>
            </a:ext>
          </a:extLst>
        </p:spPr>
      </p:pic>
      <p:pic>
        <p:nvPicPr>
          <p:cNvPr id="1028" name="Picture 4" descr="\\SERVER\mac-share\塚本\アスクルばらしたpng\P12\12_bar.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6504" y="616775"/>
            <a:ext cx="3155782" cy="373849"/>
          </a:xfrm>
          <a:prstGeom prst="rect">
            <a:avLst/>
          </a:prstGeom>
          <a:noFill/>
          <a:extLst>
            <a:ext uri="{909E8E84-426E-40DD-AFC4-6F175D3DCCD1}">
              <a14:hiddenFill xmlns:a14="http://schemas.microsoft.com/office/drawing/2010/main">
                <a:solidFill>
                  <a:srgbClr val="FFFFFF"/>
                </a:solidFill>
              </a14:hiddenFill>
            </a:ext>
          </a:extLst>
        </p:spPr>
      </p:pic>
      <p:sp>
        <p:nvSpPr>
          <p:cNvPr id="2" name="正方形/長方形 1"/>
          <p:cNvSpPr/>
          <p:nvPr/>
        </p:nvSpPr>
        <p:spPr>
          <a:xfrm>
            <a:off x="609599" y="621292"/>
            <a:ext cx="2788657" cy="338554"/>
          </a:xfrm>
          <a:prstGeom prst="rect">
            <a:avLst/>
          </a:prstGeom>
        </p:spPr>
        <p:txBody>
          <a:bodyPr wrap="square">
            <a:spAutoFit/>
          </a:bodyPr>
          <a:lstStyle/>
          <a:p>
            <a:pPr algn="ctr"/>
            <a:r>
              <a:rPr lang="en-US" altLang="zh-TW" sz="1600" dirty="0">
                <a:solidFill>
                  <a:schemeClr val="bg1"/>
                </a:solidFill>
                <a:latin typeface="Meiryo UI" panose="020B0604030504040204" pitchFamily="50" charset="-128"/>
                <a:ea typeface="Meiryo UI" panose="020B0604030504040204" pitchFamily="50" charset="-128"/>
              </a:rPr>
              <a:t>《</a:t>
            </a:r>
            <a:r>
              <a:rPr lang="zh-TW" altLang="en-US" sz="1600" dirty="0">
                <a:solidFill>
                  <a:schemeClr val="bg1"/>
                </a:solidFill>
                <a:latin typeface="Meiryo UI" panose="020B0604030504040204" pitchFamily="50" charset="-128"/>
                <a:ea typeface="Meiryo UI" panose="020B0604030504040204" pitchFamily="50" charset="-128"/>
              </a:rPr>
              <a:t>地域戦略人材塾</a:t>
            </a:r>
            <a:r>
              <a:rPr lang="en-US" altLang="zh-TW" sz="1600" dirty="0">
                <a:solidFill>
                  <a:schemeClr val="bg1"/>
                </a:solidFill>
                <a:latin typeface="Meiryo UI" panose="020B0604030504040204" pitchFamily="50" charset="-128"/>
                <a:ea typeface="Meiryo UI" panose="020B0604030504040204" pitchFamily="50" charset="-128"/>
              </a:rPr>
              <a:t>》</a:t>
            </a:r>
            <a:r>
              <a:rPr lang="zh-TW" altLang="en-US" sz="1600" dirty="0">
                <a:solidFill>
                  <a:schemeClr val="bg1"/>
                </a:solidFill>
                <a:latin typeface="Meiryo UI" panose="020B0604030504040204" pitchFamily="50" charset="-128"/>
                <a:ea typeface="Meiryo UI" panose="020B0604030504040204" pitchFamily="50" charset="-128"/>
              </a:rPr>
              <a:t>特別講義</a:t>
            </a:r>
          </a:p>
        </p:txBody>
      </p:sp>
      <p:sp>
        <p:nvSpPr>
          <p:cNvPr id="3" name="正方形/長方形 2"/>
          <p:cNvSpPr/>
          <p:nvPr/>
        </p:nvSpPr>
        <p:spPr>
          <a:xfrm>
            <a:off x="355626" y="1076169"/>
            <a:ext cx="7745584" cy="1846659"/>
          </a:xfrm>
          <a:prstGeom prst="rect">
            <a:avLst/>
          </a:prstGeom>
        </p:spPr>
        <p:txBody>
          <a:bodyPr wrap="square">
            <a:spAutoFit/>
          </a:bodyPr>
          <a:lstStyle/>
          <a:p>
            <a:r>
              <a:rPr lang="ja-JP" altLang="en-US" sz="6000" b="1" dirty="0">
                <a:solidFill>
                  <a:srgbClr val="294983"/>
                </a:solidFill>
                <a:latin typeface="Meiryo UI" panose="020B0604030504040204" pitchFamily="50" charset="-128"/>
                <a:ea typeface="Meiryo UI" panose="020B0604030504040204" pitchFamily="50" charset="-128"/>
              </a:rPr>
              <a:t>国土形成計画</a:t>
            </a:r>
            <a:r>
              <a:rPr lang="en-US" altLang="ja-JP" sz="6000" b="1" spc="-300" dirty="0">
                <a:solidFill>
                  <a:srgbClr val="294983"/>
                </a:solidFill>
                <a:latin typeface="Meiryo UI" panose="020B0604030504040204" pitchFamily="50" charset="-128"/>
                <a:ea typeface="Meiryo UI" panose="020B0604030504040204" pitchFamily="50" charset="-128"/>
              </a:rPr>
              <a:t>2023</a:t>
            </a:r>
            <a:r>
              <a:rPr lang="ja-JP" altLang="en-US" sz="6000" b="1" dirty="0">
                <a:solidFill>
                  <a:srgbClr val="294983"/>
                </a:solidFill>
                <a:latin typeface="Meiryo UI" panose="020B0604030504040204" pitchFamily="50" charset="-128"/>
                <a:ea typeface="Meiryo UI" panose="020B0604030504040204" pitchFamily="50" charset="-128"/>
              </a:rPr>
              <a:t>　</a:t>
            </a:r>
            <a:endParaRPr lang="en-US" altLang="ja-JP" sz="6000" b="1" dirty="0">
              <a:solidFill>
                <a:srgbClr val="294983"/>
              </a:solidFill>
              <a:latin typeface="Meiryo UI" panose="020B0604030504040204" pitchFamily="50" charset="-128"/>
              <a:ea typeface="Meiryo UI" panose="020B0604030504040204" pitchFamily="50" charset="-128"/>
            </a:endParaRPr>
          </a:p>
          <a:p>
            <a:r>
              <a:rPr lang="ja-JP" altLang="en-US" sz="5400" b="1" dirty="0">
                <a:solidFill>
                  <a:srgbClr val="294983"/>
                </a:solidFill>
                <a:latin typeface="Meiryo UI" panose="020B0604030504040204" pitchFamily="50" charset="-128"/>
                <a:ea typeface="Meiryo UI" panose="020B0604030504040204" pitchFamily="50" charset="-128"/>
              </a:rPr>
              <a:t>最新動向セミナー</a:t>
            </a:r>
          </a:p>
        </p:txBody>
      </p:sp>
      <p:sp>
        <p:nvSpPr>
          <p:cNvPr id="4" name="正方形/長方形 3"/>
          <p:cNvSpPr/>
          <p:nvPr/>
        </p:nvSpPr>
        <p:spPr>
          <a:xfrm>
            <a:off x="5053833" y="198181"/>
            <a:ext cx="2282606" cy="677108"/>
          </a:xfrm>
          <a:prstGeom prst="rect">
            <a:avLst/>
          </a:prstGeom>
        </p:spPr>
        <p:txBody>
          <a:bodyPr wrap="square">
            <a:spAutoFit/>
          </a:bodyPr>
          <a:lstStyle/>
          <a:p>
            <a:pPr algn="ctr"/>
            <a:r>
              <a:rPr lang="ja-JP" altLang="en-US" sz="2400" b="1" dirty="0">
                <a:solidFill>
                  <a:schemeClr val="bg1"/>
                </a:solidFill>
                <a:latin typeface="Meiryo UI" panose="020B0604030504040204" pitchFamily="50" charset="-128"/>
                <a:ea typeface="Meiryo UI" panose="020B0604030504040204" pitchFamily="50" charset="-128"/>
              </a:rPr>
              <a:t>参加費無料</a:t>
            </a:r>
          </a:p>
          <a:p>
            <a:pPr algn="ctr"/>
            <a:r>
              <a:rPr lang="en-US" altLang="ja-JP" sz="1400" b="1" dirty="0">
                <a:solidFill>
                  <a:schemeClr val="bg1"/>
                </a:solidFill>
                <a:latin typeface="Meiryo UI" panose="020B0604030504040204" pitchFamily="50" charset="-128"/>
                <a:ea typeface="Meiryo UI" panose="020B0604030504040204" pitchFamily="50" charset="-128"/>
              </a:rPr>
              <a:t>(</a:t>
            </a:r>
            <a:r>
              <a:rPr lang="ja-JP" altLang="en-US" sz="1400" b="1" dirty="0">
                <a:solidFill>
                  <a:schemeClr val="bg1"/>
                </a:solidFill>
                <a:latin typeface="Meiryo UI" panose="020B0604030504040204" pitchFamily="50" charset="-128"/>
                <a:ea typeface="Meiryo UI" panose="020B0604030504040204" pitchFamily="50" charset="-128"/>
              </a:rPr>
              <a:t>オンライン／事前要申込</a:t>
            </a:r>
            <a:r>
              <a:rPr lang="en-US" altLang="ja-JP" sz="1400" b="1" dirty="0">
                <a:solidFill>
                  <a:schemeClr val="bg1"/>
                </a:solidFill>
                <a:latin typeface="Meiryo UI" panose="020B0604030504040204" pitchFamily="50" charset="-128"/>
                <a:ea typeface="Meiryo UI" panose="020B0604030504040204" pitchFamily="50" charset="-128"/>
              </a:rPr>
              <a:t>)</a:t>
            </a:r>
            <a:endParaRPr lang="zh-CN" altLang="en-US" sz="1400" b="1" dirty="0">
              <a:solidFill>
                <a:schemeClr val="bg1"/>
              </a:solidFill>
              <a:latin typeface="Meiryo UI" panose="020B0604030504040204" pitchFamily="50" charset="-128"/>
              <a:ea typeface="Meiryo UI" panose="020B0604030504040204" pitchFamily="50" charset="-128"/>
            </a:endParaRPr>
          </a:p>
        </p:txBody>
      </p:sp>
      <p:sp>
        <p:nvSpPr>
          <p:cNvPr id="5" name="正方形/長方形 4"/>
          <p:cNvSpPr/>
          <p:nvPr/>
        </p:nvSpPr>
        <p:spPr>
          <a:xfrm>
            <a:off x="355626" y="4705764"/>
            <a:ext cx="4617329" cy="976036"/>
          </a:xfrm>
          <a:prstGeom prst="rect">
            <a:avLst/>
          </a:prstGeom>
        </p:spPr>
        <p:txBody>
          <a:bodyPr wrap="square">
            <a:spAutoFit/>
          </a:bodyPr>
          <a:lstStyle/>
          <a:p>
            <a:pPr>
              <a:lnSpc>
                <a:spcPct val="110000"/>
              </a:lnSpc>
            </a:pPr>
            <a:r>
              <a:rPr lang="en-US" altLang="ja-JP" sz="1800" b="1" dirty="0">
                <a:latin typeface="Meiryo UI" panose="020B0604030504040204" pitchFamily="50" charset="-128"/>
                <a:ea typeface="Meiryo UI" panose="020B0604030504040204" pitchFamily="50" charset="-128"/>
              </a:rPr>
              <a:t>2023</a:t>
            </a:r>
            <a:r>
              <a:rPr lang="ja-JP" altLang="en-US" sz="1800" b="1" dirty="0">
                <a:latin typeface="Meiryo UI" panose="020B0604030504040204" pitchFamily="50" charset="-128"/>
                <a:ea typeface="Meiryo UI" panose="020B0604030504040204" pitchFamily="50" charset="-128"/>
              </a:rPr>
              <a:t>年夏頃の新たな計画策定に向けて</a:t>
            </a:r>
            <a:endParaRPr lang="en-US" altLang="ja-JP" sz="1800" b="1" dirty="0">
              <a:latin typeface="Meiryo UI" panose="020B0604030504040204" pitchFamily="50" charset="-128"/>
              <a:ea typeface="Meiryo UI" panose="020B0604030504040204" pitchFamily="50" charset="-128"/>
            </a:endParaRPr>
          </a:p>
          <a:p>
            <a:pPr>
              <a:lnSpc>
                <a:spcPct val="110000"/>
              </a:lnSpc>
            </a:pPr>
            <a:r>
              <a:rPr lang="ja-JP" altLang="en-US" sz="1800" b="1" dirty="0">
                <a:latin typeface="Meiryo UI" panose="020B0604030504040204" pitchFamily="50" charset="-128"/>
                <a:ea typeface="Meiryo UI" panose="020B0604030504040204" pitchFamily="50" charset="-128"/>
              </a:rPr>
              <a:t>議論されている「国土形成計画」について</a:t>
            </a:r>
          </a:p>
          <a:p>
            <a:pPr>
              <a:lnSpc>
                <a:spcPct val="110000"/>
              </a:lnSpc>
            </a:pPr>
            <a:r>
              <a:rPr lang="ja-JP" altLang="en-US" sz="1800" b="1" dirty="0">
                <a:latin typeface="Meiryo UI" panose="020B0604030504040204" pitchFamily="50" charset="-128"/>
                <a:ea typeface="Meiryo UI" panose="020B0604030504040204" pitchFamily="50" charset="-128"/>
              </a:rPr>
              <a:t>その最新の動向について話を伺う</a:t>
            </a:r>
          </a:p>
        </p:txBody>
      </p:sp>
      <p:pic>
        <p:nvPicPr>
          <p:cNvPr id="1030" name="Picture 6" descr="\\SERVER\mac-share\塚本\アスクルばらしたpng\P12\12_c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87954" y="5413393"/>
            <a:ext cx="2006600" cy="200660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SERVER\mac-share\塚本\アスクルばらしたpng\P12\12_c3.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88631" y="4071786"/>
            <a:ext cx="2006600" cy="20066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SERVER\mac-share\塚本\アスクルばらしたpng\P12\12_c2.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49517" y="5696451"/>
            <a:ext cx="2006600" cy="2006600"/>
          </a:xfrm>
          <a:prstGeom prst="rect">
            <a:avLst/>
          </a:prstGeom>
          <a:noFill/>
          <a:extLst>
            <a:ext uri="{909E8E84-426E-40DD-AFC4-6F175D3DCCD1}">
              <a14:hiddenFill xmlns:a14="http://schemas.microsoft.com/office/drawing/2010/main">
                <a:solidFill>
                  <a:srgbClr val="FFFFFF"/>
                </a:solidFill>
              </a14:hiddenFill>
            </a:ext>
          </a:extLst>
        </p:spPr>
      </p:pic>
      <p:sp>
        <p:nvSpPr>
          <p:cNvPr id="7" name="正方形/長方形 6"/>
          <p:cNvSpPr/>
          <p:nvPr/>
        </p:nvSpPr>
        <p:spPr>
          <a:xfrm>
            <a:off x="4172712" y="6344910"/>
            <a:ext cx="1760209" cy="709681"/>
          </a:xfrm>
          <a:prstGeom prst="rect">
            <a:avLst/>
          </a:prstGeom>
        </p:spPr>
        <p:txBody>
          <a:bodyPr wrap="square">
            <a:spAutoFit/>
          </a:bodyPr>
          <a:lstStyle/>
          <a:p>
            <a:pPr algn="ctr"/>
            <a:r>
              <a:rPr lang="ja-JP" altLang="en-US" sz="2000" dirty="0">
                <a:solidFill>
                  <a:schemeClr val="bg1"/>
                </a:solidFill>
                <a:latin typeface="Meiryo UI" panose="020B0604030504040204" pitchFamily="50" charset="-128"/>
                <a:ea typeface="Meiryo UI" panose="020B0604030504040204" pitchFamily="50" charset="-128"/>
              </a:rPr>
              <a:t>令和の</a:t>
            </a:r>
            <a:endParaRPr lang="en-US" altLang="ja-JP" sz="2000" dirty="0">
              <a:solidFill>
                <a:schemeClr val="bg1"/>
              </a:solidFill>
              <a:latin typeface="Meiryo UI" panose="020B0604030504040204" pitchFamily="50" charset="-128"/>
              <a:ea typeface="Meiryo UI" panose="020B0604030504040204" pitchFamily="50" charset="-128"/>
            </a:endParaRPr>
          </a:p>
          <a:p>
            <a:pPr algn="ctr"/>
            <a:r>
              <a:rPr lang="ja-JP" altLang="en-US" sz="2000" dirty="0">
                <a:solidFill>
                  <a:schemeClr val="bg1"/>
                </a:solidFill>
                <a:latin typeface="Meiryo UI" panose="020B0604030504040204" pitchFamily="50" charset="-128"/>
                <a:ea typeface="Meiryo UI" panose="020B0604030504040204" pitchFamily="50" charset="-128"/>
              </a:rPr>
              <a:t>産業再配置</a:t>
            </a:r>
          </a:p>
        </p:txBody>
      </p:sp>
      <p:sp>
        <p:nvSpPr>
          <p:cNvPr id="8" name="正方形/長方形 7"/>
          <p:cNvSpPr/>
          <p:nvPr/>
        </p:nvSpPr>
        <p:spPr>
          <a:xfrm>
            <a:off x="5877605" y="6061852"/>
            <a:ext cx="1519886" cy="707886"/>
          </a:xfrm>
          <a:prstGeom prst="rect">
            <a:avLst/>
          </a:prstGeom>
        </p:spPr>
        <p:txBody>
          <a:bodyPr wrap="square">
            <a:spAutoFit/>
          </a:bodyPr>
          <a:lstStyle/>
          <a:p>
            <a:pPr algn="ctr"/>
            <a:r>
              <a:rPr lang="ja-JP" altLang="en-US" sz="2000" dirty="0">
                <a:solidFill>
                  <a:schemeClr val="bg1"/>
                </a:solidFill>
                <a:latin typeface="Meiryo UI" panose="020B0604030504040204" pitchFamily="50" charset="-128"/>
                <a:ea typeface="Meiryo UI" panose="020B0604030504040204" pitchFamily="50" charset="-128"/>
              </a:rPr>
              <a:t>デジタル化の進展</a:t>
            </a:r>
          </a:p>
        </p:txBody>
      </p:sp>
      <p:sp>
        <p:nvSpPr>
          <p:cNvPr id="9" name="正方形/長方形 8"/>
          <p:cNvSpPr/>
          <p:nvPr/>
        </p:nvSpPr>
        <p:spPr>
          <a:xfrm>
            <a:off x="5682409" y="4490443"/>
            <a:ext cx="1763243" cy="1015663"/>
          </a:xfrm>
          <a:prstGeom prst="rect">
            <a:avLst/>
          </a:prstGeom>
        </p:spPr>
        <p:txBody>
          <a:bodyPr wrap="square">
            <a:spAutoFit/>
          </a:bodyPr>
          <a:lstStyle/>
          <a:p>
            <a:pPr algn="ctr"/>
            <a:r>
              <a:rPr lang="ja-JP" altLang="en-US" sz="2000" dirty="0">
                <a:solidFill>
                  <a:schemeClr val="bg1"/>
                </a:solidFill>
                <a:latin typeface="Meiryo UI" panose="020B0604030504040204" pitchFamily="50" charset="-128"/>
                <a:ea typeface="Meiryo UI" panose="020B0604030504040204" pitchFamily="50" charset="-128"/>
              </a:rPr>
              <a:t>スーパー・</a:t>
            </a:r>
            <a:endParaRPr lang="en-US" altLang="ja-JP" sz="2000" dirty="0">
              <a:solidFill>
                <a:schemeClr val="bg1"/>
              </a:solidFill>
              <a:latin typeface="Meiryo UI" panose="020B0604030504040204" pitchFamily="50" charset="-128"/>
              <a:ea typeface="Meiryo UI" panose="020B0604030504040204" pitchFamily="50" charset="-128"/>
            </a:endParaRPr>
          </a:p>
          <a:p>
            <a:pPr algn="ctr"/>
            <a:r>
              <a:rPr lang="ja-JP" altLang="en-US" sz="2000" dirty="0">
                <a:solidFill>
                  <a:schemeClr val="bg1"/>
                </a:solidFill>
                <a:latin typeface="Meiryo UI" panose="020B0604030504040204" pitchFamily="50" charset="-128"/>
                <a:ea typeface="Meiryo UI" panose="020B0604030504040204" pitchFamily="50" charset="-128"/>
              </a:rPr>
              <a:t>メガリージョン</a:t>
            </a:r>
            <a:endParaRPr lang="en-US" altLang="ja-JP" sz="2000" dirty="0">
              <a:solidFill>
                <a:schemeClr val="bg1"/>
              </a:solidFill>
              <a:latin typeface="Meiryo UI" panose="020B0604030504040204" pitchFamily="50" charset="-128"/>
              <a:ea typeface="Meiryo UI" panose="020B0604030504040204" pitchFamily="50" charset="-128"/>
            </a:endParaRPr>
          </a:p>
          <a:p>
            <a:pPr algn="ctr"/>
            <a:r>
              <a:rPr lang="ja-JP" altLang="en-US" sz="2000" dirty="0">
                <a:solidFill>
                  <a:schemeClr val="bg1"/>
                </a:solidFill>
                <a:latin typeface="Meiryo UI" panose="020B0604030504040204" pitchFamily="50" charset="-128"/>
                <a:ea typeface="Meiryo UI" panose="020B0604030504040204" pitchFamily="50" charset="-128"/>
              </a:rPr>
              <a:t>の進化</a:t>
            </a:r>
          </a:p>
        </p:txBody>
      </p:sp>
      <p:pic>
        <p:nvPicPr>
          <p:cNvPr id="1033" name="Picture 9" descr="\\SERVER\mac-share\塚本\アスクルばらしたpng\P12\12_whitebox.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70806" y="10126824"/>
            <a:ext cx="794404" cy="350801"/>
          </a:xfrm>
          <a:prstGeom prst="rect">
            <a:avLst/>
          </a:prstGeom>
          <a:noFill/>
          <a:extLst>
            <a:ext uri="{909E8E84-426E-40DD-AFC4-6F175D3DCCD1}">
              <a14:hiddenFill xmlns:a14="http://schemas.microsoft.com/office/drawing/2010/main">
                <a:solidFill>
                  <a:srgbClr val="FFFFFF"/>
                </a:solidFill>
              </a14:hiddenFill>
            </a:ext>
          </a:extLst>
        </p:spPr>
      </p:pic>
      <p:sp>
        <p:nvSpPr>
          <p:cNvPr id="10" name="正方形/長方形 9"/>
          <p:cNvSpPr/>
          <p:nvPr/>
        </p:nvSpPr>
        <p:spPr>
          <a:xfrm>
            <a:off x="227543" y="10118312"/>
            <a:ext cx="1112462" cy="369332"/>
          </a:xfrm>
          <a:prstGeom prst="rect">
            <a:avLst/>
          </a:prstGeom>
        </p:spPr>
        <p:txBody>
          <a:bodyPr wrap="square">
            <a:spAutoFit/>
          </a:bodyPr>
          <a:lstStyle/>
          <a:p>
            <a:pPr algn="ctr"/>
            <a:r>
              <a:rPr lang="ja-JP" altLang="en-US" sz="900" b="1" dirty="0">
                <a:solidFill>
                  <a:srgbClr val="2F85DA"/>
                </a:solidFill>
                <a:latin typeface="Meiryo UI" panose="020B0604030504040204" pitchFamily="50" charset="-128"/>
                <a:ea typeface="Meiryo UI" panose="020B0604030504040204" pitchFamily="50" charset="-128"/>
              </a:rPr>
              <a:t>ご予約･</a:t>
            </a:r>
          </a:p>
          <a:p>
            <a:pPr algn="ctr"/>
            <a:r>
              <a:rPr lang="ja-JP" altLang="en-US" sz="900" b="1" dirty="0">
                <a:solidFill>
                  <a:srgbClr val="2F85DA"/>
                </a:solidFill>
                <a:latin typeface="Meiryo UI" panose="020B0604030504040204" pitchFamily="50" charset="-128"/>
                <a:ea typeface="Meiryo UI" panose="020B0604030504040204" pitchFamily="50" charset="-128"/>
              </a:rPr>
              <a:t>お問い合わせ</a:t>
            </a:r>
          </a:p>
        </p:txBody>
      </p:sp>
      <p:sp>
        <p:nvSpPr>
          <p:cNvPr id="11" name="正方形/長方形 10"/>
          <p:cNvSpPr/>
          <p:nvPr/>
        </p:nvSpPr>
        <p:spPr>
          <a:xfrm>
            <a:off x="1184909" y="10072146"/>
            <a:ext cx="4126632" cy="400110"/>
          </a:xfrm>
          <a:prstGeom prst="rect">
            <a:avLst/>
          </a:prstGeom>
        </p:spPr>
        <p:txBody>
          <a:bodyPr wrap="square">
            <a:spAutoFit/>
          </a:bodyPr>
          <a:lstStyle/>
          <a:p>
            <a:r>
              <a:rPr lang="ja-JP" altLang="en-US" sz="2000" dirty="0">
                <a:solidFill>
                  <a:schemeClr val="bg1"/>
                </a:solidFill>
                <a:latin typeface="Meiryo UI" panose="020B0604030504040204" pitchFamily="50" charset="-128"/>
                <a:ea typeface="Meiryo UI" panose="020B0604030504040204" pitchFamily="50" charset="-128"/>
              </a:rPr>
              <a:t>大正大学地域構想研究所</a:t>
            </a:r>
          </a:p>
        </p:txBody>
      </p:sp>
      <p:sp>
        <p:nvSpPr>
          <p:cNvPr id="12" name="正方形/長方形 11"/>
          <p:cNvSpPr/>
          <p:nvPr/>
        </p:nvSpPr>
        <p:spPr>
          <a:xfrm>
            <a:off x="4541589" y="10102275"/>
            <a:ext cx="1712328" cy="276999"/>
          </a:xfrm>
          <a:prstGeom prst="rect">
            <a:avLst/>
          </a:prstGeom>
        </p:spPr>
        <p:txBody>
          <a:bodyPr wrap="none">
            <a:spAutoFit/>
          </a:bodyPr>
          <a:lstStyle/>
          <a:p>
            <a:r>
              <a:rPr lang="en-US" altLang="ja-JP" sz="1200" dirty="0">
                <a:solidFill>
                  <a:schemeClr val="bg1"/>
                </a:solidFill>
                <a:latin typeface="Meiryo UI" panose="020B0604030504040204" pitchFamily="50" charset="-128"/>
                <a:ea typeface="Meiryo UI" panose="020B0604030504040204" pitchFamily="50" charset="-128"/>
              </a:rPr>
              <a:t>TEL</a:t>
            </a:r>
            <a:r>
              <a:rPr lang="ja-JP" altLang="en-US" sz="1200" dirty="0">
                <a:solidFill>
                  <a:schemeClr val="bg1"/>
                </a:solidFill>
                <a:latin typeface="Meiryo UI" panose="020B0604030504040204" pitchFamily="50" charset="-128"/>
                <a:ea typeface="Meiryo UI" panose="020B0604030504040204" pitchFamily="50" charset="-128"/>
              </a:rPr>
              <a:t>：</a:t>
            </a:r>
            <a:r>
              <a:rPr lang="en-US" altLang="ja-JP" sz="1200" dirty="0">
                <a:solidFill>
                  <a:schemeClr val="bg1"/>
                </a:solidFill>
                <a:latin typeface="Meiryo UI" panose="020B0604030504040204" pitchFamily="50" charset="-128"/>
                <a:ea typeface="Meiryo UI" panose="020B0604030504040204" pitchFamily="50" charset="-128"/>
              </a:rPr>
              <a:t>03-5944-5482</a:t>
            </a:r>
            <a:endParaRPr lang="ja-JP" altLang="en-US" sz="1200" dirty="0">
              <a:solidFill>
                <a:schemeClr val="bg1"/>
              </a:solidFill>
              <a:latin typeface="Meiryo UI" panose="020B0604030504040204" pitchFamily="50" charset="-128"/>
              <a:ea typeface="Meiryo UI" panose="020B0604030504040204" pitchFamily="50" charset="-128"/>
            </a:endParaRPr>
          </a:p>
        </p:txBody>
      </p:sp>
      <p:sp>
        <p:nvSpPr>
          <p:cNvPr id="13" name="正方形/長方形 12"/>
          <p:cNvSpPr/>
          <p:nvPr/>
        </p:nvSpPr>
        <p:spPr>
          <a:xfrm>
            <a:off x="4527350" y="10379274"/>
            <a:ext cx="3090911" cy="276999"/>
          </a:xfrm>
          <a:prstGeom prst="rect">
            <a:avLst/>
          </a:prstGeom>
        </p:spPr>
        <p:txBody>
          <a:bodyPr wrap="none">
            <a:spAutoFit/>
          </a:bodyPr>
          <a:lstStyle/>
          <a:p>
            <a:r>
              <a:rPr lang="fr-FR" altLang="ja-JP" sz="1200" dirty="0">
                <a:solidFill>
                  <a:schemeClr val="bg1"/>
                </a:solidFill>
                <a:latin typeface="Meiryo UI" panose="020B0604030504040204" pitchFamily="50" charset="-128"/>
                <a:ea typeface="Meiryo UI" panose="020B0604030504040204" pitchFamily="50" charset="-128"/>
              </a:rPr>
              <a:t>Mail </a:t>
            </a:r>
            <a:r>
              <a:rPr lang="ja-JP" altLang="fr-FR" sz="1200" dirty="0">
                <a:solidFill>
                  <a:schemeClr val="bg1"/>
                </a:solidFill>
                <a:latin typeface="Meiryo UI" panose="020B0604030504040204" pitchFamily="50" charset="-128"/>
                <a:ea typeface="Meiryo UI" panose="020B0604030504040204" pitchFamily="50" charset="-128"/>
              </a:rPr>
              <a:t>：</a:t>
            </a:r>
            <a:r>
              <a:rPr lang="fr-FR" altLang="ja-JP" sz="1200" dirty="0">
                <a:solidFill>
                  <a:schemeClr val="bg1"/>
                </a:solidFill>
                <a:latin typeface="Meiryo UI" panose="020B0604030504040204" pitchFamily="50" charset="-128"/>
                <a:ea typeface="Meiryo UI" panose="020B0604030504040204" pitchFamily="50" charset="-128"/>
              </a:rPr>
              <a:t>info_jinzaijuku@mail.tais.ac.jp</a:t>
            </a:r>
          </a:p>
        </p:txBody>
      </p:sp>
      <p:sp>
        <p:nvSpPr>
          <p:cNvPr id="16" name="テキスト ボックス 15">
            <a:extLst>
              <a:ext uri="{FF2B5EF4-FFF2-40B4-BE49-F238E27FC236}">
                <a16:creationId xmlns:a16="http://schemas.microsoft.com/office/drawing/2014/main" id="{266FE56F-8040-375E-96C9-314AAF1CCB93}"/>
              </a:ext>
            </a:extLst>
          </p:cNvPr>
          <p:cNvSpPr txBox="1"/>
          <p:nvPr/>
        </p:nvSpPr>
        <p:spPr>
          <a:xfrm>
            <a:off x="1205042" y="10445446"/>
            <a:ext cx="4341357" cy="261610"/>
          </a:xfrm>
          <a:prstGeom prst="rect">
            <a:avLst/>
          </a:prstGeom>
          <a:noFill/>
        </p:spPr>
        <p:txBody>
          <a:bodyPr wrap="square" rtlCol="0">
            <a:spAutoFit/>
          </a:bodyPr>
          <a:lstStyle/>
          <a:p>
            <a:pPr marL="0" lvl="0" indent="0" algn="l" rtl="0">
              <a:spcBef>
                <a:spcPts val="0"/>
              </a:spcBef>
              <a:spcAft>
                <a:spcPts val="0"/>
              </a:spcAft>
              <a:buClr>
                <a:schemeClr val="dk1"/>
              </a:buClr>
              <a:buSzPts val="2400"/>
              <a:buNone/>
            </a:pPr>
            <a:r>
              <a:rPr lang="zh-TW" altLang="en-US" sz="1100" dirty="0">
                <a:solidFill>
                  <a:schemeClr val="bg1"/>
                </a:solidFill>
                <a:latin typeface="Meiryo UI" panose="020B0604030504040204" pitchFamily="50" charset="-128"/>
                <a:ea typeface="Meiryo UI" panose="020B0604030504040204" pitchFamily="50" charset="-128"/>
                <a:cs typeface="Arial"/>
                <a:sym typeface="Arial"/>
              </a:rPr>
              <a:t>担当　</a:t>
            </a:r>
            <a:r>
              <a:rPr lang="ja-JP" altLang="en-US" sz="1100" dirty="0">
                <a:solidFill>
                  <a:schemeClr val="bg1"/>
                </a:solidFill>
                <a:latin typeface="Meiryo UI" panose="020B0604030504040204" pitchFamily="50" charset="-128"/>
                <a:ea typeface="Meiryo UI" panose="020B0604030504040204" pitchFamily="50" charset="-128"/>
                <a:cs typeface="Arial"/>
                <a:sym typeface="Arial"/>
              </a:rPr>
              <a:t>地域戦略人材塾　運営事務局：</a:t>
            </a:r>
            <a:r>
              <a:rPr lang="zh-TW" altLang="en-US" sz="1100" dirty="0">
                <a:solidFill>
                  <a:schemeClr val="bg1"/>
                </a:solidFill>
                <a:latin typeface="Meiryo UI" panose="020B0604030504040204" pitchFamily="50" charset="-128"/>
                <a:ea typeface="Meiryo UI" panose="020B0604030504040204" pitchFamily="50" charset="-128"/>
                <a:cs typeface="Arial"/>
                <a:sym typeface="Arial"/>
              </a:rPr>
              <a:t>山本</a:t>
            </a:r>
          </a:p>
        </p:txBody>
      </p:sp>
      <p:pic>
        <p:nvPicPr>
          <p:cNvPr id="21" name="図 20" descr="テキスト&#10;&#10;自動的に生成された説明">
            <a:extLst>
              <a:ext uri="{FF2B5EF4-FFF2-40B4-BE49-F238E27FC236}">
                <a16:creationId xmlns:a16="http://schemas.microsoft.com/office/drawing/2014/main" id="{8B41691E-5DE6-E57F-A5EB-DEE9AB7A990F}"/>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59040" y="215455"/>
            <a:ext cx="2916680" cy="409228"/>
          </a:xfrm>
          <a:prstGeom prst="rect">
            <a:avLst/>
          </a:prstGeom>
        </p:spPr>
      </p:pic>
      <p:sp>
        <p:nvSpPr>
          <p:cNvPr id="34" name="正方形/長方形 33">
            <a:extLst>
              <a:ext uri="{FF2B5EF4-FFF2-40B4-BE49-F238E27FC236}">
                <a16:creationId xmlns:a16="http://schemas.microsoft.com/office/drawing/2014/main" id="{CE7A065D-0248-E904-20D8-CFDC471DE1B7}"/>
              </a:ext>
            </a:extLst>
          </p:cNvPr>
          <p:cNvSpPr/>
          <p:nvPr/>
        </p:nvSpPr>
        <p:spPr>
          <a:xfrm>
            <a:off x="4284380" y="7282507"/>
            <a:ext cx="3333881" cy="2520374"/>
          </a:xfrm>
          <a:prstGeom prst="rect">
            <a:avLst/>
          </a:prstGeom>
          <a:solidFill>
            <a:srgbClr val="5B9BD5">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a:extLst>
              <a:ext uri="{FF2B5EF4-FFF2-40B4-BE49-F238E27FC236}">
                <a16:creationId xmlns:a16="http://schemas.microsoft.com/office/drawing/2014/main" id="{9A31A155-85D9-B921-64AD-C4AB82210E09}"/>
              </a:ext>
            </a:extLst>
          </p:cNvPr>
          <p:cNvSpPr txBox="1"/>
          <p:nvPr/>
        </p:nvSpPr>
        <p:spPr>
          <a:xfrm>
            <a:off x="4377017" y="8667693"/>
            <a:ext cx="3197383" cy="1068049"/>
          </a:xfrm>
          <a:prstGeom prst="rect">
            <a:avLst/>
          </a:prstGeom>
          <a:noFill/>
        </p:spPr>
        <p:txBody>
          <a:bodyPr wrap="square" rtlCol="0">
            <a:spAutoFit/>
          </a:bodyPr>
          <a:lstStyle/>
          <a:p>
            <a:pPr algn="just">
              <a:lnSpc>
                <a:spcPct val="130000"/>
              </a:lnSpc>
            </a:pPr>
            <a:r>
              <a:rPr kumimoji="1" lang="ja-JP" altLang="en-US" sz="1000" dirty="0">
                <a:latin typeface="游ゴシック Medium" panose="020B0500000000000000" pitchFamily="50" charset="-128"/>
                <a:ea typeface="游ゴシック Medium" panose="020B0500000000000000" pitchFamily="50" charset="-128"/>
              </a:rPr>
              <a:t>略歴：</a:t>
            </a:r>
            <a:r>
              <a:rPr kumimoji="1" lang="en-US" altLang="ja-JP" sz="1000" dirty="0">
                <a:latin typeface="游ゴシック Medium" panose="020B0500000000000000" pitchFamily="50" charset="-128"/>
                <a:ea typeface="游ゴシック Medium" panose="020B0500000000000000" pitchFamily="50" charset="-128"/>
              </a:rPr>
              <a:t>1990</a:t>
            </a:r>
            <a:r>
              <a:rPr kumimoji="1" lang="ja-JP" altLang="en-US" sz="1000" dirty="0">
                <a:latin typeface="游ゴシック Medium" panose="020B0500000000000000" pitchFamily="50" charset="-128"/>
                <a:ea typeface="游ゴシック Medium" panose="020B0500000000000000" pitchFamily="50" charset="-128"/>
              </a:rPr>
              <a:t>年経済企画庁入庁。</a:t>
            </a:r>
            <a:r>
              <a:rPr kumimoji="1" lang="en-US" altLang="ja-JP" sz="1000" dirty="0">
                <a:latin typeface="游ゴシック Medium" panose="020B0500000000000000" pitchFamily="50" charset="-128"/>
                <a:ea typeface="游ゴシック Medium" panose="020B0500000000000000" pitchFamily="50" charset="-128"/>
              </a:rPr>
              <a:t>2007</a:t>
            </a:r>
            <a:r>
              <a:rPr kumimoji="1" lang="ja-JP" altLang="en-US" sz="1000" dirty="0">
                <a:latin typeface="游ゴシック Medium" panose="020B0500000000000000" pitchFamily="50" charset="-128"/>
                <a:ea typeface="游ゴシック Medium" panose="020B0500000000000000" pitchFamily="50" charset="-128"/>
              </a:rPr>
              <a:t>年国土交通省国土計画局地方計画課東北企画官として東北圏広域地方計画策定等を担当。同省国土政策局離島振興課長、内閣官房副長官補室内閣参事官</a:t>
            </a:r>
            <a:r>
              <a:rPr kumimoji="1" lang="en-US" altLang="ja-JP" sz="1000" dirty="0">
                <a:latin typeface="游ゴシック Medium" panose="020B0500000000000000" pitchFamily="50" charset="-128"/>
                <a:ea typeface="游ゴシック Medium" panose="020B0500000000000000" pitchFamily="50" charset="-128"/>
              </a:rPr>
              <a:t>(</a:t>
            </a:r>
            <a:r>
              <a:rPr kumimoji="1" lang="ja-JP" altLang="en-US" sz="1000" dirty="0">
                <a:latin typeface="游ゴシック Medium" panose="020B0500000000000000" pitchFamily="50" charset="-128"/>
                <a:ea typeface="游ゴシック Medium" panose="020B0500000000000000" pitchFamily="50" charset="-128"/>
              </a:rPr>
              <a:t>内政総括</a:t>
            </a:r>
            <a:r>
              <a:rPr kumimoji="1" lang="en-US" altLang="ja-JP" sz="1000" dirty="0">
                <a:latin typeface="游ゴシック Medium" panose="020B0500000000000000" pitchFamily="50" charset="-128"/>
                <a:ea typeface="游ゴシック Medium" panose="020B0500000000000000" pitchFamily="50" charset="-128"/>
              </a:rPr>
              <a:t>)</a:t>
            </a:r>
            <a:r>
              <a:rPr kumimoji="1" lang="ja-JP" altLang="en-US" sz="1000" dirty="0">
                <a:latin typeface="游ゴシック Medium" panose="020B0500000000000000" pitchFamily="50" charset="-128"/>
                <a:ea typeface="游ゴシック Medium" panose="020B0500000000000000" pitchFamily="50" charset="-128"/>
              </a:rPr>
              <a:t>、内閣府経済社会総合研究所総括主任研究官等を経て現職。</a:t>
            </a:r>
          </a:p>
        </p:txBody>
      </p:sp>
      <p:sp>
        <p:nvSpPr>
          <p:cNvPr id="36" name="テキスト ボックス 35">
            <a:extLst>
              <a:ext uri="{FF2B5EF4-FFF2-40B4-BE49-F238E27FC236}">
                <a16:creationId xmlns:a16="http://schemas.microsoft.com/office/drawing/2014/main" id="{2ED4A3BC-2D52-5FE7-41BD-1EADCA4D7F65}"/>
              </a:ext>
            </a:extLst>
          </p:cNvPr>
          <p:cNvSpPr txBox="1"/>
          <p:nvPr/>
        </p:nvSpPr>
        <p:spPr>
          <a:xfrm>
            <a:off x="4363280" y="7415302"/>
            <a:ext cx="847969" cy="400110"/>
          </a:xfrm>
          <a:prstGeom prst="rect">
            <a:avLst/>
          </a:prstGeom>
          <a:noFill/>
        </p:spPr>
        <p:txBody>
          <a:bodyPr wrap="square" rtlCol="0">
            <a:spAutoFit/>
          </a:bodyPr>
          <a:lstStyle/>
          <a:p>
            <a:r>
              <a:rPr kumimoji="1" lang="ja-JP" altLang="en-US" sz="1200" b="1" dirty="0">
                <a:solidFill>
                  <a:schemeClr val="bg1"/>
                </a:solidFill>
                <a:latin typeface="BIZ UDPゴシック" panose="020B0400000000000000" pitchFamily="50" charset="-128"/>
                <a:ea typeface="BIZ UDPゴシック" panose="020B0400000000000000" pitchFamily="50" charset="-128"/>
              </a:rPr>
              <a:t>講演者</a:t>
            </a:r>
            <a:endParaRPr kumimoji="1" lang="en-US" altLang="ja-JP" sz="1200" b="1" dirty="0">
              <a:solidFill>
                <a:schemeClr val="bg1"/>
              </a:solidFill>
              <a:latin typeface="BIZ UDPゴシック" panose="020B0400000000000000" pitchFamily="50" charset="-128"/>
              <a:ea typeface="BIZ UDPゴシック" panose="020B0400000000000000" pitchFamily="50" charset="-128"/>
            </a:endParaRPr>
          </a:p>
          <a:p>
            <a:r>
              <a:rPr kumimoji="1" lang="ja-JP" altLang="en-US" sz="800" b="1" dirty="0">
                <a:solidFill>
                  <a:schemeClr val="bg1"/>
                </a:solidFill>
                <a:latin typeface="BIZ UDPゴシック" panose="020B0400000000000000" pitchFamily="50" charset="-128"/>
                <a:ea typeface="BIZ UDPゴシック" panose="020B0400000000000000" pitchFamily="50" charset="-128"/>
              </a:rPr>
              <a:t>プロフィール</a:t>
            </a:r>
          </a:p>
        </p:txBody>
      </p:sp>
      <p:sp>
        <p:nvSpPr>
          <p:cNvPr id="37" name="テキスト ボックス 36">
            <a:extLst>
              <a:ext uri="{FF2B5EF4-FFF2-40B4-BE49-F238E27FC236}">
                <a16:creationId xmlns:a16="http://schemas.microsoft.com/office/drawing/2014/main" id="{30437C65-8E23-6B54-A8FD-169A76849C23}"/>
              </a:ext>
            </a:extLst>
          </p:cNvPr>
          <p:cNvSpPr txBox="1"/>
          <p:nvPr/>
        </p:nvSpPr>
        <p:spPr>
          <a:xfrm>
            <a:off x="4393502" y="7913021"/>
            <a:ext cx="2197752" cy="646331"/>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現職</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国土交通省大臣官房審議官</a:t>
            </a:r>
            <a:r>
              <a:rPr kumimoji="1" lang="en-US" altLang="ja-JP" sz="9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国土政策局担当</a:t>
            </a:r>
            <a:r>
              <a:rPr kumimoji="1" lang="en-US" altLang="ja-JP" sz="9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　</a:t>
            </a:r>
            <a:r>
              <a:rPr kumimoji="1" lang="en-US" altLang="ja-JP" sz="9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併任 内閣府総合海洋政策推進事務局次長</a:t>
            </a:r>
            <a:r>
              <a:rPr kumimoji="1" lang="en-US" altLang="ja-JP" sz="900" dirty="0">
                <a:latin typeface="BIZ UDPゴシック" panose="020B0400000000000000" pitchFamily="50" charset="-128"/>
                <a:ea typeface="BIZ UDPゴシック" panose="020B0400000000000000" pitchFamily="50" charset="-128"/>
              </a:rPr>
              <a:t>)</a:t>
            </a:r>
            <a:endParaRPr kumimoji="1" lang="ja-JP" altLang="en-US" sz="900" dirty="0">
              <a:latin typeface="BIZ UDPゴシック" panose="020B0400000000000000" pitchFamily="50" charset="-128"/>
              <a:ea typeface="BIZ UDPゴシック" panose="020B0400000000000000" pitchFamily="50" charset="-128"/>
            </a:endParaRPr>
          </a:p>
        </p:txBody>
      </p:sp>
      <p:sp>
        <p:nvSpPr>
          <p:cNvPr id="38" name="テキスト ボックス 37">
            <a:extLst>
              <a:ext uri="{FF2B5EF4-FFF2-40B4-BE49-F238E27FC236}">
                <a16:creationId xmlns:a16="http://schemas.microsoft.com/office/drawing/2014/main" id="{03FDFAF2-CE30-6D2F-327D-E3FDF2B3C088}"/>
              </a:ext>
            </a:extLst>
          </p:cNvPr>
          <p:cNvSpPr txBox="1"/>
          <p:nvPr/>
        </p:nvSpPr>
        <p:spPr>
          <a:xfrm>
            <a:off x="5062624" y="7389946"/>
            <a:ext cx="2022224" cy="400110"/>
          </a:xfrm>
          <a:prstGeom prst="rect">
            <a:avLst/>
          </a:prstGeom>
          <a:noFill/>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吉田　幸三　</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800" dirty="0">
                <a:latin typeface="BIZ UDPゴシック" panose="020B0400000000000000" pitchFamily="50" charset="-128"/>
                <a:ea typeface="BIZ UDPゴシック" panose="020B0400000000000000" pitchFamily="50" charset="-128"/>
              </a:rPr>
              <a:t>（よしだこうぞう）</a:t>
            </a:r>
          </a:p>
        </p:txBody>
      </p:sp>
      <p:pic>
        <p:nvPicPr>
          <p:cNvPr id="40" name="図 39" descr="屋内, 人, 衣料, 男 が含まれている画像&#10;&#10;自動的に生成された説明">
            <a:extLst>
              <a:ext uri="{FF2B5EF4-FFF2-40B4-BE49-F238E27FC236}">
                <a16:creationId xmlns:a16="http://schemas.microsoft.com/office/drawing/2014/main" id="{244363F5-7365-750C-A65E-A71C6A26FB92}"/>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rot="5400000">
            <a:off x="6438142" y="7575491"/>
            <a:ext cx="1228067" cy="842857"/>
          </a:xfrm>
          <a:prstGeom prst="rect">
            <a:avLst/>
          </a:prstGeom>
        </p:spPr>
      </p:pic>
      <p:grpSp>
        <p:nvGrpSpPr>
          <p:cNvPr id="47" name="グループ化 46">
            <a:extLst>
              <a:ext uri="{FF2B5EF4-FFF2-40B4-BE49-F238E27FC236}">
                <a16:creationId xmlns:a16="http://schemas.microsoft.com/office/drawing/2014/main" id="{5A819FAB-A415-E166-C046-A2FDC2EB7E2A}"/>
              </a:ext>
            </a:extLst>
          </p:cNvPr>
          <p:cNvGrpSpPr/>
          <p:nvPr/>
        </p:nvGrpSpPr>
        <p:grpSpPr>
          <a:xfrm>
            <a:off x="441460" y="3055484"/>
            <a:ext cx="4612373" cy="1327333"/>
            <a:chOff x="281129" y="2734699"/>
            <a:chExt cx="4612373" cy="1327333"/>
          </a:xfrm>
        </p:grpSpPr>
        <p:sp>
          <p:nvSpPr>
            <p:cNvPr id="41" name="四角形: 角を丸くする 40">
              <a:extLst>
                <a:ext uri="{FF2B5EF4-FFF2-40B4-BE49-F238E27FC236}">
                  <a16:creationId xmlns:a16="http://schemas.microsoft.com/office/drawing/2014/main" id="{02D16DFB-514C-D023-FE04-CD71195E27D6}"/>
                </a:ext>
              </a:extLst>
            </p:cNvPr>
            <p:cNvSpPr/>
            <p:nvPr/>
          </p:nvSpPr>
          <p:spPr>
            <a:xfrm>
              <a:off x="339448" y="3804539"/>
              <a:ext cx="4554054" cy="257240"/>
            </a:xfrm>
            <a:prstGeom prst="roundRect">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E134262A-C543-4EAA-6CBE-A7424D183C73}"/>
                </a:ext>
              </a:extLst>
            </p:cNvPr>
            <p:cNvSpPr txBox="1"/>
            <p:nvPr/>
          </p:nvSpPr>
          <p:spPr>
            <a:xfrm>
              <a:off x="406009" y="3800422"/>
              <a:ext cx="1543921" cy="261610"/>
            </a:xfrm>
            <a:prstGeom prst="rect">
              <a:avLst/>
            </a:prstGeom>
            <a:noFill/>
          </p:spPr>
          <p:txBody>
            <a:bodyPr wrap="square" rtlCol="0">
              <a:spAutoFit/>
            </a:bodyPr>
            <a:lstStyle/>
            <a:p>
              <a:r>
                <a:rPr kumimoji="1" lang="ja-JP" altLang="en-US" sz="1100" b="1" dirty="0">
                  <a:solidFill>
                    <a:schemeClr val="bg1"/>
                  </a:solidFill>
                  <a:latin typeface="Meiryo UI" panose="020B0604030504040204" pitchFamily="50" charset="-128"/>
                  <a:ea typeface="Meiryo UI" panose="020B0604030504040204" pitchFamily="50" charset="-128"/>
                </a:rPr>
                <a:t>お申込みはコチラ　</a:t>
              </a:r>
            </a:p>
          </p:txBody>
        </p:sp>
        <p:sp>
          <p:nvSpPr>
            <p:cNvPr id="42" name="テキスト ボックス 41">
              <a:extLst>
                <a:ext uri="{FF2B5EF4-FFF2-40B4-BE49-F238E27FC236}">
                  <a16:creationId xmlns:a16="http://schemas.microsoft.com/office/drawing/2014/main" id="{FA1C3DC4-FB32-F053-16A6-0DAB8C5DADE3}"/>
                </a:ext>
              </a:extLst>
            </p:cNvPr>
            <p:cNvSpPr txBox="1"/>
            <p:nvPr/>
          </p:nvSpPr>
          <p:spPr>
            <a:xfrm>
              <a:off x="281129" y="2734699"/>
              <a:ext cx="3950993" cy="1087734"/>
            </a:xfrm>
            <a:prstGeom prst="rect">
              <a:avLst/>
            </a:prstGeom>
            <a:noFill/>
          </p:spPr>
          <p:txBody>
            <a:bodyPr wrap="square" rtlCol="0">
              <a:spAutoFit/>
            </a:bodyPr>
            <a:lstStyle/>
            <a:p>
              <a:pPr>
                <a:lnSpc>
                  <a:spcPct val="110000"/>
                </a:lnSpc>
              </a:pPr>
              <a:r>
                <a:rPr kumimoji="1" lang="ja-JP" altLang="en-US" sz="1200" dirty="0">
                  <a:latin typeface="Meiryo UI" panose="020B0604030504040204" pitchFamily="50" charset="-128"/>
                  <a:ea typeface="Meiryo UI" panose="020B0604030504040204" pitchFamily="50" charset="-128"/>
                </a:rPr>
                <a:t>☑ </a:t>
              </a:r>
              <a:r>
                <a:rPr kumimoji="1" lang="ja-JP" altLang="en-US" sz="1200" b="1" u="sng" dirty="0">
                  <a:latin typeface="Meiryo UI" panose="020B0604030504040204" pitchFamily="50" charset="-128"/>
                  <a:ea typeface="Meiryo UI" panose="020B0604030504040204" pitchFamily="50" charset="-128"/>
                </a:rPr>
                <a:t>日時　</a:t>
              </a:r>
              <a:r>
                <a:rPr kumimoji="1" lang="en-US" altLang="ja-JP" sz="1200" b="1" u="sng" dirty="0">
                  <a:latin typeface="Meiryo UI" panose="020B0604030504040204" pitchFamily="50" charset="-128"/>
                  <a:ea typeface="Meiryo UI" panose="020B0604030504040204" pitchFamily="50" charset="-128"/>
                </a:rPr>
                <a:t>2023</a:t>
              </a:r>
              <a:r>
                <a:rPr kumimoji="1" lang="ja-JP" altLang="en-US" sz="1200" b="1" u="sng" dirty="0">
                  <a:latin typeface="Meiryo UI" panose="020B0604030504040204" pitchFamily="50" charset="-128"/>
                  <a:ea typeface="Meiryo UI" panose="020B0604030504040204" pitchFamily="50" charset="-128"/>
                </a:rPr>
                <a:t>年</a:t>
              </a:r>
              <a:r>
                <a:rPr lang="en-US" altLang="ja-JP" sz="1200" b="1" u="sng" dirty="0">
                  <a:latin typeface="Meiryo UI" panose="020B0604030504040204" pitchFamily="50" charset="-128"/>
                  <a:ea typeface="Meiryo UI" panose="020B0604030504040204" pitchFamily="50" charset="-128"/>
                </a:rPr>
                <a:t>1</a:t>
              </a:r>
              <a:r>
                <a:rPr kumimoji="1" lang="ja-JP" altLang="en-US" sz="1200" b="1" u="sng" dirty="0">
                  <a:latin typeface="Meiryo UI" panose="020B0604030504040204" pitchFamily="50" charset="-128"/>
                  <a:ea typeface="Meiryo UI" panose="020B0604030504040204" pitchFamily="50" charset="-128"/>
                </a:rPr>
                <a:t>月</a:t>
              </a:r>
              <a:r>
                <a:rPr lang="en-US" altLang="ja-JP" sz="1200" b="1" u="sng" dirty="0">
                  <a:latin typeface="Meiryo UI" panose="020B0604030504040204" pitchFamily="50" charset="-128"/>
                  <a:ea typeface="Meiryo UI" panose="020B0604030504040204" pitchFamily="50" charset="-128"/>
                </a:rPr>
                <a:t>18</a:t>
              </a:r>
              <a:r>
                <a:rPr kumimoji="1" lang="ja-JP" altLang="en-US" sz="1200" b="1" u="sng" dirty="0">
                  <a:latin typeface="Meiryo UI" panose="020B0604030504040204" pitchFamily="50" charset="-128"/>
                  <a:ea typeface="Meiryo UI" panose="020B0604030504040204" pitchFamily="50" charset="-128"/>
                </a:rPr>
                <a:t>日（水曜）</a:t>
              </a:r>
              <a:r>
                <a:rPr kumimoji="1" lang="en-US" altLang="ja-JP" sz="1200" b="1" u="sng" dirty="0">
                  <a:latin typeface="Meiryo UI" panose="020B0604030504040204" pitchFamily="50" charset="-128"/>
                  <a:ea typeface="Meiryo UI" panose="020B0604030504040204" pitchFamily="50" charset="-128"/>
                </a:rPr>
                <a:t>17:30</a:t>
              </a:r>
              <a:r>
                <a:rPr kumimoji="1" lang="ja-JP" altLang="en-US" sz="1200" b="1" u="sng" dirty="0">
                  <a:latin typeface="Meiryo UI" panose="020B0604030504040204" pitchFamily="50" charset="-128"/>
                  <a:ea typeface="Meiryo UI" panose="020B0604030504040204" pitchFamily="50" charset="-128"/>
                </a:rPr>
                <a:t>～</a:t>
              </a:r>
              <a:r>
                <a:rPr kumimoji="1" lang="en-US" altLang="ja-JP" sz="1200" b="1" u="sng" dirty="0">
                  <a:latin typeface="Meiryo UI" panose="020B0604030504040204" pitchFamily="50" charset="-128"/>
                  <a:ea typeface="Meiryo UI" panose="020B0604030504040204" pitchFamily="50" charset="-128"/>
                </a:rPr>
                <a:t>19:00</a:t>
              </a:r>
            </a:p>
            <a:p>
              <a:pPr>
                <a:lnSpc>
                  <a:spcPct val="110000"/>
                </a:lnSpc>
              </a:pPr>
              <a:r>
                <a:rPr kumimoji="1" lang="ja-JP" altLang="en-US" sz="1200" dirty="0">
                  <a:latin typeface="Meiryo UI" panose="020B0604030504040204" pitchFamily="50" charset="-128"/>
                  <a:ea typeface="Meiryo UI" panose="020B0604030504040204" pitchFamily="50" charset="-128"/>
                </a:rPr>
                <a:t>☑ 場所　オンライン開催 （ウェビナー）</a:t>
              </a:r>
            </a:p>
            <a:p>
              <a:pPr>
                <a:lnSpc>
                  <a:spcPct val="110000"/>
                </a:lnSpc>
              </a:pPr>
              <a:r>
                <a:rPr kumimoji="1" lang="ja-JP" altLang="en-US" sz="1200" dirty="0">
                  <a:latin typeface="Meiryo UI" panose="020B0604030504040204" pitchFamily="50" charset="-128"/>
                  <a:ea typeface="Meiryo UI" panose="020B0604030504040204" pitchFamily="50" charset="-128"/>
                </a:rPr>
                <a:t>☑ 主催　大正大学地域構想研究所</a:t>
              </a:r>
            </a:p>
            <a:p>
              <a:pPr>
                <a:lnSpc>
                  <a:spcPct val="110000"/>
                </a:lnSpc>
              </a:pPr>
              <a:r>
                <a:rPr kumimoji="1" lang="ja-JP" altLang="en-US" sz="1200" dirty="0">
                  <a:latin typeface="Meiryo UI" panose="020B0604030504040204" pitchFamily="50" charset="-128"/>
                  <a:ea typeface="Meiryo UI" panose="020B0604030504040204" pitchFamily="50" charset="-128"/>
                </a:rPr>
                <a:t>☑ 費用　無料</a:t>
              </a:r>
            </a:p>
            <a:p>
              <a:pPr>
                <a:lnSpc>
                  <a:spcPct val="110000"/>
                </a:lnSpc>
              </a:pPr>
              <a:r>
                <a:rPr kumimoji="1" lang="ja-JP" altLang="en-US" sz="1200" dirty="0">
                  <a:latin typeface="Meiryo UI" panose="020B0604030504040204" pitchFamily="50" charset="-128"/>
                  <a:ea typeface="Meiryo UI" panose="020B0604030504040204" pitchFamily="50" charset="-128"/>
                </a:rPr>
                <a:t>☑ 申込　事前予約（定員：</a:t>
              </a:r>
              <a:r>
                <a:rPr kumimoji="1" lang="en-US" altLang="ja-JP" sz="1200" dirty="0">
                  <a:latin typeface="Meiryo UI" panose="020B0604030504040204" pitchFamily="50" charset="-128"/>
                  <a:ea typeface="Meiryo UI" panose="020B0604030504040204" pitchFamily="50" charset="-128"/>
                </a:rPr>
                <a:t>80</a:t>
              </a:r>
              <a:r>
                <a:rPr kumimoji="1" lang="ja-JP" altLang="en-US" sz="1200" dirty="0">
                  <a:latin typeface="Meiryo UI" panose="020B0604030504040204" pitchFamily="50" charset="-128"/>
                  <a:ea typeface="Meiryo UI" panose="020B0604030504040204" pitchFamily="50" charset="-128"/>
                </a:rPr>
                <a:t>名）</a:t>
              </a:r>
            </a:p>
          </p:txBody>
        </p:sp>
      </p:grpSp>
      <p:sp>
        <p:nvSpPr>
          <p:cNvPr id="44" name="テキスト ボックス 43">
            <a:extLst>
              <a:ext uri="{FF2B5EF4-FFF2-40B4-BE49-F238E27FC236}">
                <a16:creationId xmlns:a16="http://schemas.microsoft.com/office/drawing/2014/main" id="{414705EE-EDF1-BFFC-D008-020948487E34}"/>
              </a:ext>
            </a:extLst>
          </p:cNvPr>
          <p:cNvSpPr txBox="1"/>
          <p:nvPr/>
        </p:nvSpPr>
        <p:spPr>
          <a:xfrm>
            <a:off x="1666445" y="4113513"/>
            <a:ext cx="3182765" cy="261610"/>
          </a:xfrm>
          <a:prstGeom prst="rect">
            <a:avLst/>
          </a:prstGeom>
          <a:noFill/>
        </p:spPr>
        <p:txBody>
          <a:bodyPr wrap="square" rtlCol="0">
            <a:spAutoFit/>
          </a:bodyPr>
          <a:lstStyle/>
          <a:p>
            <a:r>
              <a:rPr kumimoji="1" lang="en-US" altLang="ja-JP" sz="1100" b="1" dirty="0">
                <a:solidFill>
                  <a:schemeClr val="bg1"/>
                </a:solidFill>
                <a:latin typeface="Meiryo UI" panose="020B0604030504040204" pitchFamily="50" charset="-128"/>
                <a:ea typeface="Meiryo UI" panose="020B0604030504040204" pitchFamily="50" charset="-128"/>
              </a:rPr>
              <a:t>https://forms.office.com/r/k8Fru5nK3g</a:t>
            </a:r>
            <a:endParaRPr kumimoji="1" lang="ja-JP" altLang="en-US" sz="1100" b="1" dirty="0">
              <a:solidFill>
                <a:schemeClr val="bg1"/>
              </a:solidFill>
              <a:latin typeface="Meiryo UI" panose="020B0604030504040204" pitchFamily="50" charset="-128"/>
              <a:ea typeface="Meiryo UI" panose="020B0604030504040204" pitchFamily="50" charset="-128"/>
            </a:endParaRPr>
          </a:p>
        </p:txBody>
      </p:sp>
      <p:sp>
        <p:nvSpPr>
          <p:cNvPr id="48" name="楕円 47">
            <a:extLst>
              <a:ext uri="{FF2B5EF4-FFF2-40B4-BE49-F238E27FC236}">
                <a16:creationId xmlns:a16="http://schemas.microsoft.com/office/drawing/2014/main" id="{B5958005-0114-F0BF-98DD-9CD364A61004}"/>
              </a:ext>
            </a:extLst>
          </p:cNvPr>
          <p:cNvSpPr/>
          <p:nvPr/>
        </p:nvSpPr>
        <p:spPr>
          <a:xfrm>
            <a:off x="5603335" y="1913651"/>
            <a:ext cx="1938165" cy="1873725"/>
          </a:xfrm>
          <a:prstGeom prst="ellipse">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テキスト ボックス 22">
            <a:extLst>
              <a:ext uri="{FF2B5EF4-FFF2-40B4-BE49-F238E27FC236}">
                <a16:creationId xmlns:a16="http://schemas.microsoft.com/office/drawing/2014/main" id="{0E4D4F45-895D-089E-09A3-F68AF4DBC4CE}"/>
              </a:ext>
            </a:extLst>
          </p:cNvPr>
          <p:cNvSpPr txBox="1"/>
          <p:nvPr/>
        </p:nvSpPr>
        <p:spPr>
          <a:xfrm>
            <a:off x="6192942" y="2857625"/>
            <a:ext cx="1210955" cy="369332"/>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kumimoji="1" lang="en-US" altLang="ja-JP" sz="1800" b="1" dirty="0">
                <a:solidFill>
                  <a:schemeClr val="bg1"/>
                </a:solidFill>
                <a:latin typeface="Bahnschrift SemiBold" panose="020B0502040204020203" pitchFamily="34" charset="0"/>
                <a:ea typeface="Meiryo UI" panose="020B0604030504040204" pitchFamily="50" charset="-128"/>
              </a:rPr>
              <a:t>WED</a:t>
            </a:r>
            <a:endParaRPr kumimoji="1" lang="ja-JP" altLang="en-US" sz="1800" b="1" dirty="0">
              <a:solidFill>
                <a:schemeClr val="bg1"/>
              </a:solidFill>
              <a:latin typeface="Bahnschrift SemiBold" panose="020B0502040204020203" pitchFamily="34" charset="0"/>
              <a:ea typeface="Meiryo UI" panose="020B0604030504040204" pitchFamily="50" charset="-128"/>
            </a:endParaRPr>
          </a:p>
        </p:txBody>
      </p:sp>
      <p:sp>
        <p:nvSpPr>
          <p:cNvPr id="29" name="テキスト ボックス 28">
            <a:extLst>
              <a:ext uri="{FF2B5EF4-FFF2-40B4-BE49-F238E27FC236}">
                <a16:creationId xmlns:a16="http://schemas.microsoft.com/office/drawing/2014/main" id="{2C8E81EE-D780-A67C-02CA-9BF7E866DD14}"/>
              </a:ext>
            </a:extLst>
          </p:cNvPr>
          <p:cNvSpPr txBox="1"/>
          <p:nvPr/>
        </p:nvSpPr>
        <p:spPr>
          <a:xfrm>
            <a:off x="5858042" y="3114264"/>
            <a:ext cx="3606205" cy="369332"/>
          </a:xfrm>
          <a:prstGeom prst="rect">
            <a:avLst/>
          </a:prstGeom>
          <a:noFill/>
        </p:spPr>
        <p:txBody>
          <a:bodyPr wrap="square" rtlCol="0">
            <a:spAutoFit/>
          </a:bodyPr>
          <a:lstStyle/>
          <a:p>
            <a:r>
              <a:rPr kumimoji="1" lang="en-US" altLang="ja-JP" sz="1800" dirty="0">
                <a:latin typeface="Bahnschrift SemiBold" panose="020B0502040204020203" pitchFamily="34" charset="0"/>
                <a:ea typeface="Meiryo UI" panose="020B0604030504040204" pitchFamily="50" charset="-128"/>
              </a:rPr>
              <a:t>17:30</a:t>
            </a:r>
            <a:r>
              <a:rPr kumimoji="1" lang="ja-JP" altLang="en-US" sz="1800" dirty="0">
                <a:latin typeface="Bahnschrift SemiBold" panose="020B0502040204020203" pitchFamily="34" charset="0"/>
                <a:ea typeface="Meiryo UI" panose="020B0604030504040204" pitchFamily="50" charset="-128"/>
              </a:rPr>
              <a:t>～</a:t>
            </a:r>
            <a:r>
              <a:rPr kumimoji="1" lang="en-US" altLang="ja-JP" sz="1800" dirty="0">
                <a:latin typeface="Bahnschrift SemiBold" panose="020B0502040204020203" pitchFamily="34" charset="0"/>
                <a:ea typeface="Meiryo UI" panose="020B0604030504040204" pitchFamily="50" charset="-128"/>
              </a:rPr>
              <a:t>19:00</a:t>
            </a:r>
            <a:endParaRPr kumimoji="1" lang="ja-JP" altLang="en-US" sz="1800" dirty="0">
              <a:latin typeface="Bahnschrift SemiBold" panose="020B0502040204020203" pitchFamily="34" charset="0"/>
              <a:ea typeface="Meiryo UI" panose="020B0604030504040204" pitchFamily="50" charset="-128"/>
            </a:endParaRPr>
          </a:p>
        </p:txBody>
      </p:sp>
      <p:sp>
        <p:nvSpPr>
          <p:cNvPr id="30" name="テキスト ボックス 29">
            <a:extLst>
              <a:ext uri="{FF2B5EF4-FFF2-40B4-BE49-F238E27FC236}">
                <a16:creationId xmlns:a16="http://schemas.microsoft.com/office/drawing/2014/main" id="{1314660F-1675-7C41-32B9-00276EAB73D8}"/>
              </a:ext>
            </a:extLst>
          </p:cNvPr>
          <p:cNvSpPr txBox="1"/>
          <p:nvPr/>
        </p:nvSpPr>
        <p:spPr>
          <a:xfrm>
            <a:off x="5928787" y="3400583"/>
            <a:ext cx="1543921" cy="261610"/>
          </a:xfrm>
          <a:prstGeom prst="rect">
            <a:avLst/>
          </a:prstGeom>
          <a:noFill/>
        </p:spPr>
        <p:txBody>
          <a:bodyPr wrap="square" rtlCol="0">
            <a:spAutoFit/>
          </a:bodyPr>
          <a:lstStyle/>
          <a:p>
            <a:r>
              <a:rPr kumimoji="1" lang="ja-JP" altLang="en-US" sz="1050" dirty="0">
                <a:latin typeface="Meiryo UI" panose="020B0604030504040204" pitchFamily="50" charset="-128"/>
                <a:ea typeface="Meiryo UI" panose="020B0604030504040204" pitchFamily="50" charset="-128"/>
              </a:rPr>
              <a:t>オンライン開場</a:t>
            </a:r>
            <a:r>
              <a:rPr kumimoji="1" lang="ja-JP" altLang="en-US" sz="1050" dirty="0">
                <a:latin typeface="Bahnschrift SemiBold" panose="020B0502040204020203" pitchFamily="34" charset="0"/>
                <a:ea typeface="Meiryo UI" panose="020B0604030504040204" pitchFamily="50" charset="-128"/>
              </a:rPr>
              <a:t>　</a:t>
            </a:r>
            <a:r>
              <a:rPr kumimoji="1" lang="en-US" altLang="ja-JP" sz="1050" dirty="0">
                <a:latin typeface="Bahnschrift SemiBold" panose="020B0502040204020203" pitchFamily="34" charset="0"/>
                <a:ea typeface="Meiryo UI" panose="020B0604030504040204" pitchFamily="50" charset="-128"/>
              </a:rPr>
              <a:t>17:10</a:t>
            </a:r>
            <a:r>
              <a:rPr kumimoji="1" lang="ja-JP" altLang="en-US" sz="1050" dirty="0">
                <a:latin typeface="Bahnschrift SemiBold" panose="020B0502040204020203" pitchFamily="34" charset="0"/>
                <a:ea typeface="Meiryo UI" panose="020B0604030504040204" pitchFamily="50" charset="-128"/>
              </a:rPr>
              <a:t>～</a:t>
            </a:r>
          </a:p>
        </p:txBody>
      </p:sp>
      <p:sp>
        <p:nvSpPr>
          <p:cNvPr id="26" name="フリーフォーム: 図形 25">
            <a:extLst>
              <a:ext uri="{FF2B5EF4-FFF2-40B4-BE49-F238E27FC236}">
                <a16:creationId xmlns:a16="http://schemas.microsoft.com/office/drawing/2014/main" id="{A9430493-631B-1889-FAF5-E6F3C3AEFB24}"/>
              </a:ext>
            </a:extLst>
          </p:cNvPr>
          <p:cNvSpPr/>
          <p:nvPr/>
        </p:nvSpPr>
        <p:spPr>
          <a:xfrm>
            <a:off x="370806" y="6947476"/>
            <a:ext cx="3515394" cy="2520374"/>
          </a:xfrm>
          <a:custGeom>
            <a:avLst/>
            <a:gdLst>
              <a:gd name="connsiteX0" fmla="*/ 0 w 3162300"/>
              <a:gd name="connsiteY0" fmla="*/ 1276350 h 2457450"/>
              <a:gd name="connsiteX1" fmla="*/ 1238250 w 3162300"/>
              <a:gd name="connsiteY1" fmla="*/ 447675 h 2457450"/>
              <a:gd name="connsiteX2" fmla="*/ 2152650 w 3162300"/>
              <a:gd name="connsiteY2" fmla="*/ 447675 h 2457450"/>
              <a:gd name="connsiteX3" fmla="*/ 2819400 w 3162300"/>
              <a:gd name="connsiteY3" fmla="*/ 0 h 2457450"/>
              <a:gd name="connsiteX4" fmla="*/ 3162300 w 3162300"/>
              <a:gd name="connsiteY4" fmla="*/ 47625 h 2457450"/>
              <a:gd name="connsiteX5" fmla="*/ 3057525 w 3162300"/>
              <a:gd name="connsiteY5" fmla="*/ 1228725 h 2457450"/>
              <a:gd name="connsiteX6" fmla="*/ 2400300 w 3162300"/>
              <a:gd name="connsiteY6" fmla="*/ 1628775 h 2457450"/>
              <a:gd name="connsiteX7" fmla="*/ 1819275 w 3162300"/>
              <a:gd name="connsiteY7" fmla="*/ 1762125 h 2457450"/>
              <a:gd name="connsiteX8" fmla="*/ 1200150 w 3162300"/>
              <a:gd name="connsiteY8" fmla="*/ 2114550 h 2457450"/>
              <a:gd name="connsiteX9" fmla="*/ 676275 w 3162300"/>
              <a:gd name="connsiteY9" fmla="*/ 2457450 h 2457450"/>
              <a:gd name="connsiteX10" fmla="*/ 542925 w 3162300"/>
              <a:gd name="connsiteY10" fmla="*/ 2457450 h 2457450"/>
              <a:gd name="connsiteX11" fmla="*/ 133350 w 3162300"/>
              <a:gd name="connsiteY11" fmla="*/ 2343150 h 2457450"/>
              <a:gd name="connsiteX12" fmla="*/ 0 w 3162300"/>
              <a:gd name="connsiteY12" fmla="*/ 1933575 h 2457450"/>
              <a:gd name="connsiteX13" fmla="*/ 114300 w 3162300"/>
              <a:gd name="connsiteY13" fmla="*/ 1200150 h 2457450"/>
              <a:gd name="connsiteX14" fmla="*/ 57150 w 3162300"/>
              <a:gd name="connsiteY14" fmla="*/ 1247775 h 2457450"/>
              <a:gd name="connsiteX15" fmla="*/ 95250 w 3162300"/>
              <a:gd name="connsiteY15" fmla="*/ 1295400 h 2457450"/>
              <a:gd name="connsiteX16" fmla="*/ 66675 w 3162300"/>
              <a:gd name="connsiteY16" fmla="*/ 1238250 h 2457450"/>
              <a:gd name="connsiteX17" fmla="*/ 133350 w 3162300"/>
              <a:gd name="connsiteY17" fmla="*/ 1190625 h 2457450"/>
              <a:gd name="connsiteX18" fmla="*/ 133350 w 3162300"/>
              <a:gd name="connsiteY18" fmla="*/ 1219200 h 2457450"/>
              <a:gd name="connsiteX19" fmla="*/ 0 w 3162300"/>
              <a:gd name="connsiteY19" fmla="*/ 1276350 h 2457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162300" h="2457450">
                <a:moveTo>
                  <a:pt x="0" y="1276350"/>
                </a:moveTo>
                <a:lnTo>
                  <a:pt x="1238250" y="447675"/>
                </a:lnTo>
                <a:lnTo>
                  <a:pt x="2152650" y="447675"/>
                </a:lnTo>
                <a:lnTo>
                  <a:pt x="2819400" y="0"/>
                </a:lnTo>
                <a:lnTo>
                  <a:pt x="3162300" y="47625"/>
                </a:lnTo>
                <a:lnTo>
                  <a:pt x="3057525" y="1228725"/>
                </a:lnTo>
                <a:lnTo>
                  <a:pt x="2400300" y="1628775"/>
                </a:lnTo>
                <a:lnTo>
                  <a:pt x="1819275" y="1762125"/>
                </a:lnTo>
                <a:lnTo>
                  <a:pt x="1200150" y="2114550"/>
                </a:lnTo>
                <a:lnTo>
                  <a:pt x="676275" y="2457450"/>
                </a:lnTo>
                <a:lnTo>
                  <a:pt x="542925" y="2457450"/>
                </a:lnTo>
                <a:lnTo>
                  <a:pt x="133350" y="2343150"/>
                </a:lnTo>
                <a:lnTo>
                  <a:pt x="0" y="1933575"/>
                </a:lnTo>
                <a:lnTo>
                  <a:pt x="114300" y="1200150"/>
                </a:lnTo>
                <a:lnTo>
                  <a:pt x="57150" y="1247775"/>
                </a:lnTo>
                <a:lnTo>
                  <a:pt x="95250" y="1295400"/>
                </a:lnTo>
                <a:lnTo>
                  <a:pt x="66675" y="1238250"/>
                </a:lnTo>
                <a:lnTo>
                  <a:pt x="133350" y="1190625"/>
                </a:lnTo>
                <a:lnTo>
                  <a:pt x="133350" y="1219200"/>
                </a:lnTo>
                <a:lnTo>
                  <a:pt x="0" y="1276350"/>
                </a:lnTo>
                <a:close/>
              </a:path>
            </a:pathLst>
          </a:custGeom>
          <a:solidFill>
            <a:srgbClr val="DEEBF7">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テキスト ボックス 19">
            <a:extLst>
              <a:ext uri="{FF2B5EF4-FFF2-40B4-BE49-F238E27FC236}">
                <a16:creationId xmlns:a16="http://schemas.microsoft.com/office/drawing/2014/main" id="{FEAAF4DE-A9C9-71CC-C33A-CF736A360329}"/>
              </a:ext>
            </a:extLst>
          </p:cNvPr>
          <p:cNvSpPr txBox="1"/>
          <p:nvPr/>
        </p:nvSpPr>
        <p:spPr>
          <a:xfrm>
            <a:off x="378952" y="5751159"/>
            <a:ext cx="3489657" cy="3974550"/>
          </a:xfrm>
          <a:prstGeom prst="rect">
            <a:avLst/>
          </a:prstGeom>
          <a:noFill/>
        </p:spPr>
        <p:txBody>
          <a:bodyPr wrap="square" rtlCol="0">
            <a:spAutoFit/>
          </a:bodyPr>
          <a:lstStyle/>
          <a:p>
            <a:pPr marL="0" marR="0" lvl="0" indent="0" algn="just" defTabSz="1019007" rtl="0" eaLnBrk="1" fontAlgn="auto" latinLnBrk="0" hangingPunct="1">
              <a:lnSpc>
                <a:spcPct val="130000"/>
              </a:lnSpc>
              <a:spcBef>
                <a:spcPts val="0"/>
              </a:spcBef>
              <a:spcAft>
                <a:spcPts val="0"/>
              </a:spcAft>
              <a:buClrTx/>
              <a:buSzTx/>
              <a:buFontTx/>
              <a:buNone/>
              <a:tabLst/>
              <a:defRPr/>
            </a:pPr>
            <a:r>
              <a:rPr lang="ja-JP" altLang="en-US" sz="1300" kern="100" spc="-150" dirty="0">
                <a:solidFill>
                  <a:prstClr val="black"/>
                </a:solidFill>
                <a:latin typeface="游ゴシック Medium" panose="020B0500000000000000" pitchFamily="50" charset="-128"/>
                <a:ea typeface="游ゴシック Medium" panose="020B0500000000000000" pitchFamily="50" charset="-128"/>
                <a:cs typeface="Times New Roman" panose="02020603050405020304" pitchFamily="18" charset="0"/>
              </a:rPr>
              <a:t>▷ </a:t>
            </a:r>
            <a:r>
              <a:rPr kumimoji="1" lang="ja-JP" altLang="ja-JP" sz="1300" b="0" i="0" u="none" strike="noStrike" kern="100" cap="none" spc="-15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Times New Roman" panose="02020603050405020304" pitchFamily="18" charset="0"/>
              </a:rPr>
              <a:t>国土形成計画は、国土の利用、整備、保全を推進するための総合的かつ基本的な計画で</a:t>
            </a:r>
            <a:r>
              <a:rPr kumimoji="1" lang="ja-JP" altLang="en-US" sz="1300" b="0" i="0" u="none" strike="noStrike" kern="100" cap="none" spc="-15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Times New Roman" panose="02020603050405020304" pitchFamily="18" charset="0"/>
              </a:rPr>
              <a:t>す。</a:t>
            </a:r>
            <a:r>
              <a:rPr kumimoji="1" lang="ja-JP" altLang="ja-JP" sz="1300" b="0" i="0" u="none" strike="noStrike" kern="100" cap="none" spc="-15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Times New Roman" panose="02020603050405020304" pitchFamily="18" charset="0"/>
              </a:rPr>
              <a:t>現在及び将来の国民が安心して豊かな生活を営むことができる経済社会の実現を目指すも</a:t>
            </a:r>
            <a:r>
              <a:rPr kumimoji="1" lang="ja-JP" altLang="en-US" sz="1300" b="0" i="0" u="none" strike="noStrike" kern="100" cap="none" spc="-15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Times New Roman" panose="02020603050405020304" pitchFamily="18" charset="0"/>
              </a:rPr>
              <a:t>のです。</a:t>
            </a:r>
            <a:r>
              <a:rPr kumimoji="1" lang="ja-JP" altLang="ja-JP" sz="1300" b="0" i="0" u="none" strike="noStrike" kern="100" cap="none" spc="-15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Times New Roman" panose="02020603050405020304" pitchFamily="18" charset="0"/>
              </a:rPr>
              <a:t>また</a:t>
            </a:r>
            <a:r>
              <a:rPr lang="ja-JP" altLang="en-US" sz="1300" kern="100" spc="-150" dirty="0">
                <a:solidFill>
                  <a:prstClr val="black"/>
                </a:solidFill>
                <a:latin typeface="游ゴシック Medium" panose="020B0500000000000000" pitchFamily="50" charset="-128"/>
                <a:ea typeface="游ゴシック Medium" panose="020B0500000000000000" pitchFamily="50" charset="-128"/>
                <a:cs typeface="Times New Roman" panose="02020603050405020304" pitchFamily="18" charset="0"/>
              </a:rPr>
              <a:t>、この</a:t>
            </a:r>
            <a:r>
              <a:rPr kumimoji="1" lang="ja-JP" altLang="ja-JP" sz="1300" b="0" i="0" u="none" strike="noStrike" kern="100" cap="none" spc="-15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Times New Roman" panose="02020603050405020304" pitchFamily="18" charset="0"/>
              </a:rPr>
              <a:t>計画は国土を巡る現状や将来の見通し、解決すべき課題や国土づくりの目標と具体的道筋を示すものであると</a:t>
            </a:r>
            <a:r>
              <a:rPr kumimoji="1" lang="ja-JP" altLang="en-US" sz="1300" b="0" i="0" u="none" strike="noStrike" kern="100" cap="none" spc="-15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Times New Roman" panose="02020603050405020304" pitchFamily="18" charset="0"/>
              </a:rPr>
              <a:t>同時に</a:t>
            </a:r>
            <a:r>
              <a:rPr kumimoji="1" lang="ja-JP" altLang="ja-JP" sz="1300" b="0" i="0" u="none" strike="noStrike" kern="100" cap="none" spc="-15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Times New Roman" panose="02020603050405020304" pitchFamily="18" charset="0"/>
              </a:rPr>
              <a:t>、国と地方自治体等が連携して進める広域地方計画の基本となるもので</a:t>
            </a:r>
            <a:r>
              <a:rPr lang="ja-JP" altLang="en-US" sz="1300" kern="100" spc="-150" dirty="0">
                <a:solidFill>
                  <a:prstClr val="black"/>
                </a:solidFill>
                <a:latin typeface="游ゴシック Medium" panose="020B0500000000000000" pitchFamily="50" charset="-128"/>
                <a:ea typeface="游ゴシック Medium" panose="020B0500000000000000" pitchFamily="50" charset="-128"/>
                <a:cs typeface="Times New Roman" panose="02020603050405020304" pitchFamily="18" charset="0"/>
              </a:rPr>
              <a:t>す</a:t>
            </a:r>
            <a:r>
              <a:rPr kumimoji="1" lang="ja-JP" altLang="ja-JP" sz="1300" b="0" i="0" u="none" strike="noStrike" kern="100" cap="none" spc="-15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Times New Roman" panose="02020603050405020304" pitchFamily="18" charset="0"/>
              </a:rPr>
              <a:t>。</a:t>
            </a:r>
            <a:endParaRPr kumimoji="1" lang="en-US" altLang="ja-JP" sz="1300" b="0" i="0" u="none" strike="noStrike" kern="100" cap="none" spc="-15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Times New Roman" panose="02020603050405020304" pitchFamily="18" charset="0"/>
            </a:endParaRPr>
          </a:p>
          <a:p>
            <a:pPr marL="0" marR="0" lvl="0" indent="0" algn="just" defTabSz="1019007" rtl="0" eaLnBrk="1" fontAlgn="auto" latinLnBrk="0" hangingPunct="1">
              <a:lnSpc>
                <a:spcPct val="130000"/>
              </a:lnSpc>
              <a:spcBef>
                <a:spcPts val="0"/>
              </a:spcBef>
              <a:spcAft>
                <a:spcPts val="0"/>
              </a:spcAft>
              <a:buClrTx/>
              <a:buSzTx/>
              <a:buFontTx/>
              <a:buNone/>
              <a:tabLst/>
              <a:defRPr/>
            </a:pPr>
            <a:r>
              <a:rPr lang="ja-JP" altLang="en-US" sz="1300" kern="100" spc="-150" dirty="0">
                <a:solidFill>
                  <a:prstClr val="black"/>
                </a:solidFill>
                <a:latin typeface="游ゴシック Medium" panose="020B0500000000000000" pitchFamily="50" charset="-128"/>
                <a:ea typeface="游ゴシック Medium" panose="020B0500000000000000" pitchFamily="50" charset="-128"/>
                <a:cs typeface="Times New Roman" panose="02020603050405020304" pitchFamily="18" charset="0"/>
              </a:rPr>
              <a:t>▷ </a:t>
            </a:r>
            <a:r>
              <a:rPr kumimoji="1" lang="ja-JP" altLang="ja-JP" sz="1300" b="0" i="0" u="none" strike="noStrike" kern="100" cap="none" spc="-15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Times New Roman" panose="02020603050405020304" pitchFamily="18" charset="0"/>
              </a:rPr>
              <a:t>人口減少の加速化やコロナ禍を経たデジタル化の進展など社会経済の大きな変化を踏まえ、現在、国土審議会</a:t>
            </a:r>
            <a:r>
              <a:rPr kumimoji="1" lang="ja-JP" altLang="en-US" sz="1300" b="0" i="0" u="none" strike="noStrike" kern="100" cap="none" spc="-15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Times New Roman" panose="02020603050405020304" pitchFamily="18" charset="0"/>
              </a:rPr>
              <a:t>では</a:t>
            </a:r>
            <a:r>
              <a:rPr kumimoji="1" lang="en-US" altLang="ja-JP" sz="1300" b="0" i="0" u="none" strike="noStrike" kern="100" cap="none" spc="-15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Times New Roman" panose="02020603050405020304" pitchFamily="18" charset="0"/>
              </a:rPr>
              <a:t>2023</a:t>
            </a:r>
            <a:r>
              <a:rPr kumimoji="1" lang="ja-JP" altLang="ja-JP" sz="1300" b="0" i="0" u="none" strike="noStrike" kern="100" cap="none" spc="-15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Times New Roman" panose="02020603050405020304" pitchFamily="18" charset="0"/>
              </a:rPr>
              <a:t>年夏頃の新たな計画策定に向けて議論がなされているところ</a:t>
            </a:r>
            <a:r>
              <a:rPr kumimoji="1" lang="ja-JP" altLang="en-US" sz="1300" b="0" i="0" u="none" strike="noStrike" kern="100" cap="none" spc="-15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Times New Roman" panose="02020603050405020304" pitchFamily="18" charset="0"/>
              </a:rPr>
              <a:t>です</a:t>
            </a:r>
            <a:r>
              <a:rPr lang="ja-JP" altLang="en-US" sz="1300" kern="100" spc="-150" dirty="0">
                <a:solidFill>
                  <a:prstClr val="black"/>
                </a:solidFill>
                <a:latin typeface="游ゴシック Medium" panose="020B0500000000000000" pitchFamily="50" charset="-128"/>
                <a:ea typeface="游ゴシック Medium" panose="020B0500000000000000" pitchFamily="50" charset="-128"/>
                <a:cs typeface="Times New Roman" panose="02020603050405020304" pitchFamily="18" charset="0"/>
              </a:rPr>
              <a:t>。</a:t>
            </a:r>
            <a:r>
              <a:rPr kumimoji="1" lang="ja-JP" altLang="ja-JP" sz="1300" b="0" i="0" u="none" strike="noStrike" kern="100" cap="none" spc="-15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Times New Roman" panose="02020603050405020304" pitchFamily="18" charset="0"/>
              </a:rPr>
              <a:t>本講義では、国土形成計画の意義や目標、</a:t>
            </a:r>
            <a:r>
              <a:rPr kumimoji="1" lang="ja-JP" altLang="en-US" sz="1300" b="0" i="0" u="none" strike="noStrike" kern="100" cap="none" spc="-15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Times New Roman" panose="02020603050405020304" pitchFamily="18" charset="0"/>
              </a:rPr>
              <a:t>さらに</a:t>
            </a:r>
            <a:r>
              <a:rPr kumimoji="1" lang="en-US" altLang="ja-JP" sz="1300" b="0" i="0" u="none" strike="noStrike" kern="100" cap="none" spc="-15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Times New Roman" panose="02020603050405020304" pitchFamily="18" charset="0"/>
              </a:rPr>
              <a:t>2022</a:t>
            </a:r>
            <a:r>
              <a:rPr kumimoji="1" lang="ja-JP" altLang="ja-JP" sz="1300" b="0" i="0" u="none" strike="noStrike" kern="100" cap="none" spc="-15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Times New Roman" panose="02020603050405020304" pitchFamily="18" charset="0"/>
              </a:rPr>
              <a:t>年７月に公表された中間とりまとめ及びこれを踏まえた直近の検討状況等について紹介</a:t>
            </a:r>
            <a:r>
              <a:rPr kumimoji="1" lang="ja-JP" altLang="en-US" sz="1300" b="0" i="0" u="none" strike="noStrike" kern="100" cap="none" spc="-15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Times New Roman" panose="02020603050405020304" pitchFamily="18" charset="0"/>
              </a:rPr>
              <a:t>していきます</a:t>
            </a:r>
            <a:r>
              <a:rPr kumimoji="1" lang="ja-JP" altLang="ja-JP" sz="1300" b="0" i="0" u="none" strike="noStrike" kern="100" cap="none" spc="-15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Times New Roman" panose="02020603050405020304" pitchFamily="18" charset="0"/>
              </a:rPr>
              <a:t>。</a:t>
            </a:r>
          </a:p>
        </p:txBody>
      </p:sp>
      <p:grpSp>
        <p:nvGrpSpPr>
          <p:cNvPr id="31" name="グループ化 30">
            <a:extLst>
              <a:ext uri="{FF2B5EF4-FFF2-40B4-BE49-F238E27FC236}">
                <a16:creationId xmlns:a16="http://schemas.microsoft.com/office/drawing/2014/main" id="{AA3C1712-AEBA-5100-4C55-4CC731FFB91B}"/>
              </a:ext>
            </a:extLst>
          </p:cNvPr>
          <p:cNvGrpSpPr/>
          <p:nvPr/>
        </p:nvGrpSpPr>
        <p:grpSpPr>
          <a:xfrm>
            <a:off x="5711086" y="1948357"/>
            <a:ext cx="2367499" cy="1136366"/>
            <a:chOff x="5711086" y="2026240"/>
            <a:chExt cx="2367499" cy="1136366"/>
          </a:xfrm>
        </p:grpSpPr>
        <p:sp>
          <p:nvSpPr>
            <p:cNvPr id="24" name="テキスト ボックス 23">
              <a:extLst>
                <a:ext uri="{FF2B5EF4-FFF2-40B4-BE49-F238E27FC236}">
                  <a16:creationId xmlns:a16="http://schemas.microsoft.com/office/drawing/2014/main" id="{AFCFA8B3-9ED8-DD67-A013-9FCAF445E20E}"/>
                </a:ext>
              </a:extLst>
            </p:cNvPr>
            <p:cNvSpPr txBox="1"/>
            <p:nvPr/>
          </p:nvSpPr>
          <p:spPr>
            <a:xfrm>
              <a:off x="6047954" y="2474271"/>
              <a:ext cx="2030631" cy="52322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kumimoji="1" lang="ja-JP" altLang="en-US" sz="2800" b="1" spc="-300" dirty="0">
                  <a:solidFill>
                    <a:schemeClr val="bg1"/>
                  </a:solidFill>
                  <a:latin typeface="Meiryo UI" panose="020B0604030504040204" pitchFamily="50" charset="-128"/>
                  <a:ea typeface="Meiryo UI" panose="020B0604030504040204" pitchFamily="50" charset="-128"/>
                </a:rPr>
                <a:t>月 </a:t>
              </a:r>
              <a:r>
                <a:rPr lang="ja-JP" altLang="en-US" sz="2800" b="1" spc="-300" dirty="0">
                  <a:solidFill>
                    <a:schemeClr val="bg1"/>
                  </a:solidFill>
                  <a:latin typeface="Meiryo UI" panose="020B0604030504040204" pitchFamily="50" charset="-128"/>
                  <a:ea typeface="Meiryo UI" panose="020B0604030504040204" pitchFamily="50" charset="-128"/>
                </a:rPr>
                <a:t>　     </a:t>
              </a:r>
              <a:r>
                <a:rPr kumimoji="1" lang="ja-JP" altLang="en-US" sz="2800" b="1" spc="-300" dirty="0">
                  <a:solidFill>
                    <a:schemeClr val="bg1"/>
                  </a:solidFill>
                  <a:latin typeface="Meiryo UI" panose="020B0604030504040204" pitchFamily="50" charset="-128"/>
                  <a:ea typeface="Meiryo UI" panose="020B0604030504040204" pitchFamily="50" charset="-128"/>
                </a:rPr>
                <a:t>日</a:t>
              </a:r>
            </a:p>
          </p:txBody>
        </p:sp>
        <p:sp>
          <p:nvSpPr>
            <p:cNvPr id="27" name="テキスト ボックス 26">
              <a:extLst>
                <a:ext uri="{FF2B5EF4-FFF2-40B4-BE49-F238E27FC236}">
                  <a16:creationId xmlns:a16="http://schemas.microsoft.com/office/drawing/2014/main" id="{E605A401-F3E2-2146-4660-43CA14D9814B}"/>
                </a:ext>
              </a:extLst>
            </p:cNvPr>
            <p:cNvSpPr txBox="1"/>
            <p:nvPr/>
          </p:nvSpPr>
          <p:spPr>
            <a:xfrm>
              <a:off x="6371583" y="2026240"/>
              <a:ext cx="1181230" cy="1107996"/>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kumimoji="1" lang="en-US" altLang="ja-JP" sz="6600" spc="-300" dirty="0">
                  <a:solidFill>
                    <a:schemeClr val="bg1"/>
                  </a:solidFill>
                  <a:latin typeface="Bahnschrift SemiBold" panose="020B0502040204020203" pitchFamily="34" charset="0"/>
                  <a:ea typeface="Meiryo UI" panose="020B0604030504040204" pitchFamily="50" charset="-128"/>
                  <a:cs typeface="LilyUPC" panose="020B0502040204020203" pitchFamily="34" charset="-34"/>
                </a:rPr>
                <a:t>18</a:t>
              </a:r>
              <a:endParaRPr kumimoji="1" lang="ja-JP" altLang="en-US" sz="6600" spc="-300" dirty="0">
                <a:solidFill>
                  <a:schemeClr val="bg1"/>
                </a:solidFill>
                <a:latin typeface="Bahnschrift SemiBold" panose="020B0502040204020203" pitchFamily="34" charset="0"/>
                <a:ea typeface="Meiryo UI" panose="020B0604030504040204" pitchFamily="50" charset="-128"/>
                <a:cs typeface="LilyUPC" panose="020B0502040204020203" pitchFamily="34" charset="-34"/>
              </a:endParaRPr>
            </a:p>
          </p:txBody>
        </p:sp>
        <p:sp>
          <p:nvSpPr>
            <p:cNvPr id="28" name="テキスト ボックス 27">
              <a:extLst>
                <a:ext uri="{FF2B5EF4-FFF2-40B4-BE49-F238E27FC236}">
                  <a16:creationId xmlns:a16="http://schemas.microsoft.com/office/drawing/2014/main" id="{AC050830-688E-67CC-D8C4-A1B1C31FA1DE}"/>
                </a:ext>
              </a:extLst>
            </p:cNvPr>
            <p:cNvSpPr txBox="1"/>
            <p:nvPr/>
          </p:nvSpPr>
          <p:spPr>
            <a:xfrm>
              <a:off x="5711086" y="2054610"/>
              <a:ext cx="1181230" cy="1107996"/>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kumimoji="1" lang="en-US" altLang="ja-JP" sz="6600" spc="-300" dirty="0">
                  <a:solidFill>
                    <a:schemeClr val="bg1"/>
                  </a:solidFill>
                  <a:latin typeface="Bahnschrift SemiBold" panose="020B0502040204020203" pitchFamily="34" charset="0"/>
                  <a:ea typeface="Meiryo UI" panose="020B0604030504040204" pitchFamily="50" charset="-128"/>
                  <a:cs typeface="LilyUPC" panose="020B0502040204020203" pitchFamily="34" charset="-34"/>
                </a:rPr>
                <a:t>1</a:t>
              </a:r>
              <a:endParaRPr kumimoji="1" lang="ja-JP" altLang="en-US" sz="6600" spc="-300" dirty="0">
                <a:solidFill>
                  <a:schemeClr val="bg1"/>
                </a:solidFill>
                <a:latin typeface="Bahnschrift SemiBold" panose="020B0502040204020203" pitchFamily="34" charset="0"/>
                <a:ea typeface="Meiryo UI" panose="020B0604030504040204" pitchFamily="50" charset="-128"/>
                <a:cs typeface="LilyUPC" panose="020B0502040204020203" pitchFamily="34" charset="-34"/>
              </a:endParaRPr>
            </a:p>
          </p:txBody>
        </p:sp>
      </p:grpSp>
      <p:pic>
        <p:nvPicPr>
          <p:cNvPr id="1026" name="Picture 2" descr="「国土形成計画2023　最新動向セミナー」&#10;特別講義　聴講お申込み 用 QR コード">
            <a:extLst>
              <a:ext uri="{FF2B5EF4-FFF2-40B4-BE49-F238E27FC236}">
                <a16:creationId xmlns:a16="http://schemas.microsoft.com/office/drawing/2014/main" id="{45725DE8-DA67-E344-919B-56536107C58E}"/>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208487" y="3137078"/>
            <a:ext cx="858530" cy="8585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0186928"/>
      </p:ext>
    </p:extLst>
  </p:cSld>
  <p:clrMapOvr>
    <a:masterClrMapping/>
  </p:clrMapOvr>
</p:sld>
</file>

<file path=ppt/theme/theme1.xml><?xml version="1.0" encoding="utf-8"?>
<a:theme xmlns:a="http://schemas.openxmlformats.org/drawingml/2006/main" name="11">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D14BBAA0-EBDA-4F80-B5E5-6A060B58EB30}" vid="{E91C9F3B-FA2D-4D28-9E30-9B6A997020B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11</Template>
  <TotalTime>0</TotalTime>
  <Words>436</Words>
  <Application>Microsoft Office PowerPoint</Application>
  <PresentationFormat>ユーザー設定</PresentationFormat>
  <Paragraphs>42</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BIZ UDPゴシック</vt:lpstr>
      <vt:lpstr>Meiryo UI</vt:lpstr>
      <vt:lpstr>游ゴシック Medium</vt:lpstr>
      <vt:lpstr>Arial</vt:lpstr>
      <vt:lpstr>Bahnschrift SemiBold</vt:lpstr>
      <vt:lpstr>Calibri</vt:lpstr>
      <vt:lpstr>Calibri Light</vt:lpstr>
      <vt:lpstr>11</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2013-07-04T11:22:33Z</dcterms:created>
  <dcterms:modified xsi:type="dcterms:W3CDTF">2022-12-11T09:49:34Z</dcterms:modified>
</cp:coreProperties>
</file>