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404" r:id="rId2"/>
    <p:sldId id="368" r:id="rId3"/>
    <p:sldId id="380" r:id="rId4"/>
    <p:sldId id="390" r:id="rId5"/>
    <p:sldId id="375" r:id="rId6"/>
    <p:sldId id="402" r:id="rId7"/>
    <p:sldId id="376" r:id="rId8"/>
    <p:sldId id="393" r:id="rId9"/>
    <p:sldId id="396" r:id="rId10"/>
    <p:sldId id="399" r:id="rId11"/>
    <p:sldId id="397" r:id="rId12"/>
    <p:sldId id="400" r:id="rId13"/>
    <p:sldId id="403" r:id="rId14"/>
    <p:sldId id="401"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7E4BD"/>
    <a:srgbClr val="DCE6F2"/>
    <a:srgbClr val="F17F42"/>
    <a:srgbClr val="B7DEE8"/>
    <a:srgbClr val="FCD5B5"/>
    <a:srgbClr val="A5A5A5"/>
    <a:srgbClr val="53575A"/>
    <a:srgbClr val="D99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8" autoAdjust="0"/>
    <p:restoredTop sz="94660"/>
  </p:normalViewPr>
  <p:slideViewPr>
    <p:cSldViewPr>
      <p:cViewPr>
        <p:scale>
          <a:sx n="90" d="100"/>
          <a:sy n="90" d="100"/>
        </p:scale>
        <p:origin x="888" y="-307"/>
      </p:cViewPr>
      <p:guideLst>
        <p:guide orient="horz" pos="2160"/>
        <p:guide pos="2880"/>
      </p:guideLst>
    </p:cSldViewPr>
  </p:slideViewPr>
  <p:notesTextViewPr>
    <p:cViewPr>
      <p:scale>
        <a:sx n="100" d="100"/>
        <a:sy n="100" d="100"/>
      </p:scale>
      <p:origin x="0" y="0"/>
    </p:cViewPr>
  </p:notesTextViewPr>
  <p:sorterViewPr>
    <p:cViewPr>
      <p:scale>
        <a:sx n="90" d="100"/>
        <a:sy n="90" d="100"/>
      </p:scale>
      <p:origin x="0" y="-44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ACECOM_SERVER\Document\Data_2021-\02.&#39015;&#23458;\&#22823;&#27491;&#22823;&#23398;\20-10_&#38463;&#21335;PJT\2020&#24180;&#24230;\&#12487;&#12540;&#12479;&#20966;&#29702;\FC&#25913;&#35330;_&#9733;SUP&#22823;&#20250;&#12450;&#12531;&#12465;&#12540;&#12488;_&#20316;&#26989;&#29992;_rawdata_102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b="1" u="sng" dirty="0"/>
              <a:t>来場者の居住地</a:t>
            </a:r>
          </a:p>
        </c:rich>
      </c:tx>
      <c:layout>
        <c:manualLayout>
          <c:xMode val="edge"/>
          <c:yMode val="edge"/>
          <c:x val="0.3933707708946888"/>
          <c:y val="0.11612953252651045"/>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Sheet1!$B$1</c:f>
              <c:strCache>
                <c:ptCount val="1"/>
                <c:pt idx="0">
                  <c:v>来場者の居住地</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2-0D1F-4526-8793-53D78D1FE6A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4-0D1F-4526-8793-53D78D1FE6A1}"/>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FDBF-4AED-8230-5B14E348CAFB}"/>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FDBF-4AED-8230-5B14E348CAFB}"/>
              </c:ext>
            </c:extLst>
          </c:dPt>
          <c:dLbls>
            <c:dLbl>
              <c:idx val="0"/>
              <c:layout>
                <c:manualLayout>
                  <c:x val="-0.10116027261869434"/>
                  <c:y val="-0.35418044371357005"/>
                </c:manualLayout>
              </c:layout>
              <c:tx>
                <c:rich>
                  <a:bodyPr rot="0" spcFirstLastPara="1" vertOverflow="ellipsis" vert="horz" wrap="square" anchor="ctr" anchorCtr="1"/>
                  <a:lstStyle/>
                  <a:p>
                    <a:pPr>
                      <a:defRPr sz="1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5698C4F9-7A4B-4C1F-B9DF-29041A9A31E4}" type="CATEGORYNAME">
                      <a:rPr lang="ja-JP" altLang="en-US" sz="1600" b="1"/>
                      <a:pPr>
                        <a:defRPr sz="1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t>[分類名]</a:t>
                    </a:fld>
                    <a:r>
                      <a:rPr lang="ja-JP" altLang="en-US" sz="1600" b="1" baseline="0" dirty="0"/>
                      <a:t>
</a:t>
                    </a:r>
                    <a:fld id="{AC83ACB3-F74B-457E-8ECD-7D7FED993A20}" type="PERCENTAGE">
                      <a:rPr lang="en-US" altLang="ja-JP" sz="1600" b="1" baseline="0"/>
                      <a:pPr>
                        <a:defRPr sz="1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t>[パーセンテージ]</a:t>
                    </a:fld>
                    <a:endParaRPr lang="ja-JP" altLang="en-US" sz="1600" b="1" baseline="0" dirty="0"/>
                  </a:p>
                </c:rich>
              </c:tx>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D1F-4526-8793-53D78D1FE6A1}"/>
                </c:ext>
              </c:extLst>
            </c:dLbl>
            <c:dLbl>
              <c:idx val="1"/>
              <c:layout>
                <c:manualLayout>
                  <c:x val="9.5836673277697043E-3"/>
                  <c:y val="0.19625890996980261"/>
                </c:manualLayout>
              </c:layout>
              <c:showLegendKey val="0"/>
              <c:showVal val="0"/>
              <c:showCatName val="1"/>
              <c:showSerName val="0"/>
              <c:showPercent val="1"/>
              <c:showBubbleSize val="0"/>
              <c:extLst>
                <c:ext xmlns:c15="http://schemas.microsoft.com/office/drawing/2012/chart" uri="{CE6537A1-D6FC-4f65-9D91-7224C49458BB}">
                  <c15:layout>
                    <c:manualLayout>
                      <c:w val="0.45673755879169364"/>
                      <c:h val="0.24503331363093706"/>
                    </c:manualLayout>
                  </c15:layout>
                </c:ext>
                <c:ext xmlns:c16="http://schemas.microsoft.com/office/drawing/2014/chart" uri="{C3380CC4-5D6E-409C-BE32-E72D297353CC}">
                  <c16:uniqueId val="{00000004-0D1F-4526-8793-53D78D1FE6A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県外</c:v>
                </c:pt>
                <c:pt idx="1">
                  <c:v>徳島県内（阿南市以外）</c:v>
                </c:pt>
              </c:strCache>
            </c:strRef>
          </c:cat>
          <c:val>
            <c:numRef>
              <c:f>Sheet1!$B$2:$B$5</c:f>
              <c:numCache>
                <c:formatCode>General</c:formatCode>
                <c:ptCount val="4"/>
                <c:pt idx="0">
                  <c:v>79.2</c:v>
                </c:pt>
                <c:pt idx="1">
                  <c:v>20.8</c:v>
                </c:pt>
              </c:numCache>
            </c:numRef>
          </c:val>
          <c:extLst>
            <c:ext xmlns:c16="http://schemas.microsoft.com/office/drawing/2014/chart" uri="{C3380CC4-5D6E-409C-BE32-E72D297353CC}">
              <c16:uniqueId val="{00000000-0D1F-4526-8793-53D78D1FE6A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100" b="1">
                <a:latin typeface="Meiryo UI" panose="020B0604030504040204" pitchFamily="50" charset="-128"/>
                <a:ea typeface="Meiryo UI" panose="020B0604030504040204" pitchFamily="50" charset="-128"/>
              </a:rPr>
              <a:t>今後の阿南市との関わりについて　</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5.6591653853919149E-2"/>
          <c:y val="0.1202510460251046"/>
          <c:w val="0.7641877166243648"/>
          <c:h val="0.43880906396134445"/>
        </c:manualLayout>
      </c:layout>
      <c:barChart>
        <c:barDir val="col"/>
        <c:grouping val="clustered"/>
        <c:varyColors val="0"/>
        <c:ser>
          <c:idx val="0"/>
          <c:order val="0"/>
          <c:tx>
            <c:strRef>
              <c:f>加工!$C$15</c:f>
              <c:strCache>
                <c:ptCount val="1"/>
                <c:pt idx="0">
                  <c:v>リピーター テーマ型イベント</c:v>
                </c:pt>
              </c:strCache>
            </c:strRef>
          </c:tx>
          <c:spPr>
            <a:solidFill>
              <a:schemeClr val="accent6"/>
            </a:solidFill>
            <a:ln>
              <a:noFill/>
            </a:ln>
            <a:effectLst/>
          </c:spPr>
          <c:invertIfNegative val="0"/>
          <c:dLbls>
            <c:delete val="1"/>
          </c:dLbls>
          <c:cat>
            <c:strRef>
              <c:f>加工!$B$16:$B$20</c:f>
              <c:strCache>
                <c:ptCount val="5"/>
                <c:pt idx="0">
                  <c:v>地域の人とのコミュニケーションを深めたい</c:v>
                </c:pt>
                <c:pt idx="1">
                  <c:v>趣味やライフワークを充実させたい</c:v>
                </c:pt>
                <c:pt idx="2">
                  <c:v>いろいろな分野の活動に参加したい</c:v>
                </c:pt>
                <c:pt idx="3">
                  <c:v>地域のためになることにチャレンジしたい</c:v>
                </c:pt>
                <c:pt idx="4">
                  <c:v>いま以上の関係性は求めていない</c:v>
                </c:pt>
              </c:strCache>
            </c:strRef>
          </c:cat>
          <c:val>
            <c:numRef>
              <c:f>加工!$C$16:$C$20</c:f>
              <c:numCache>
                <c:formatCode>General</c:formatCode>
                <c:ptCount val="5"/>
                <c:pt idx="0">
                  <c:v>68.8</c:v>
                </c:pt>
                <c:pt idx="1">
                  <c:v>50</c:v>
                </c:pt>
                <c:pt idx="2">
                  <c:v>37.5</c:v>
                </c:pt>
                <c:pt idx="3">
                  <c:v>31.3</c:v>
                </c:pt>
                <c:pt idx="4">
                  <c:v>0</c:v>
                </c:pt>
              </c:numCache>
            </c:numRef>
          </c:val>
          <c:extLst>
            <c:ext xmlns:c16="http://schemas.microsoft.com/office/drawing/2014/chart" uri="{C3380CC4-5D6E-409C-BE32-E72D297353CC}">
              <c16:uniqueId val="{00000001-C1A0-441C-B804-D986418D6E09}"/>
            </c:ext>
          </c:extLst>
        </c:ser>
        <c:ser>
          <c:idx val="1"/>
          <c:order val="1"/>
          <c:tx>
            <c:strRef>
              <c:f>加工!$D$15</c:f>
              <c:strCache>
                <c:ptCount val="1"/>
                <c:pt idx="0">
                  <c:v>リピーター それ以外</c:v>
                </c:pt>
              </c:strCache>
            </c:strRef>
          </c:tx>
          <c:spPr>
            <a:solidFill>
              <a:schemeClr val="accent5"/>
            </a:solidFill>
            <a:ln>
              <a:noFill/>
            </a:ln>
            <a:effectLst/>
          </c:spPr>
          <c:invertIfNegative val="0"/>
          <c:dLbls>
            <c:delete val="1"/>
          </c:dLbls>
          <c:cat>
            <c:strRef>
              <c:f>加工!$B$16:$B$20</c:f>
              <c:strCache>
                <c:ptCount val="5"/>
                <c:pt idx="0">
                  <c:v>地域の人とのコミュニケーションを深めたい</c:v>
                </c:pt>
                <c:pt idx="1">
                  <c:v>趣味やライフワークを充実させたい</c:v>
                </c:pt>
                <c:pt idx="2">
                  <c:v>いろいろな分野の活動に参加したい</c:v>
                </c:pt>
                <c:pt idx="3">
                  <c:v>地域のためになることにチャレンジしたい</c:v>
                </c:pt>
                <c:pt idx="4">
                  <c:v>いま以上の関係性は求めていない</c:v>
                </c:pt>
              </c:strCache>
            </c:strRef>
          </c:cat>
          <c:val>
            <c:numRef>
              <c:f>加工!$D$16:$D$20</c:f>
              <c:numCache>
                <c:formatCode>0.0_ </c:formatCode>
                <c:ptCount val="5"/>
                <c:pt idx="0">
                  <c:v>66.666666666666671</c:v>
                </c:pt>
                <c:pt idx="1">
                  <c:v>50</c:v>
                </c:pt>
                <c:pt idx="2">
                  <c:v>33.333333333333336</c:v>
                </c:pt>
                <c:pt idx="3">
                  <c:v>0</c:v>
                </c:pt>
                <c:pt idx="4">
                  <c:v>16.666666666666668</c:v>
                </c:pt>
              </c:numCache>
            </c:numRef>
          </c:val>
          <c:extLst>
            <c:ext xmlns:c16="http://schemas.microsoft.com/office/drawing/2014/chart" uri="{C3380CC4-5D6E-409C-BE32-E72D297353CC}">
              <c16:uniqueId val="{00000003-C1A0-441C-B804-D986418D6E09}"/>
            </c:ext>
          </c:extLst>
        </c:ser>
        <c:ser>
          <c:idx val="2"/>
          <c:order val="2"/>
          <c:tx>
            <c:strRef>
              <c:f>加工!$E$15</c:f>
              <c:strCache>
                <c:ptCount val="1"/>
                <c:pt idx="0">
                  <c:v>阿南市初訪問</c:v>
                </c:pt>
              </c:strCache>
            </c:strRef>
          </c:tx>
          <c:spPr>
            <a:solidFill>
              <a:schemeClr val="accent4">
                <a:lumMod val="60000"/>
                <a:lumOff val="40000"/>
              </a:schemeClr>
            </a:solidFill>
            <a:ln>
              <a:noFill/>
            </a:ln>
            <a:effectLst/>
          </c:spPr>
          <c:invertIfNegative val="0"/>
          <c:dLbls>
            <c:delete val="1"/>
          </c:dLbls>
          <c:cat>
            <c:strRef>
              <c:f>加工!$B$16:$B$20</c:f>
              <c:strCache>
                <c:ptCount val="5"/>
                <c:pt idx="0">
                  <c:v>地域の人とのコミュニケーションを深めたい</c:v>
                </c:pt>
                <c:pt idx="1">
                  <c:v>趣味やライフワークを充実させたい</c:v>
                </c:pt>
                <c:pt idx="2">
                  <c:v>いろいろな分野の活動に参加したい</c:v>
                </c:pt>
                <c:pt idx="3">
                  <c:v>地域のためになることにチャレンジしたい</c:v>
                </c:pt>
                <c:pt idx="4">
                  <c:v>いま以上の関係性は求めていない</c:v>
                </c:pt>
              </c:strCache>
            </c:strRef>
          </c:cat>
          <c:val>
            <c:numRef>
              <c:f>加工!$E$16:$E$20</c:f>
              <c:numCache>
                <c:formatCode>General</c:formatCode>
                <c:ptCount val="5"/>
                <c:pt idx="0">
                  <c:v>29</c:v>
                </c:pt>
                <c:pt idx="1">
                  <c:v>25.8</c:v>
                </c:pt>
                <c:pt idx="2">
                  <c:v>22.6</c:v>
                </c:pt>
                <c:pt idx="3">
                  <c:v>22.6</c:v>
                </c:pt>
                <c:pt idx="4">
                  <c:v>9.6999999999999993</c:v>
                </c:pt>
              </c:numCache>
            </c:numRef>
          </c:val>
          <c:extLst>
            <c:ext xmlns:c16="http://schemas.microsoft.com/office/drawing/2014/chart" uri="{C3380CC4-5D6E-409C-BE32-E72D297353CC}">
              <c16:uniqueId val="{00000004-C1A0-441C-B804-D986418D6E09}"/>
            </c:ext>
          </c:extLst>
        </c:ser>
        <c:dLbls>
          <c:dLblPos val="outEnd"/>
          <c:showLegendKey val="0"/>
          <c:showVal val="1"/>
          <c:showCatName val="0"/>
          <c:showSerName val="0"/>
          <c:showPercent val="0"/>
          <c:showBubbleSize val="0"/>
        </c:dLbls>
        <c:gapWidth val="150"/>
        <c:overlap val="-27"/>
        <c:axId val="1929012448"/>
        <c:axId val="1929009536"/>
      </c:barChart>
      <c:catAx>
        <c:axId val="192901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800" b="0" i="0" u="none" strike="noStrike" kern="1200" spc="-1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29009536"/>
        <c:crosses val="autoZero"/>
        <c:auto val="1"/>
        <c:lblAlgn val="ctr"/>
        <c:lblOffset val="100"/>
        <c:noMultiLvlLbl val="0"/>
      </c:catAx>
      <c:valAx>
        <c:axId val="1929009536"/>
        <c:scaling>
          <c:orientation val="minMax"/>
        </c:scaling>
        <c:delete val="0"/>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29012448"/>
        <c:crosses val="autoZero"/>
        <c:crossBetween val="between"/>
      </c:valAx>
      <c:spPr>
        <a:noFill/>
        <a:ln>
          <a:noFill/>
        </a:ln>
        <a:effectLst/>
      </c:spPr>
    </c:plotArea>
    <c:legend>
      <c:legendPos val="t"/>
      <c:layout>
        <c:manualLayout>
          <c:xMode val="edge"/>
          <c:yMode val="edge"/>
          <c:x val="0.55980807643267139"/>
          <c:y val="0.13519149001103153"/>
          <c:w val="0.4371163124169144"/>
          <c:h val="0.23989546860666339"/>
        </c:manualLayout>
      </c:layout>
      <c:overlay val="0"/>
      <c:spPr>
        <a:noFill/>
        <a:ln>
          <a:noFill/>
        </a:ln>
        <a:effectLst/>
      </c:spPr>
      <c:txPr>
        <a:bodyPr rot="0" spcFirstLastPara="1" vertOverflow="ellipsis" vert="horz" wrap="square" anchor="ctr" anchorCtr="1"/>
        <a:lstStyle/>
        <a:p>
          <a:pPr algn="just">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AC5CB-6390-4061-8DE8-0C81ED3F3D36}" type="datetimeFigureOut">
              <a:rPr lang="zh-CN" altLang="en-US" smtClean="0"/>
              <a:pPr/>
              <a:t>2022/5/19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D9478-11F9-42E4-A047-A71E524A9B2F}" type="slidenum">
              <a:rPr lang="zh-CN" altLang="en-US" smtClean="0"/>
              <a:pPr/>
              <a:t>‹#›</a:t>
            </a:fld>
            <a:endParaRPr lang="zh-CN" altLang="en-US"/>
          </a:p>
        </p:txBody>
      </p:sp>
    </p:spTree>
    <p:extLst>
      <p:ext uri="{BB962C8B-B14F-4D97-AF65-F5344CB8AC3E}">
        <p14:creationId xmlns:p14="http://schemas.microsoft.com/office/powerpoint/2010/main" val="73766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3D9478-11F9-42E4-A047-A71E524A9B2F}" type="slidenum">
              <a:rPr lang="zh-CN" altLang="en-US" smtClean="0"/>
              <a:pPr/>
              <a:t>3</a:t>
            </a:fld>
            <a:endParaRPr lang="zh-CN" altLang="en-US"/>
          </a:p>
        </p:txBody>
      </p:sp>
    </p:spTree>
    <p:extLst>
      <p:ext uri="{BB962C8B-B14F-4D97-AF65-F5344CB8AC3E}">
        <p14:creationId xmlns:p14="http://schemas.microsoft.com/office/powerpoint/2010/main" val="12805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3D9478-11F9-42E4-A047-A71E524A9B2F}" type="slidenum">
              <a:rPr lang="zh-CN" altLang="en-US" smtClean="0"/>
              <a:pPr/>
              <a:t>4</a:t>
            </a:fld>
            <a:endParaRPr lang="zh-CN" altLang="en-US"/>
          </a:p>
        </p:txBody>
      </p:sp>
    </p:spTree>
    <p:extLst>
      <p:ext uri="{BB962C8B-B14F-4D97-AF65-F5344CB8AC3E}">
        <p14:creationId xmlns:p14="http://schemas.microsoft.com/office/powerpoint/2010/main" val="251074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3D9478-11F9-42E4-A047-A71E524A9B2F}" type="slidenum">
              <a:rPr lang="zh-CN" altLang="en-US" smtClean="0"/>
              <a:pPr/>
              <a:t>6</a:t>
            </a:fld>
            <a:endParaRPr lang="zh-CN" altLang="en-US"/>
          </a:p>
        </p:txBody>
      </p:sp>
    </p:spTree>
    <p:extLst>
      <p:ext uri="{BB962C8B-B14F-4D97-AF65-F5344CB8AC3E}">
        <p14:creationId xmlns:p14="http://schemas.microsoft.com/office/powerpoint/2010/main" val="76754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3D9478-11F9-42E4-A047-A71E524A9B2F}" type="slidenum">
              <a:rPr lang="zh-CN" altLang="en-US" smtClean="0"/>
              <a:pPr/>
              <a:t>11</a:t>
            </a:fld>
            <a:endParaRPr lang="zh-CN" altLang="en-US"/>
          </a:p>
        </p:txBody>
      </p:sp>
    </p:spTree>
    <p:extLst>
      <p:ext uri="{BB962C8B-B14F-4D97-AF65-F5344CB8AC3E}">
        <p14:creationId xmlns:p14="http://schemas.microsoft.com/office/powerpoint/2010/main" val="229063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endParaRPr lang="ja-JP" altLang="en-US" noProof="0"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ja-JP" altLang="en-US" noProof="0" dirty="0"/>
          </a:p>
        </p:txBody>
      </p:sp>
      <p:sp>
        <p:nvSpPr>
          <p:cNvPr id="4" name="日期占位符 3"/>
          <p:cNvSpPr>
            <a:spLocks noGrp="1"/>
          </p:cNvSpPr>
          <p:nvPr>
            <p:ph type="dt" sz="half" idx="10"/>
          </p:nvPr>
        </p:nvSpPr>
        <p:spPr/>
        <p:txBody>
          <a:bodyPr/>
          <a:lstStyle/>
          <a:p>
            <a:fld id="{9D79B8EE-B51B-4EE6-8A27-845FF147B62B}" type="datetime1">
              <a:rPr lang="zh-CN" altLang="en-US" smtClean="0"/>
              <a:t>2022/5/19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竖排文字占位符 2"/>
          <p:cNvSpPr>
            <a:spLocks noGrp="1"/>
          </p:cNvSpPr>
          <p:nvPr>
            <p:ph type="body" orient="vert" idx="1"/>
          </p:nvPr>
        </p:nvSpPr>
        <p:spPr/>
        <p:txBody>
          <a:bodyPr vert="eaVert"/>
          <a:lstStyle/>
          <a:p>
            <a:pPr lvl="0"/>
            <a:endParaRPr lang="zh-CN" altLang="en-US" dirty="0"/>
          </a:p>
        </p:txBody>
      </p:sp>
      <p:sp>
        <p:nvSpPr>
          <p:cNvPr id="4" name="日期占位符 3"/>
          <p:cNvSpPr>
            <a:spLocks noGrp="1"/>
          </p:cNvSpPr>
          <p:nvPr>
            <p:ph type="dt" sz="half" idx="10"/>
          </p:nvPr>
        </p:nvSpPr>
        <p:spPr/>
        <p:txBody>
          <a:bodyPr/>
          <a:lstStyle/>
          <a:p>
            <a:fld id="{23D4C61F-A74C-4904-A887-AB672645B45A}" type="datetime1">
              <a:rPr lang="zh-CN" altLang="en-US" smtClean="0"/>
              <a:t>2022/5/19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endParaRPr lang="zh-CN" altLang="en-US" dirty="0"/>
          </a:p>
        </p:txBody>
      </p:sp>
      <p:sp>
        <p:nvSpPr>
          <p:cNvPr id="3" name="竖排文字占位符 2"/>
          <p:cNvSpPr>
            <a:spLocks noGrp="1"/>
          </p:cNvSpPr>
          <p:nvPr>
            <p:ph type="body" orient="vert" idx="1"/>
          </p:nvPr>
        </p:nvSpPr>
        <p:spPr>
          <a:xfrm>
            <a:off x="457200" y="274640"/>
            <a:ext cx="6019800" cy="5851525"/>
          </a:xfrm>
        </p:spPr>
        <p:txBody>
          <a:bodyPr vert="eaVert"/>
          <a:lstStyle/>
          <a:p>
            <a:pPr lvl="0"/>
            <a:endParaRPr lang="zh-CN" altLang="en-US" dirty="0"/>
          </a:p>
        </p:txBody>
      </p:sp>
      <p:sp>
        <p:nvSpPr>
          <p:cNvPr id="4" name="日期占位符 3"/>
          <p:cNvSpPr>
            <a:spLocks noGrp="1"/>
          </p:cNvSpPr>
          <p:nvPr>
            <p:ph type="dt" sz="half" idx="10"/>
          </p:nvPr>
        </p:nvSpPr>
        <p:spPr/>
        <p:txBody>
          <a:bodyPr/>
          <a:lstStyle/>
          <a:p>
            <a:fld id="{C4A9DF43-FBD6-4B3E-976F-C2E3DDBDDBEB}" type="datetime1">
              <a:rPr lang="zh-CN" altLang="en-US" smtClean="0"/>
              <a:t>2022/5/19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ja-JP" altLang="en-US" noProof="0" dirty="0"/>
          </a:p>
        </p:txBody>
      </p:sp>
      <p:sp>
        <p:nvSpPr>
          <p:cNvPr id="3" name="内容占位符 2"/>
          <p:cNvSpPr>
            <a:spLocks noGrp="1"/>
          </p:cNvSpPr>
          <p:nvPr>
            <p:ph idx="1"/>
          </p:nvPr>
        </p:nvSpPr>
        <p:spPr/>
        <p:txBody>
          <a:bodyPr/>
          <a:lstStyle/>
          <a:p>
            <a:pPr lvl="0"/>
            <a:endParaRPr lang="zh-CN" altLang="en-US" dirty="0"/>
          </a:p>
        </p:txBody>
      </p:sp>
      <p:sp>
        <p:nvSpPr>
          <p:cNvPr id="4" name="日期占位符 3"/>
          <p:cNvSpPr>
            <a:spLocks noGrp="1"/>
          </p:cNvSpPr>
          <p:nvPr>
            <p:ph type="dt" sz="half" idx="10"/>
          </p:nvPr>
        </p:nvSpPr>
        <p:spPr/>
        <p:txBody>
          <a:bodyPr/>
          <a:lstStyle/>
          <a:p>
            <a:fld id="{F21F897D-7B0F-4322-AC85-F5F7742F830B}" type="datetime1">
              <a:rPr lang="zh-CN" altLang="en-US" smtClean="0"/>
              <a:t>2022/5/19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3000" b="1" cap="all"/>
            </a:lvl1pPr>
          </a:lstStyle>
          <a:p>
            <a:endParaRPr lang="ja-JP" altLang="en-US" noProof="0"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ja-JP" altLang="en-US" noProof="0" dirty="0"/>
          </a:p>
        </p:txBody>
      </p:sp>
      <p:sp>
        <p:nvSpPr>
          <p:cNvPr id="4" name="日期占位符 3"/>
          <p:cNvSpPr>
            <a:spLocks noGrp="1"/>
          </p:cNvSpPr>
          <p:nvPr>
            <p:ph type="dt" sz="half" idx="10"/>
          </p:nvPr>
        </p:nvSpPr>
        <p:spPr/>
        <p:txBody>
          <a:bodyPr/>
          <a:lstStyle/>
          <a:p>
            <a:fld id="{37B5570A-E15D-4F8F-8526-4FAEA7BFE6EE}" type="datetime1">
              <a:rPr lang="zh-CN" altLang="en-US" smtClean="0"/>
              <a:t>2022/5/19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endParaRPr lang="zh-CN" altLang="en-US" dirty="0"/>
          </a:p>
        </p:txBody>
      </p:sp>
      <p:sp>
        <p:nvSpPr>
          <p:cNvPr id="4" name="内容占位符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endParaRPr lang="zh-CN" altLang="en-US" dirty="0"/>
          </a:p>
        </p:txBody>
      </p:sp>
      <p:sp>
        <p:nvSpPr>
          <p:cNvPr id="5" name="日期占位符 4"/>
          <p:cNvSpPr>
            <a:spLocks noGrp="1"/>
          </p:cNvSpPr>
          <p:nvPr>
            <p:ph type="dt" sz="half" idx="10"/>
          </p:nvPr>
        </p:nvSpPr>
        <p:spPr/>
        <p:txBody>
          <a:bodyPr/>
          <a:lstStyle/>
          <a:p>
            <a:fld id="{D70401F1-A50C-451C-89EB-684554784A53}" type="datetime1">
              <a:rPr lang="zh-CN" altLang="en-US" smtClean="0"/>
              <a:t>2022/5/19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endParaRPr lang="zh-CN" altLang="en-US" dirty="0"/>
          </a:p>
        </p:txBody>
      </p:sp>
      <p:sp>
        <p:nvSpPr>
          <p:cNvPr id="3" name="文本占位符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zh-CN" altLang="en-US" dirty="0"/>
          </a:p>
        </p:txBody>
      </p:sp>
      <p:sp>
        <p:nvSpPr>
          <p:cNvPr id="4" name="内容占位符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endParaRPr lang="zh-CN" altLang="en-US" dirty="0"/>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zh-CN" altLang="en-US" dirty="0"/>
          </a:p>
        </p:txBody>
      </p:sp>
      <p:sp>
        <p:nvSpPr>
          <p:cNvPr id="6" name="内容占位符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endParaRPr lang="zh-CN" altLang="en-US" dirty="0"/>
          </a:p>
        </p:txBody>
      </p:sp>
      <p:sp>
        <p:nvSpPr>
          <p:cNvPr id="7" name="日期占位符 6"/>
          <p:cNvSpPr>
            <a:spLocks noGrp="1"/>
          </p:cNvSpPr>
          <p:nvPr>
            <p:ph type="dt" sz="half" idx="10"/>
          </p:nvPr>
        </p:nvSpPr>
        <p:spPr/>
        <p:txBody>
          <a:bodyPr/>
          <a:lstStyle/>
          <a:p>
            <a:fld id="{B5232E62-E116-4E58-971B-339211B1A853}" type="datetime1">
              <a:rPr lang="zh-CN" altLang="en-US" smtClean="0"/>
              <a:t>2022/5/19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日期占位符 2"/>
          <p:cNvSpPr>
            <a:spLocks noGrp="1"/>
          </p:cNvSpPr>
          <p:nvPr>
            <p:ph type="dt" sz="half" idx="10"/>
          </p:nvPr>
        </p:nvSpPr>
        <p:spPr/>
        <p:txBody>
          <a:bodyPr/>
          <a:lstStyle/>
          <a:p>
            <a:fld id="{9E956F8F-4880-422C-B064-95520CE97A24}" type="datetime1">
              <a:rPr lang="zh-CN" altLang="en-US" smtClean="0"/>
              <a:t>2022/5/19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D56182-8CA2-4A78-AF21-35FDDBFBAAF5}" type="datetime1">
              <a:rPr lang="zh-CN" altLang="en-US" smtClean="0"/>
              <a:t>2022/5/19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1500" b="1"/>
            </a:lvl1pPr>
          </a:lstStyle>
          <a:p>
            <a:endParaRPr lang="zh-CN" altLang="en-US" dirty="0"/>
          </a:p>
        </p:txBody>
      </p:sp>
      <p:sp>
        <p:nvSpPr>
          <p:cNvPr id="3" name="内容占位符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endParaRPr lang="zh-CN" altLang="en-US" dirty="0"/>
          </a:p>
        </p:txBody>
      </p:sp>
      <p:sp>
        <p:nvSpPr>
          <p:cNvPr id="4" name="文本占位符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endParaRPr lang="zh-CN" altLang="en-US" dirty="0"/>
          </a:p>
        </p:txBody>
      </p:sp>
      <p:sp>
        <p:nvSpPr>
          <p:cNvPr id="5" name="日期占位符 4"/>
          <p:cNvSpPr>
            <a:spLocks noGrp="1"/>
          </p:cNvSpPr>
          <p:nvPr>
            <p:ph type="dt" sz="half" idx="10"/>
          </p:nvPr>
        </p:nvSpPr>
        <p:spPr/>
        <p:txBody>
          <a:bodyPr/>
          <a:lstStyle/>
          <a:p>
            <a:fld id="{0FF9BE3F-FAFA-4BED-80A3-634EC4D1B7EA}" type="datetime1">
              <a:rPr lang="zh-CN" altLang="en-US" smtClean="0"/>
              <a:t>2022/5/19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1500" b="1"/>
            </a:lvl1pPr>
          </a:lstStyle>
          <a:p>
            <a:endParaRPr lang="zh-CN" altLang="en-US" dirty="0"/>
          </a:p>
        </p:txBody>
      </p:sp>
      <p:sp>
        <p:nvSpPr>
          <p:cNvPr id="3" name="图片占位符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endParaRPr lang="zh-CN" altLang="en-US" dirty="0"/>
          </a:p>
        </p:txBody>
      </p:sp>
      <p:sp>
        <p:nvSpPr>
          <p:cNvPr id="5" name="日期占位符 4"/>
          <p:cNvSpPr>
            <a:spLocks noGrp="1"/>
          </p:cNvSpPr>
          <p:nvPr>
            <p:ph type="dt" sz="half" idx="10"/>
          </p:nvPr>
        </p:nvSpPr>
        <p:spPr/>
        <p:txBody>
          <a:bodyPr/>
          <a:lstStyle/>
          <a:p>
            <a:fld id="{5B2306C7-26D1-4276-BECB-77710001A4A0}" type="datetime1">
              <a:rPr lang="zh-CN" altLang="en-US" smtClean="0"/>
              <a:t>2022/5/19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ja-JP" altLang="en-US" noProof="0" dirty="0"/>
          </a:p>
        </p:txBody>
      </p:sp>
      <p:sp>
        <p:nvSpPr>
          <p:cNvPr id="3" name="文本占位符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endParaRPr lang="ja-JP" altLang="en-US" noProof="0" dirty="0"/>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35E97B-88D8-4DD8-B62F-939EE2122E1E}" type="datetime1">
              <a:rPr lang="zh-CN" altLang="en-US" noProof="0" smtClean="0"/>
              <a:t>2022/5/19</a:t>
            </a:fld>
            <a:endParaRPr lang="ja-JP" altLang="en-US" noProof="0"/>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noProof="0"/>
          </a:p>
        </p:txBody>
      </p:sp>
      <p:sp>
        <p:nvSpPr>
          <p:cNvPr id="6" name="灯片编号占位符 5"/>
          <p:cNvSpPr>
            <a:spLocks noGrp="1"/>
          </p:cNvSpPr>
          <p:nvPr>
            <p:ph type="sldNum" sz="quarter" idx="4"/>
          </p:nvPr>
        </p:nvSpPr>
        <p:spPr>
          <a:xfrm>
            <a:off x="7002038" y="6492876"/>
            <a:ext cx="2133600" cy="365125"/>
          </a:xfrm>
          <a:prstGeom prst="rect">
            <a:avLst/>
          </a:prstGeom>
        </p:spPr>
        <p:txBody>
          <a:bodyPr vert="horz" lIns="91440" tIns="45720" rIns="91440" bIns="45720" rtlCol="0" anchor="ctr"/>
          <a:lstStyle>
            <a:lvl1pPr algn="r">
              <a:defRPr sz="825">
                <a:solidFill>
                  <a:schemeClr val="tx1">
                    <a:tint val="75000"/>
                  </a:schemeClr>
                </a:solidFill>
                <a:latin typeface="BIZ UDPゴシック" panose="020B0400000000000000" pitchFamily="50" charset="-128"/>
                <a:ea typeface="BIZ UDPゴシック" panose="020B0400000000000000" pitchFamily="50" charset="-128"/>
              </a:defRPr>
            </a:lvl1pPr>
          </a:lstStyle>
          <a:p>
            <a:fld id="{0C913308-F349-4B6D-A68A-DD1791B4A57B}" type="slidenum">
              <a:rPr lang="en-US" altLang="ja-JP"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chart" Target="../charts/chart1.xml"/><Relationship Id="rId11"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4.svg"/><Relationship Id="rId4" Type="http://schemas.openxmlformats.org/officeDocument/2006/relationships/image" Target="../media/image1.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slideLayout" Target="../slideLayouts/slideLayout2.xml"/><Relationship Id="rId16" Type="http://schemas.openxmlformats.org/officeDocument/2006/relationships/image" Target="../media/image18.png"/><Relationship Id="rId1" Type="http://schemas.openxmlformats.org/officeDocument/2006/relationships/tags" Target="../tags/tag5.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notesSlide" Target="../notesSlides/notesSlide3.xml"/><Relationship Id="rId21" Type="http://schemas.openxmlformats.org/officeDocument/2006/relationships/image" Target="../media/image42.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slideLayout" Target="../slideLayouts/slideLayout2.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svg"/><Relationship Id="rId1" Type="http://schemas.openxmlformats.org/officeDocument/2006/relationships/tags" Target="../tags/tag7.xml"/><Relationship Id="rId6" Type="http://schemas.openxmlformats.org/officeDocument/2006/relationships/image" Target="../media/image27.png"/><Relationship Id="rId11" Type="http://schemas.openxmlformats.org/officeDocument/2006/relationships/image" Target="../media/image32.svg"/><Relationship Id="rId24" Type="http://schemas.openxmlformats.org/officeDocument/2006/relationships/image" Target="../media/image45.png"/><Relationship Id="rId5" Type="http://schemas.openxmlformats.org/officeDocument/2006/relationships/image" Target="../media/image26.svg"/><Relationship Id="rId15" Type="http://schemas.openxmlformats.org/officeDocument/2006/relationships/image" Target="../media/image36.svg"/><Relationship Id="rId23" Type="http://schemas.openxmlformats.org/officeDocument/2006/relationships/image" Target="../media/image44.svg"/><Relationship Id="rId28" Type="http://schemas.openxmlformats.org/officeDocument/2006/relationships/image" Target="../media/image49.png"/><Relationship Id="rId10" Type="http://schemas.openxmlformats.org/officeDocument/2006/relationships/image" Target="../media/image31.png"/><Relationship Id="rId19" Type="http://schemas.openxmlformats.org/officeDocument/2006/relationships/image" Target="../media/image40.svg"/><Relationship Id="rId31" Type="http://schemas.openxmlformats.org/officeDocument/2006/relationships/image" Target="../media/image52.sv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svg"/><Relationship Id="rId30"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文本框 8"/>
          <p:cNvSpPr txBox="1"/>
          <p:nvPr>
            <p:custDataLst>
              <p:tags r:id="rId1"/>
            </p:custDataLst>
          </p:nvPr>
        </p:nvSpPr>
        <p:spPr>
          <a:xfrm>
            <a:off x="41671" y="1575352"/>
            <a:ext cx="9060658" cy="1754326"/>
          </a:xfrm>
          <a:prstGeom prst="rect">
            <a:avLst/>
          </a:prstGeom>
          <a:noFill/>
        </p:spPr>
        <p:txBody>
          <a:bodyPr wrap="square" rtlCol="0">
            <a:spAutoFit/>
          </a:bodyPr>
          <a:lstStyle/>
          <a:p>
            <a:r>
              <a:rPr lang="ja-JP" altLang="en-US" sz="5400" b="1" dirty="0">
                <a:solidFill>
                  <a:srgbClr val="53575A"/>
                </a:solidFill>
                <a:latin typeface="BIZ UDPゴシック" panose="020B0400000000000000" pitchFamily="50" charset="-128"/>
                <a:ea typeface="BIZ UDPゴシック" panose="020B0400000000000000" pitchFamily="50" charset="-128"/>
                <a:cs typeface="Arial" panose="020B0604020202020204" pitchFamily="34" charset="0"/>
              </a:rPr>
              <a:t>関係人口を核とした</a:t>
            </a:r>
            <a:endParaRPr lang="en-US" altLang="ja-JP" sz="5400" b="1" dirty="0">
              <a:solidFill>
                <a:srgbClr val="53575A"/>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5000" b="1" dirty="0">
                <a:solidFill>
                  <a:srgbClr val="53575A"/>
                </a:solidFill>
                <a:latin typeface="BIZ UDPゴシック" panose="020B0400000000000000" pitchFamily="50" charset="-128"/>
                <a:ea typeface="BIZ UDPゴシック" panose="020B0400000000000000" pitchFamily="50" charset="-128"/>
                <a:cs typeface="Arial" panose="020B0604020202020204" pitchFamily="34" charset="0"/>
              </a:rPr>
              <a:t>シティプロモーションの検証</a:t>
            </a:r>
          </a:p>
        </p:txBody>
      </p:sp>
      <p:sp>
        <p:nvSpPr>
          <p:cNvPr id="12" name="PA_矩形 11"/>
          <p:cNvSpPr/>
          <p:nvPr>
            <p:custDataLst>
              <p:tags r:id="rId2"/>
            </p:custDataLst>
          </p:nvPr>
        </p:nvSpPr>
        <p:spPr>
          <a:xfrm flipV="1">
            <a:off x="-1" y="3794538"/>
            <a:ext cx="7956377" cy="91056"/>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p:txBody>
      </p:sp>
      <p:sp>
        <p:nvSpPr>
          <p:cNvPr id="24" name="テキスト ボックス 23">
            <a:extLst>
              <a:ext uri="{FF2B5EF4-FFF2-40B4-BE49-F238E27FC236}">
                <a16:creationId xmlns:a16="http://schemas.microsoft.com/office/drawing/2014/main" id="{E5AE69D2-7FAA-4E60-955C-D6CD0DD9FDE9}"/>
              </a:ext>
            </a:extLst>
          </p:cNvPr>
          <p:cNvSpPr txBox="1"/>
          <p:nvPr/>
        </p:nvSpPr>
        <p:spPr>
          <a:xfrm>
            <a:off x="763682" y="5788751"/>
            <a:ext cx="7236296" cy="360548"/>
          </a:xfrm>
          <a:prstGeom prst="rect">
            <a:avLst/>
          </a:prstGeom>
          <a:noFill/>
        </p:spPr>
        <p:txBody>
          <a:bodyPr wrap="square" rtlCol="0">
            <a:spAutoFit/>
          </a:bodyPr>
          <a:lstStyle/>
          <a:p>
            <a:pPr algn="r">
              <a:lnSpc>
                <a:spcPct val="150000"/>
              </a:lnSpc>
            </a:pP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報告：大正大学　地域構想研究所シティプロモーションプロジェクト</a:t>
            </a:r>
            <a:endPar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C8402581-1AC8-431A-A743-CA3BA37C8782}"/>
              </a:ext>
            </a:extLst>
          </p:cNvPr>
          <p:cNvSpPr/>
          <p:nvPr/>
        </p:nvSpPr>
        <p:spPr>
          <a:xfrm>
            <a:off x="14868" y="3394787"/>
            <a:ext cx="3981068" cy="33913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659CCF2-7B30-4D6D-AE6C-CDAA2ABCF3DF}"/>
              </a:ext>
            </a:extLst>
          </p:cNvPr>
          <p:cNvSpPr txBox="1"/>
          <p:nvPr/>
        </p:nvSpPr>
        <p:spPr>
          <a:xfrm>
            <a:off x="41671" y="3421652"/>
            <a:ext cx="8474224" cy="307777"/>
          </a:xfrm>
          <a:prstGeom prst="rect">
            <a:avLst/>
          </a:prstGeom>
          <a:noFill/>
        </p:spPr>
        <p:txBody>
          <a:bodyPr wrap="squar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UIJ</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ターンの促進による地域経済好循環の実現　　</a:t>
            </a:r>
            <a:r>
              <a:rPr kumimoji="1" lang="ja-JP" altLang="en-US" sz="1400" b="1" dirty="0">
                <a:solidFill>
                  <a:schemeClr val="accent6">
                    <a:lumMod val="75000"/>
                  </a:schemeClr>
                </a:solidFill>
                <a:latin typeface="BIZ UDPゴシック" panose="020B0400000000000000" pitchFamily="50" charset="-128"/>
                <a:ea typeface="BIZ UDPゴシック" panose="020B0400000000000000" pitchFamily="50" charset="-128"/>
              </a:rPr>
              <a:t>に向けた」</a:t>
            </a:r>
            <a:r>
              <a:rPr kumimoji="1" lang="ja-JP" altLang="en-US" sz="1300" b="1" dirty="0">
                <a:solidFill>
                  <a:schemeClr val="accent6">
                    <a:lumMod val="75000"/>
                  </a:schemeClr>
                </a:solidFill>
                <a:latin typeface="BIZ UDPゴシック" panose="020B0400000000000000" pitchFamily="50" charset="-128"/>
                <a:ea typeface="BIZ UDPゴシック" panose="020B0400000000000000" pitchFamily="50" charset="-128"/>
              </a:rPr>
              <a:t>シティプロモーションの促進拡大の可能性</a:t>
            </a:r>
          </a:p>
        </p:txBody>
      </p:sp>
      <p:sp>
        <p:nvSpPr>
          <p:cNvPr id="35" name="テキスト ボックス 34">
            <a:extLst>
              <a:ext uri="{FF2B5EF4-FFF2-40B4-BE49-F238E27FC236}">
                <a16:creationId xmlns:a16="http://schemas.microsoft.com/office/drawing/2014/main" id="{9FF11EAE-6FD7-473D-A4F8-D0165587C7F5}"/>
              </a:ext>
            </a:extLst>
          </p:cNvPr>
          <p:cNvSpPr txBox="1"/>
          <p:nvPr/>
        </p:nvSpPr>
        <p:spPr>
          <a:xfrm>
            <a:off x="41671" y="3987810"/>
            <a:ext cx="8474224" cy="307777"/>
          </a:xfrm>
          <a:prstGeom prst="rect">
            <a:avLst/>
          </a:prstGeom>
          <a:noFill/>
        </p:spPr>
        <p:txBody>
          <a:bodyPr wrap="squar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　</a:t>
            </a:r>
            <a:r>
              <a:rPr kumimoji="1" lang="ja-JP" altLang="en-US" sz="1400" b="1" dirty="0">
                <a:solidFill>
                  <a:schemeClr val="accent6">
                    <a:lumMod val="75000"/>
                  </a:schemeClr>
                </a:solidFill>
                <a:latin typeface="BIZ UDPゴシック" panose="020B0400000000000000" pitchFamily="50" charset="-128"/>
                <a:ea typeface="BIZ UDPゴシック" panose="020B0400000000000000" pitchFamily="50" charset="-128"/>
              </a:rPr>
              <a:t>令和３年度調査の報告</a:t>
            </a:r>
            <a:endParaRPr kumimoji="1" lang="ja-JP" altLang="en-US" sz="1300" b="1" dirty="0">
              <a:solidFill>
                <a:schemeClr val="accent6">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10989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49FB7AE3-6535-404A-9C20-A8ECD96DCA8D}"/>
              </a:ext>
            </a:extLst>
          </p:cNvPr>
          <p:cNvSpPr txBox="1"/>
          <p:nvPr/>
        </p:nvSpPr>
        <p:spPr>
          <a:xfrm>
            <a:off x="510781" y="1124744"/>
            <a:ext cx="7774291" cy="4592155"/>
          </a:xfrm>
          <a:prstGeom prst="rect">
            <a:avLst/>
          </a:prstGeom>
          <a:noFill/>
        </p:spPr>
        <p:txBody>
          <a:bodyPr wrap="square" rtlCol="0">
            <a:spAutoFit/>
          </a:bodyPr>
          <a:lstStyle/>
          <a:p>
            <a:pPr>
              <a:lnSpc>
                <a:spcPct val="150000"/>
              </a:lnSpc>
            </a:pPr>
            <a:r>
              <a:rPr kumimoji="1" lang="ja-JP" altLang="en-US" b="1" dirty="0">
                <a:latin typeface="BIZ UDPゴシック" panose="020B0400000000000000" pitchFamily="50" charset="-128"/>
                <a:ea typeface="BIZ UDPゴシック" panose="020B0400000000000000" pitchFamily="50" charset="-128"/>
              </a:rPr>
              <a:t>① 地域資源を生かした</a:t>
            </a:r>
            <a:r>
              <a:rPr kumimoji="1" lang="en-US" altLang="ja-JP" b="1" dirty="0">
                <a:latin typeface="BIZ UDPゴシック" panose="020B0400000000000000" pitchFamily="50" charset="-128"/>
                <a:ea typeface="BIZ UDPゴシック" panose="020B0400000000000000" pitchFamily="50" charset="-128"/>
              </a:rPr>
              <a:t>2nd</a:t>
            </a:r>
            <a:r>
              <a:rPr kumimoji="1" lang="ja-JP" altLang="en-US" b="1" dirty="0">
                <a:latin typeface="BIZ UDPゴシック" panose="020B0400000000000000" pitchFamily="50" charset="-128"/>
                <a:ea typeface="BIZ UDPゴシック" panose="020B0400000000000000" pitchFamily="50" charset="-128"/>
              </a:rPr>
              <a:t>コンタクトポイントを作る（増やす）</a:t>
            </a:r>
            <a:endParaRPr kumimoji="1" lang="en-US" altLang="ja-JP" b="1"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b="1"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b="1" dirty="0">
              <a:latin typeface="BIZ UDPゴシック" panose="020B0400000000000000" pitchFamily="50" charset="-128"/>
              <a:ea typeface="BIZ UDPゴシック" panose="020B0400000000000000" pitchFamily="50" charset="-128"/>
            </a:endParaRPr>
          </a:p>
          <a:p>
            <a:pPr>
              <a:lnSpc>
                <a:spcPct val="150000"/>
              </a:lnSpc>
            </a:pPr>
            <a:endParaRPr kumimoji="1" lang="ja-JP" altLang="en-US"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b="1" dirty="0">
                <a:latin typeface="BIZ UDPゴシック" panose="020B0400000000000000" pitchFamily="50" charset="-128"/>
                <a:ea typeface="BIZ UDPゴシック" panose="020B0400000000000000" pitchFamily="50" charset="-128"/>
              </a:rPr>
              <a:t>② 多様な関係人口に</a:t>
            </a:r>
            <a:r>
              <a:rPr kumimoji="1" lang="en-US" altLang="ja-JP" b="1" dirty="0">
                <a:latin typeface="BIZ UDPゴシック" panose="020B0400000000000000" pitchFamily="50" charset="-128"/>
                <a:ea typeface="BIZ UDPゴシック" panose="020B0400000000000000" pitchFamily="50" charset="-128"/>
              </a:rPr>
              <a:t>2nd</a:t>
            </a:r>
            <a:r>
              <a:rPr kumimoji="1" lang="ja-JP" altLang="en-US" b="1" dirty="0">
                <a:latin typeface="BIZ UDPゴシック" panose="020B0400000000000000" pitchFamily="50" charset="-128"/>
                <a:ea typeface="BIZ UDPゴシック" panose="020B0400000000000000" pitchFamily="50" charset="-128"/>
              </a:rPr>
              <a:t>コンタクトポイントを知ってもらう</a:t>
            </a:r>
            <a:endParaRPr kumimoji="1" lang="en-US" altLang="ja-JP" b="1"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b="1"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b="1"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b="1"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b="1" dirty="0">
                <a:latin typeface="BIZ UDPゴシック" panose="020B0400000000000000" pitchFamily="50" charset="-128"/>
                <a:ea typeface="BIZ UDPゴシック" panose="020B0400000000000000" pitchFamily="50" charset="-128"/>
              </a:rPr>
              <a:t>③ </a:t>
            </a:r>
            <a:r>
              <a:rPr kumimoji="1" lang="en-US" altLang="ja-JP" b="1" dirty="0">
                <a:latin typeface="BIZ UDPゴシック" panose="020B0400000000000000" pitchFamily="50" charset="-128"/>
                <a:ea typeface="BIZ UDPゴシック" panose="020B0400000000000000" pitchFamily="50" charset="-128"/>
              </a:rPr>
              <a:t>UJ</a:t>
            </a:r>
            <a:r>
              <a:rPr kumimoji="1" lang="ja-JP" altLang="en-US" b="1" dirty="0">
                <a:latin typeface="BIZ UDPゴシック" panose="020B0400000000000000" pitchFamily="50" charset="-128"/>
                <a:ea typeface="BIZ UDPゴシック" panose="020B0400000000000000" pitchFamily="50" charset="-128"/>
              </a:rPr>
              <a:t>ターンにも大いに活用できる！</a:t>
            </a:r>
            <a:endParaRPr kumimoji="1" lang="en-US" altLang="ja-JP" b="1" dirty="0">
              <a:latin typeface="BIZ UDPゴシック" panose="020B0400000000000000" pitchFamily="50" charset="-128"/>
              <a:ea typeface="BIZ UDPゴシック" panose="020B0400000000000000" pitchFamily="50" charset="-128"/>
            </a:endParaRPr>
          </a:p>
          <a:p>
            <a:pPr>
              <a:lnSpc>
                <a:spcPct val="150000"/>
              </a:lnSpc>
            </a:pPr>
            <a:endParaRPr kumimoji="1" lang="ja-JP" altLang="en-US" sz="18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08BF16CC-50AE-4DD2-97A3-18D50A38D7DB}"/>
              </a:ext>
            </a:extLst>
          </p:cNvPr>
          <p:cNvSpPr>
            <a:spLocks noGrp="1"/>
          </p:cNvSpPr>
          <p:nvPr>
            <p:ph type="sldNum" sz="quarter" idx="12"/>
          </p:nvPr>
        </p:nvSpPr>
        <p:spPr/>
        <p:txBody>
          <a:bodyPr/>
          <a:lstStyle/>
          <a:p>
            <a:fld id="{0C913308-F349-4B6D-A68A-DD1791B4A57B}" type="slidenum">
              <a:rPr lang="zh-CN" altLang="en-US" smtClean="0"/>
              <a:pPr/>
              <a:t>10</a:t>
            </a:fld>
            <a:endParaRPr lang="zh-CN" altLang="en-US"/>
          </a:p>
        </p:txBody>
      </p:sp>
      <p:sp>
        <p:nvSpPr>
          <p:cNvPr id="10" name="文本框 8">
            <a:extLst>
              <a:ext uri="{FF2B5EF4-FFF2-40B4-BE49-F238E27FC236}">
                <a16:creationId xmlns:a16="http://schemas.microsoft.com/office/drawing/2014/main" id="{4BE1ACA6-6768-4974-9BD7-F8B9CA720FD2}"/>
              </a:ext>
            </a:extLst>
          </p:cNvPr>
          <p:cNvSpPr txBox="1"/>
          <p:nvPr/>
        </p:nvSpPr>
        <p:spPr>
          <a:xfrm>
            <a:off x="611560" y="205877"/>
            <a:ext cx="2739853" cy="400110"/>
          </a:xfrm>
          <a:prstGeom prst="rect">
            <a:avLst/>
          </a:prstGeom>
          <a:noFill/>
        </p:spPr>
        <p:txBody>
          <a:bodyPr wrap="non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阿南市の強みと可能性</a:t>
            </a:r>
            <a:endParaRPr kumimoji="1" lang="en-US" altLang="ja-JP"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1" name="PA_矩形 11">
            <a:extLst>
              <a:ext uri="{FF2B5EF4-FFF2-40B4-BE49-F238E27FC236}">
                <a16:creationId xmlns:a16="http://schemas.microsoft.com/office/drawing/2014/main" id="{27A72738-72B6-4BF2-9CB7-C4B953D42439}"/>
              </a:ext>
            </a:extLst>
          </p:cNvPr>
          <p:cNvSpPr/>
          <p:nvPr>
            <p:custDataLst>
              <p:tags r:id="rId1"/>
            </p:custDataLst>
          </p:nvPr>
        </p:nvSpPr>
        <p:spPr>
          <a:xfrm flipV="1">
            <a:off x="-1" y="598620"/>
            <a:ext cx="4029484" cy="45719"/>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latin typeface="BIZ UDPゴシック" panose="020B0400000000000000" pitchFamily="50" charset="-128"/>
              <a:ea typeface="BIZ UDPゴシック" panose="020B0400000000000000" pitchFamily="50" charset="-128"/>
            </a:endParaRPr>
          </a:p>
        </p:txBody>
      </p:sp>
      <p:sp>
        <p:nvSpPr>
          <p:cNvPr id="12" name="文本框 23">
            <a:extLst>
              <a:ext uri="{FF2B5EF4-FFF2-40B4-BE49-F238E27FC236}">
                <a16:creationId xmlns:a16="http://schemas.microsoft.com/office/drawing/2014/main" id="{77F3AB96-7407-44A0-825C-9B60B6F38177}"/>
              </a:ext>
            </a:extLst>
          </p:cNvPr>
          <p:cNvSpPr txBox="1"/>
          <p:nvPr/>
        </p:nvSpPr>
        <p:spPr>
          <a:xfrm>
            <a:off x="0" y="169442"/>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04</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6" name="文本框 8">
            <a:extLst>
              <a:ext uri="{FF2B5EF4-FFF2-40B4-BE49-F238E27FC236}">
                <a16:creationId xmlns:a16="http://schemas.microsoft.com/office/drawing/2014/main" id="{7154F558-B0F7-4591-92B9-9A2DF16ADED1}"/>
              </a:ext>
            </a:extLst>
          </p:cNvPr>
          <p:cNvSpPr txBox="1"/>
          <p:nvPr/>
        </p:nvSpPr>
        <p:spPr>
          <a:xfrm>
            <a:off x="0" y="685975"/>
            <a:ext cx="70020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04-4</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実際の取り組みとして、可能なことと課題＆解決案</a:t>
            </a:r>
            <a:endParaRPr kumimoji="1" lang="en-US" altLang="ja-JP" sz="2000" b="1" i="0" u="sng"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文本框 8">
            <a:extLst>
              <a:ext uri="{FF2B5EF4-FFF2-40B4-BE49-F238E27FC236}">
                <a16:creationId xmlns:a16="http://schemas.microsoft.com/office/drawing/2014/main" id="{2FBEEF36-C4FC-4BA3-99B4-67659ECC7FF2}"/>
              </a:ext>
            </a:extLst>
          </p:cNvPr>
          <p:cNvSpPr txBox="1"/>
          <p:nvPr/>
        </p:nvSpPr>
        <p:spPr>
          <a:xfrm>
            <a:off x="858928" y="1498173"/>
            <a:ext cx="8057033" cy="1384995"/>
          </a:xfrm>
          <a:prstGeom prst="rect">
            <a:avLst/>
          </a:prstGeom>
          <a:noFill/>
        </p:spPr>
        <p:txBody>
          <a:bodyPr wrap="square" rtlCol="0">
            <a:spAutoFit/>
          </a:bodyP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▶実行可能なこと</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・さまざまな部署、地域団体の地域資源を</a:t>
            </a:r>
            <a:r>
              <a:rPr kumimoji="1" lang="ja-JP" altLang="en-US" sz="1200" b="1" u="sng" dirty="0">
                <a:solidFill>
                  <a:schemeClr val="tx2"/>
                </a:solidFill>
                <a:latin typeface="BIZ UDPゴシック" panose="020B0400000000000000" pitchFamily="50" charset="-128"/>
                <a:ea typeface="BIZ UDPゴシック" panose="020B0400000000000000" pitchFamily="50" charset="-128"/>
              </a:rPr>
              <a:t>体験メニュー化する</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こと</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・特に、今回は商工関係団体からは「働く」をキーワードにさまざまなアイデアが出ている</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▶課題＆解決案</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・部署間の連携が重要（⇒シティプロモーションの横断型組織ができると良い／先行・成功事例多）</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・実働の人手が大きな課題（⇒商工との連携／外部組織を活用／地域おこし協力隊の活用など）</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2" name="文本框 8">
            <a:extLst>
              <a:ext uri="{FF2B5EF4-FFF2-40B4-BE49-F238E27FC236}">
                <a16:creationId xmlns:a16="http://schemas.microsoft.com/office/drawing/2014/main" id="{9DEFC614-96DF-4590-B15C-951881BE45FB}"/>
              </a:ext>
            </a:extLst>
          </p:cNvPr>
          <p:cNvSpPr txBox="1"/>
          <p:nvPr/>
        </p:nvSpPr>
        <p:spPr>
          <a:xfrm>
            <a:off x="858928" y="3208520"/>
            <a:ext cx="8317931" cy="1754326"/>
          </a:xfrm>
          <a:prstGeom prst="rect">
            <a:avLst/>
          </a:prstGeom>
          <a:noFill/>
        </p:spPr>
        <p:txBody>
          <a:bodyPr wrap="square" rtlCol="0">
            <a:spAutoFit/>
          </a:bodyP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▶実行可能なこと</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・多様な</a:t>
            </a:r>
            <a: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2nd</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コンタクトポイントを</a:t>
            </a:r>
            <a:r>
              <a:rPr kumimoji="1" lang="ja-JP" altLang="en-US" sz="1200" b="1" u="sng" dirty="0">
                <a:solidFill>
                  <a:schemeClr val="tx2"/>
                </a:solidFill>
                <a:latin typeface="BIZ UDPゴシック" panose="020B0400000000000000" pitchFamily="50" charset="-128"/>
                <a:ea typeface="BIZ UDPゴシック" panose="020B0400000000000000" pitchFamily="50" charset="-128"/>
              </a:rPr>
              <a:t>一括で閲覧できるものを作成＆配信</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（部署連携した情報集約と発信）</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・配信先として、</a:t>
            </a:r>
            <a:r>
              <a:rPr kumimoji="1" lang="ja-JP" altLang="en-US" sz="1200" b="1" u="sng" dirty="0">
                <a:solidFill>
                  <a:schemeClr val="tx2"/>
                </a:solidFill>
                <a:latin typeface="BIZ UDPゴシック" panose="020B0400000000000000" pitchFamily="50" charset="-128"/>
                <a:ea typeface="BIZ UDPゴシック" panose="020B0400000000000000" pitchFamily="50" charset="-128"/>
              </a:rPr>
              <a:t>阿南市関係人口者の顧客データを構築</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していく</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・移住につなげるためにも、</a:t>
            </a:r>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移住者ニーズを把握するためのアンケートを実施</a:t>
            </a:r>
            <a:endParaRPr kumimoji="1" lang="en-US" altLang="ja-JP" sz="1200" b="1" u="sng"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▶課題＆解決案</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・（再掲）部署間の連携が重要（⇒シティプロモーションの横断組織ができると良い／先行・成功事例多）</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・対象が大きすぎて着手しにくい（⇒優先案件を</a:t>
            </a:r>
            <a: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～２決めて、成功例を作っていく）</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・転入者の全体像を掴めない（⇒転入窓口で一括でアンケートをとる、システム化により業務軽減可能）</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3" name="文本框 8">
            <a:extLst>
              <a:ext uri="{FF2B5EF4-FFF2-40B4-BE49-F238E27FC236}">
                <a16:creationId xmlns:a16="http://schemas.microsoft.com/office/drawing/2014/main" id="{63DF536A-D524-4AF1-AFD3-25E978891526}"/>
              </a:ext>
            </a:extLst>
          </p:cNvPr>
          <p:cNvSpPr txBox="1"/>
          <p:nvPr/>
        </p:nvSpPr>
        <p:spPr>
          <a:xfrm>
            <a:off x="858928" y="5270078"/>
            <a:ext cx="8317931" cy="1384995"/>
          </a:xfrm>
          <a:prstGeom prst="rect">
            <a:avLst/>
          </a:prstGeom>
          <a:noFill/>
        </p:spPr>
        <p:txBody>
          <a:bodyPr wrap="square" rtlCol="0">
            <a:spAutoFit/>
          </a:bodyP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▶実行可能なこと</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同窓生名簿を作成</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200" b="1" u="sng" dirty="0">
                <a:solidFill>
                  <a:schemeClr val="tx2"/>
                </a:solidFill>
                <a:latin typeface="BIZ UDPゴシック" panose="020B0400000000000000" pitchFamily="50" charset="-128"/>
                <a:ea typeface="BIZ UDPゴシック" panose="020B0400000000000000" pitchFamily="50" charset="-128"/>
              </a:rPr>
              <a:t>同窓生サイトを作り</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、定期的に上記①の情報を発信していく</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▶課題＆解決案</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・学校やふるさと会など、バラバラに顧客名簿がある？整備されていない？（⇒登録サイトに有志登録してもらう）</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・有志登録のための魅力的なコンテンツの確保、サイト作り、人材が必要（⇒上記①のコンテンツは魅力、外部人材の活用）</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200" dirty="0">
                <a:solidFill>
                  <a:srgbClr val="FF0000"/>
                </a:solidFill>
                <a:latin typeface="BIZ UDPゴシック" panose="020B0400000000000000" pitchFamily="50" charset="-128"/>
                <a:ea typeface="BIZ UDPゴシック" panose="020B0400000000000000" pitchFamily="50" charset="-128"/>
              </a:rPr>
              <a:t>→今回のワークショップでは「コーディネータ職」「ガイド職」の必要性があがっており、</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dirty="0">
                <a:solidFill>
                  <a:srgbClr val="FF0000"/>
                </a:solidFill>
                <a:latin typeface="BIZ UDPゴシック" panose="020B0400000000000000" pitchFamily="50" charset="-128"/>
                <a:ea typeface="BIZ UDPゴシック" panose="020B0400000000000000" pitchFamily="50" charset="-128"/>
              </a:rPr>
              <a:t>　　　　　　その募集と育成自体がよいコンテンツになると考えられる</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4195275"/>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CB12076B-854D-4045-9A0A-93F3E21B8CF8}"/>
              </a:ext>
            </a:extLst>
          </p:cNvPr>
          <p:cNvSpPr/>
          <p:nvPr/>
        </p:nvSpPr>
        <p:spPr>
          <a:xfrm>
            <a:off x="611559" y="757208"/>
            <a:ext cx="8064895" cy="130190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08BF16CC-50AE-4DD2-97A3-18D50A38D7DB}"/>
              </a:ext>
            </a:extLst>
          </p:cNvPr>
          <p:cNvSpPr>
            <a:spLocks noGrp="1"/>
          </p:cNvSpPr>
          <p:nvPr>
            <p:ph type="sldNum" sz="quarter" idx="12"/>
          </p:nvPr>
        </p:nvSpPr>
        <p:spPr/>
        <p:txBody>
          <a:bodyPr/>
          <a:lstStyle/>
          <a:p>
            <a:fld id="{0C913308-F349-4B6D-A68A-DD1791B4A57B}" type="slidenum">
              <a:rPr lang="zh-CN" altLang="en-US" smtClean="0"/>
              <a:pPr/>
              <a:t>11</a:t>
            </a:fld>
            <a:endParaRPr lang="zh-CN" altLang="en-US"/>
          </a:p>
        </p:txBody>
      </p:sp>
      <p:sp>
        <p:nvSpPr>
          <p:cNvPr id="10" name="文本框 8">
            <a:extLst>
              <a:ext uri="{FF2B5EF4-FFF2-40B4-BE49-F238E27FC236}">
                <a16:creationId xmlns:a16="http://schemas.microsoft.com/office/drawing/2014/main" id="{4BE1ACA6-6768-4974-9BD7-F8B9CA720FD2}"/>
              </a:ext>
            </a:extLst>
          </p:cNvPr>
          <p:cNvSpPr txBox="1"/>
          <p:nvPr/>
        </p:nvSpPr>
        <p:spPr>
          <a:xfrm>
            <a:off x="611560" y="205877"/>
            <a:ext cx="2685351" cy="400110"/>
          </a:xfrm>
          <a:prstGeom prst="rect">
            <a:avLst/>
          </a:prstGeom>
          <a:noFill/>
        </p:spPr>
        <p:txBody>
          <a:bodyPr wrap="non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データ整備の取り組み</a:t>
            </a:r>
            <a:endParaRPr kumimoji="1" lang="en-US" altLang="ja-JP"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1" name="PA_矩形 11">
            <a:extLst>
              <a:ext uri="{FF2B5EF4-FFF2-40B4-BE49-F238E27FC236}">
                <a16:creationId xmlns:a16="http://schemas.microsoft.com/office/drawing/2014/main" id="{27A72738-72B6-4BF2-9CB7-C4B953D42439}"/>
              </a:ext>
            </a:extLst>
          </p:cNvPr>
          <p:cNvSpPr/>
          <p:nvPr>
            <p:custDataLst>
              <p:tags r:id="rId1"/>
            </p:custDataLst>
          </p:nvPr>
        </p:nvSpPr>
        <p:spPr>
          <a:xfrm flipV="1">
            <a:off x="-1" y="598620"/>
            <a:ext cx="4029484" cy="45719"/>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latin typeface="BIZ UDPゴシック" panose="020B0400000000000000" pitchFamily="50" charset="-128"/>
              <a:ea typeface="BIZ UDPゴシック" panose="020B0400000000000000" pitchFamily="50" charset="-128"/>
            </a:endParaRPr>
          </a:p>
        </p:txBody>
      </p:sp>
      <p:sp>
        <p:nvSpPr>
          <p:cNvPr id="12" name="文本框 23">
            <a:extLst>
              <a:ext uri="{FF2B5EF4-FFF2-40B4-BE49-F238E27FC236}">
                <a16:creationId xmlns:a16="http://schemas.microsoft.com/office/drawing/2014/main" id="{77F3AB96-7407-44A0-825C-9B60B6F38177}"/>
              </a:ext>
            </a:extLst>
          </p:cNvPr>
          <p:cNvSpPr txBox="1"/>
          <p:nvPr/>
        </p:nvSpPr>
        <p:spPr>
          <a:xfrm>
            <a:off x="0" y="169442"/>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05</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8" name="テキスト ボックス 17">
            <a:extLst>
              <a:ext uri="{FF2B5EF4-FFF2-40B4-BE49-F238E27FC236}">
                <a16:creationId xmlns:a16="http://schemas.microsoft.com/office/drawing/2014/main" id="{49FB7AE3-6535-404A-9C20-A8ECD96DCA8D}"/>
              </a:ext>
            </a:extLst>
          </p:cNvPr>
          <p:cNvSpPr txBox="1"/>
          <p:nvPr/>
        </p:nvSpPr>
        <p:spPr>
          <a:xfrm>
            <a:off x="971600" y="878867"/>
            <a:ext cx="7560841" cy="1015663"/>
          </a:xfrm>
          <a:prstGeom prst="rect">
            <a:avLst/>
          </a:prstGeom>
          <a:noFill/>
        </p:spPr>
        <p:txBody>
          <a:bodyPr wrap="squar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　　これまで挙げてきた阿南市の強みを生かすために、</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bg1"/>
                </a:solidFill>
                <a:latin typeface="BIZ UDPゴシック" panose="020B0400000000000000" pitchFamily="50" charset="-128"/>
                <a:ea typeface="BIZ UDPゴシック" panose="020B0400000000000000" pitchFamily="50" charset="-128"/>
              </a:rPr>
              <a:t>　　データを整備していくことで、</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3200" b="1" dirty="0">
                <a:solidFill>
                  <a:schemeClr val="bg1"/>
                </a:solidFill>
                <a:latin typeface="BIZ UDPゴシック" panose="020B0400000000000000" pitchFamily="50" charset="-128"/>
                <a:ea typeface="BIZ UDPゴシック" panose="020B0400000000000000" pitchFamily="50" charset="-128"/>
              </a:rPr>
              <a:t>エビデンスに強い阿南市になれる！</a:t>
            </a:r>
            <a:endParaRPr kumimoji="1" lang="en-US" altLang="ja-JP" sz="3200" b="1" u="sng" dirty="0">
              <a:solidFill>
                <a:schemeClr val="bg1"/>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4B5593CA-776B-4E89-93FA-B0D54E91549D}"/>
              </a:ext>
            </a:extLst>
          </p:cNvPr>
          <p:cNvSpPr/>
          <p:nvPr/>
        </p:nvSpPr>
        <p:spPr>
          <a:xfrm>
            <a:off x="4974837" y="6120901"/>
            <a:ext cx="2218662" cy="3331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指標の明確化</a:t>
            </a:r>
          </a:p>
        </p:txBody>
      </p:sp>
      <p:sp>
        <p:nvSpPr>
          <p:cNvPr id="36" name="矢印: 上 35">
            <a:extLst>
              <a:ext uri="{FF2B5EF4-FFF2-40B4-BE49-F238E27FC236}">
                <a16:creationId xmlns:a16="http://schemas.microsoft.com/office/drawing/2014/main" id="{00E5C711-1427-40EA-B09A-FE425F68989F}"/>
              </a:ext>
            </a:extLst>
          </p:cNvPr>
          <p:cNvSpPr/>
          <p:nvPr/>
        </p:nvSpPr>
        <p:spPr>
          <a:xfrm rot="5400000">
            <a:off x="1392450" y="3293335"/>
            <a:ext cx="504056" cy="481661"/>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0424AD7-F0EC-45A2-A4E1-33F4F64B16AB}"/>
              </a:ext>
            </a:extLst>
          </p:cNvPr>
          <p:cNvSpPr txBox="1"/>
          <p:nvPr/>
        </p:nvSpPr>
        <p:spPr>
          <a:xfrm>
            <a:off x="1885309" y="3321359"/>
            <a:ext cx="705678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・各所、各自でかなり良質なデータを収集している</a:t>
            </a:r>
            <a:endParaRPr kumimoji="1" lang="en-US" altLang="ja-JP"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C5F5DDEA-4069-42AC-A380-765890CC2545}"/>
              </a:ext>
            </a:extLst>
          </p:cNvPr>
          <p:cNvSpPr txBox="1"/>
          <p:nvPr/>
        </p:nvSpPr>
        <p:spPr>
          <a:xfrm>
            <a:off x="768434" y="3408238"/>
            <a:ext cx="768435" cy="830997"/>
          </a:xfrm>
          <a:prstGeom prst="rect">
            <a:avLst/>
          </a:prstGeom>
          <a:noFill/>
        </p:spPr>
        <p:txBody>
          <a:bodyPr wrap="square" rtlCol="0">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現在</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下地ができている</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CCBF0B95-1AE4-4AB7-8EF0-8185A400F72B}"/>
              </a:ext>
            </a:extLst>
          </p:cNvPr>
          <p:cNvSpPr txBox="1"/>
          <p:nvPr/>
        </p:nvSpPr>
        <p:spPr>
          <a:xfrm>
            <a:off x="1885309" y="3808932"/>
            <a:ext cx="705678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b="1" dirty="0">
                <a:solidFill>
                  <a:srgbClr val="FF0000"/>
                </a:solidFill>
                <a:latin typeface="BIZ UDPゴシック" panose="020B0400000000000000" pitchFamily="50" charset="-128"/>
                <a:ea typeface="BIZ UDPゴシック" panose="020B0400000000000000" pitchFamily="50" charset="-128"/>
              </a:rPr>
              <a:t>分析可能な形式で収集されていないだけ</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p:txBody>
      </p:sp>
      <p:sp>
        <p:nvSpPr>
          <p:cNvPr id="43" name="矢印: 上 42">
            <a:extLst>
              <a:ext uri="{FF2B5EF4-FFF2-40B4-BE49-F238E27FC236}">
                <a16:creationId xmlns:a16="http://schemas.microsoft.com/office/drawing/2014/main" id="{BE2D5662-20C5-4862-8BC6-B76CAD2EBE23}"/>
              </a:ext>
            </a:extLst>
          </p:cNvPr>
          <p:cNvSpPr/>
          <p:nvPr/>
        </p:nvSpPr>
        <p:spPr>
          <a:xfrm rot="5400000">
            <a:off x="1392450" y="4938693"/>
            <a:ext cx="504056" cy="481661"/>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476D7C01-53B7-460B-9514-D65C256B9665}"/>
              </a:ext>
            </a:extLst>
          </p:cNvPr>
          <p:cNvSpPr txBox="1"/>
          <p:nvPr/>
        </p:nvSpPr>
        <p:spPr>
          <a:xfrm>
            <a:off x="768434" y="5053596"/>
            <a:ext cx="768435" cy="276999"/>
          </a:xfrm>
          <a:prstGeom prst="rect">
            <a:avLst/>
          </a:prstGeom>
          <a:noFill/>
        </p:spPr>
        <p:txBody>
          <a:bodyPr wrap="square" rtlCol="0">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改善点</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59B8C96B-DB94-45AA-B141-65D6233C43BF}"/>
              </a:ext>
            </a:extLst>
          </p:cNvPr>
          <p:cNvSpPr txBox="1"/>
          <p:nvPr/>
        </p:nvSpPr>
        <p:spPr>
          <a:xfrm>
            <a:off x="1912452" y="4866239"/>
            <a:ext cx="4702915" cy="1649041"/>
          </a:xfrm>
          <a:prstGeom prst="rect">
            <a:avLst/>
          </a:prstGeom>
          <a:noFill/>
        </p:spPr>
        <p:txBody>
          <a:bodyPr wrap="square" rtlCol="0">
            <a:spAutoFit/>
          </a:bodyPr>
          <a:lstStyle/>
          <a:p>
            <a:pPr>
              <a:lnSpc>
                <a:spcPct val="200000"/>
              </a:lnSpc>
            </a:pPr>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サンプルの課題（サンプル数が足りない）</a:t>
            </a:r>
            <a:endParaRPr kumimoji="1" lang="en-US" altLang="ja-JP"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200000"/>
              </a:lnSpc>
            </a:pPr>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サンプルの課題（偏っている）</a:t>
            </a:r>
            <a:endParaRPr kumimoji="1" lang="en-US" altLang="ja-JP"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200000"/>
              </a:lnSpc>
            </a:pPr>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データの質が整っていない</a:t>
            </a:r>
            <a:endParaRPr kumimoji="1" lang="en-US" altLang="ja-JP"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7" name="四角形: 角を丸くする 46">
            <a:extLst>
              <a:ext uri="{FF2B5EF4-FFF2-40B4-BE49-F238E27FC236}">
                <a16:creationId xmlns:a16="http://schemas.microsoft.com/office/drawing/2014/main" id="{9938D594-75F2-44E3-AFFA-55BB0A7B5184}"/>
              </a:ext>
            </a:extLst>
          </p:cNvPr>
          <p:cNvSpPr/>
          <p:nvPr/>
        </p:nvSpPr>
        <p:spPr>
          <a:xfrm>
            <a:off x="6916976" y="5066128"/>
            <a:ext cx="1903496" cy="69261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複数部署全体で</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統一回収</a:t>
            </a:r>
          </a:p>
        </p:txBody>
      </p:sp>
      <p:sp>
        <p:nvSpPr>
          <p:cNvPr id="3" name="右中かっこ 2">
            <a:extLst>
              <a:ext uri="{FF2B5EF4-FFF2-40B4-BE49-F238E27FC236}">
                <a16:creationId xmlns:a16="http://schemas.microsoft.com/office/drawing/2014/main" id="{1BB23FC1-69F7-4FFE-A7FF-22E5FB57D4BC}"/>
              </a:ext>
            </a:extLst>
          </p:cNvPr>
          <p:cNvSpPr/>
          <p:nvPr/>
        </p:nvSpPr>
        <p:spPr>
          <a:xfrm>
            <a:off x="6606775" y="4980849"/>
            <a:ext cx="269481" cy="910047"/>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392A7F0-E2CA-42A6-8225-0CB4F98AE7AF}"/>
              </a:ext>
            </a:extLst>
          </p:cNvPr>
          <p:cNvSpPr txBox="1"/>
          <p:nvPr/>
        </p:nvSpPr>
        <p:spPr>
          <a:xfrm>
            <a:off x="1885309" y="4331999"/>
            <a:ext cx="705678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・最終的なデータの活用イメージが定まっていないことが要因の一つ</a:t>
            </a:r>
            <a:endParaRPr kumimoji="1" lang="en-US" altLang="ja-JP"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0ACAE7AD-AC5E-46D6-B56B-A40E6265DB32}"/>
              </a:ext>
            </a:extLst>
          </p:cNvPr>
          <p:cNvSpPr txBox="1"/>
          <p:nvPr/>
        </p:nvSpPr>
        <p:spPr>
          <a:xfrm>
            <a:off x="611559" y="2151028"/>
            <a:ext cx="8208913" cy="95410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関係人口創出事業はどうなのか？」「このイベント（フェア）予算は適正か？」といった住民の疑問に、データ整備していくことで、エビデンスを持って答えることができる。今回は、「ふるさと未来課」との協働調査で始まっているが、データ整備の基盤ができているため、一部を改善することと、データ整備の習慣を所内で広める契機になれば、「エビデンスに強い阿南市になれる！」と考える。</a:t>
            </a:r>
            <a:endParaRPr kumimoji="1"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78541537"/>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8BF16CC-50AE-4DD2-97A3-18D50A38D7DB}"/>
              </a:ext>
            </a:extLst>
          </p:cNvPr>
          <p:cNvSpPr>
            <a:spLocks noGrp="1"/>
          </p:cNvSpPr>
          <p:nvPr>
            <p:ph type="sldNum" sz="quarter" idx="12"/>
          </p:nvPr>
        </p:nvSpPr>
        <p:spPr/>
        <p:txBody>
          <a:bodyPr/>
          <a:lstStyle/>
          <a:p>
            <a:fld id="{0C913308-F349-4B6D-A68A-DD1791B4A57B}" type="slidenum">
              <a:rPr lang="zh-CN" altLang="en-US" smtClean="0"/>
              <a:pPr/>
              <a:t>12</a:t>
            </a:fld>
            <a:endParaRPr lang="zh-CN" altLang="en-US"/>
          </a:p>
        </p:txBody>
      </p:sp>
      <p:sp>
        <p:nvSpPr>
          <p:cNvPr id="11" name="PA_矩形 11">
            <a:extLst>
              <a:ext uri="{FF2B5EF4-FFF2-40B4-BE49-F238E27FC236}">
                <a16:creationId xmlns:a16="http://schemas.microsoft.com/office/drawing/2014/main" id="{27A72738-72B6-4BF2-9CB7-C4B953D42439}"/>
              </a:ext>
            </a:extLst>
          </p:cNvPr>
          <p:cNvSpPr/>
          <p:nvPr>
            <p:custDataLst>
              <p:tags r:id="rId1"/>
            </p:custDataLst>
          </p:nvPr>
        </p:nvSpPr>
        <p:spPr>
          <a:xfrm flipV="1">
            <a:off x="-1" y="598620"/>
            <a:ext cx="4029484" cy="45719"/>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latin typeface="BIZ UDPゴシック" panose="020B0400000000000000" pitchFamily="50" charset="-128"/>
              <a:ea typeface="BIZ UDPゴシック" panose="020B0400000000000000" pitchFamily="50" charset="-128"/>
            </a:endParaRPr>
          </a:p>
        </p:txBody>
      </p:sp>
      <p:sp>
        <p:nvSpPr>
          <p:cNvPr id="36" name="矢印: 上 35">
            <a:extLst>
              <a:ext uri="{FF2B5EF4-FFF2-40B4-BE49-F238E27FC236}">
                <a16:creationId xmlns:a16="http://schemas.microsoft.com/office/drawing/2014/main" id="{00E5C711-1427-40EA-B09A-FE425F68989F}"/>
              </a:ext>
            </a:extLst>
          </p:cNvPr>
          <p:cNvSpPr/>
          <p:nvPr/>
        </p:nvSpPr>
        <p:spPr>
          <a:xfrm rot="5400000">
            <a:off x="595493" y="1207950"/>
            <a:ext cx="504056" cy="481661"/>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0424AD7-F0EC-45A2-A4E1-33F4F64B16AB}"/>
              </a:ext>
            </a:extLst>
          </p:cNvPr>
          <p:cNvSpPr txBox="1"/>
          <p:nvPr/>
        </p:nvSpPr>
        <p:spPr>
          <a:xfrm>
            <a:off x="1016344" y="1267908"/>
            <a:ext cx="5155021" cy="400110"/>
          </a:xfrm>
          <a:prstGeom prst="rect">
            <a:avLst/>
          </a:prstGeom>
          <a:noFill/>
        </p:spPr>
        <p:txBody>
          <a:bodyPr wrap="squar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転入窓口でのデータ収集</a:t>
            </a:r>
            <a:endParaRPr kumimoji="1" lang="en-US" altLang="ja-JP" sz="2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E6019BCD-2441-4A9F-8CF7-E9D6F70E0605}"/>
              </a:ext>
            </a:extLst>
          </p:cNvPr>
          <p:cNvSpPr txBox="1"/>
          <p:nvPr/>
        </p:nvSpPr>
        <p:spPr>
          <a:xfrm>
            <a:off x="1562252" y="1842254"/>
            <a:ext cx="7474243" cy="3799951"/>
          </a:xfrm>
          <a:prstGeom prst="rect">
            <a:avLst/>
          </a:prstGeom>
          <a:noFill/>
        </p:spPr>
        <p:txBody>
          <a:bodyPr wrap="square" rtlCol="0">
            <a:spAutoFit/>
          </a:bodyPr>
          <a:lstStyle/>
          <a:p>
            <a:pPr>
              <a:lnSpc>
                <a:spcPct val="150000"/>
              </a:lnSpc>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 移住者の属性を完全な「見える化」にできる</a:t>
            </a:r>
            <a:endParaRPr kumimoji="1" lang="en-US" altLang="ja-JP" sz="2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　　　→「ライフスタイル変化の受動的移住者」「移住フェア経由移住者」「関係人口系移住者」など、多様な層の把握</a:t>
            </a:r>
            <a:endPar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　　　→それにより、的確最適なマーケティング戦略をたてられる</a:t>
            </a:r>
            <a:endPar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400" u="sng" dirty="0">
                <a:solidFill>
                  <a:schemeClr val="tx1">
                    <a:lumMod val="75000"/>
                    <a:lumOff val="25000"/>
                  </a:schemeClr>
                </a:solidFill>
                <a:latin typeface="BIZ UDPゴシック" panose="020B0400000000000000" pitchFamily="50" charset="-128"/>
                <a:ea typeface="BIZ UDPゴシック" panose="020B0400000000000000" pitchFamily="50" charset="-128"/>
              </a:rPr>
              <a:t>移住、</a:t>
            </a:r>
            <a:r>
              <a:rPr kumimoji="1" lang="en-US" altLang="ja-JP" sz="1400" u="sng" dirty="0">
                <a:solidFill>
                  <a:schemeClr val="tx1">
                    <a:lumMod val="75000"/>
                    <a:lumOff val="25000"/>
                  </a:schemeClr>
                </a:solidFill>
                <a:latin typeface="BIZ UDPゴシック" panose="020B0400000000000000" pitchFamily="50" charset="-128"/>
                <a:ea typeface="BIZ UDPゴシック" panose="020B0400000000000000" pitchFamily="50" charset="-128"/>
              </a:rPr>
              <a:t>UIJ</a:t>
            </a:r>
            <a:r>
              <a:rPr kumimoji="1" lang="ja-JP" altLang="en-US" sz="1400" u="sng" dirty="0">
                <a:solidFill>
                  <a:schemeClr val="tx1">
                    <a:lumMod val="75000"/>
                    <a:lumOff val="25000"/>
                  </a:schemeClr>
                </a:solidFill>
                <a:latin typeface="BIZ UDPゴシック" panose="020B0400000000000000" pitchFamily="50" charset="-128"/>
                <a:ea typeface="BIZ UDPゴシック" panose="020B0400000000000000" pitchFamily="50" charset="-128"/>
              </a:rPr>
              <a:t>ターン施策の</a:t>
            </a:r>
            <a:r>
              <a:rPr kumimoji="1" lang="en-US" altLang="ja-JP" sz="1400" u="sng" dirty="0">
                <a:solidFill>
                  <a:schemeClr val="tx1">
                    <a:lumMod val="75000"/>
                    <a:lumOff val="25000"/>
                  </a:schemeClr>
                </a:solidFill>
                <a:latin typeface="BIZ UDPゴシック" panose="020B0400000000000000" pitchFamily="50" charset="-128"/>
                <a:ea typeface="BIZ UDPゴシック" panose="020B0400000000000000" pitchFamily="50" charset="-128"/>
              </a:rPr>
              <a:t>PDCA,</a:t>
            </a:r>
            <a:r>
              <a:rPr kumimoji="1" lang="ja-JP" altLang="en-US" sz="1400" u="sng" dirty="0">
                <a:solidFill>
                  <a:schemeClr val="tx1">
                    <a:lumMod val="75000"/>
                    <a:lumOff val="25000"/>
                  </a:schemeClr>
                </a:solidFill>
                <a:latin typeface="BIZ UDPゴシック" panose="020B0400000000000000" pitchFamily="50" charset="-128"/>
                <a:ea typeface="BIZ UDPゴシック" panose="020B0400000000000000" pitchFamily="50" charset="-128"/>
              </a:rPr>
              <a:t>政策評価がエビデンスを元に正しく行える</a:t>
            </a:r>
            <a:endParaRPr kumimoji="1" lang="en-US" altLang="ja-JP" sz="1400"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endParaRPr kumimoji="1" lang="en-US" altLang="ja-JP" sz="1100"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課題と解決案</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→窓口業務の煩雑化</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dirty="0">
                <a:solidFill>
                  <a:prstClr val="black">
                    <a:lumMod val="75000"/>
                    <a:lumOff val="25000"/>
                  </a:prstClr>
                </a:solidFill>
                <a:latin typeface="BIZ UDPゴシック" panose="020B0400000000000000" pitchFamily="50" charset="-128"/>
                <a:ea typeface="BIZ UDPゴシック" panose="020B0400000000000000" pitchFamily="50" charset="-128"/>
              </a:rPr>
              <a:t>　　　　　（解決案）</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すべてネット（</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QR</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コード）で回答してもらうことで業務軽減</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dirty="0">
                <a:solidFill>
                  <a:prstClr val="black">
                    <a:lumMod val="75000"/>
                    <a:lumOff val="25000"/>
                  </a:prstClr>
                </a:solidFill>
                <a:latin typeface="BIZ UDPゴシック" panose="020B0400000000000000" pitchFamily="50" charset="-128"/>
                <a:ea typeface="BIZ UDPゴシック" panose="020B0400000000000000" pitchFamily="50" charset="-128"/>
              </a:rPr>
              <a:t>　　　→転入者の負担増　</a:t>
            </a:r>
            <a:endParaRPr kumimoji="1" lang="en-US" altLang="ja-JP" sz="14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dirty="0">
                <a:solidFill>
                  <a:prstClr val="black">
                    <a:lumMod val="75000"/>
                    <a:lumOff val="25000"/>
                  </a:prstClr>
                </a:solidFill>
                <a:latin typeface="BIZ UDPゴシック" panose="020B0400000000000000" pitchFamily="50" charset="-128"/>
                <a:ea typeface="BIZ UDPゴシック" panose="020B0400000000000000" pitchFamily="50" charset="-128"/>
              </a:rPr>
              <a:t>　　　　　（解決案）ナッジを効かす　</a:t>
            </a:r>
            <a:r>
              <a:rPr kumimoji="1" lang="en-US" altLang="ja-JP" sz="1400" dirty="0">
                <a:solidFill>
                  <a:prstClr val="black">
                    <a:lumMod val="75000"/>
                    <a:lumOff val="25000"/>
                  </a:prstClr>
                </a:solidFill>
                <a:latin typeface="BIZ UDPゴシック" panose="020B0400000000000000" pitchFamily="50" charset="-128"/>
                <a:ea typeface="BIZ UDPゴシック" panose="020B0400000000000000" pitchFamily="50" charset="-128"/>
              </a:rPr>
              <a:t>ex.</a:t>
            </a:r>
            <a:r>
              <a:rPr kumimoji="1" lang="ja-JP" altLang="en-US" sz="1400" dirty="0">
                <a:solidFill>
                  <a:prstClr val="black">
                    <a:lumMod val="75000"/>
                    <a:lumOff val="25000"/>
                  </a:prstClr>
                </a:solidFill>
                <a:latin typeface="BIZ UDPゴシック" panose="020B0400000000000000" pitchFamily="50" charset="-128"/>
                <a:ea typeface="BIZ UDPゴシック" panose="020B0400000000000000" pitchFamily="50" charset="-128"/>
              </a:rPr>
              <a:t>有料ゴミ袋のプレゼント、移住者特典の情報発信など</a:t>
            </a:r>
            <a:endPar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5" name="文本框 8">
            <a:extLst>
              <a:ext uri="{FF2B5EF4-FFF2-40B4-BE49-F238E27FC236}">
                <a16:creationId xmlns:a16="http://schemas.microsoft.com/office/drawing/2014/main" id="{F48ACA7A-21E6-4E05-87EE-B018A285E9E2}"/>
              </a:ext>
            </a:extLst>
          </p:cNvPr>
          <p:cNvSpPr txBox="1"/>
          <p:nvPr/>
        </p:nvSpPr>
        <p:spPr>
          <a:xfrm>
            <a:off x="0" y="685975"/>
            <a:ext cx="73083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　　　エビデンスのためにできそうなこと</a:t>
            </a:r>
            <a:endParaRPr kumimoji="1" lang="en-US" altLang="ja-JP" sz="2000" b="1" i="0" u="sng"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文本框 8">
            <a:extLst>
              <a:ext uri="{FF2B5EF4-FFF2-40B4-BE49-F238E27FC236}">
                <a16:creationId xmlns:a16="http://schemas.microsoft.com/office/drawing/2014/main" id="{C4C51F28-E8F1-47C8-A712-4B36F461B10B}"/>
              </a:ext>
            </a:extLst>
          </p:cNvPr>
          <p:cNvSpPr txBox="1"/>
          <p:nvPr/>
        </p:nvSpPr>
        <p:spPr>
          <a:xfrm>
            <a:off x="611560" y="205877"/>
            <a:ext cx="2704587" cy="400110"/>
          </a:xfrm>
          <a:prstGeom prst="rect">
            <a:avLst/>
          </a:prstGeom>
          <a:noFill/>
        </p:spPr>
        <p:txBody>
          <a:bodyPr wrap="non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データ整備の取り組み</a:t>
            </a:r>
            <a:endParaRPr kumimoji="1" lang="en-US" altLang="ja-JP"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8" name="文本框 23">
            <a:extLst>
              <a:ext uri="{FF2B5EF4-FFF2-40B4-BE49-F238E27FC236}">
                <a16:creationId xmlns:a16="http://schemas.microsoft.com/office/drawing/2014/main" id="{4EE316DC-4AE8-447A-AEA7-68477AB843C7}"/>
              </a:ext>
            </a:extLst>
          </p:cNvPr>
          <p:cNvSpPr txBox="1"/>
          <p:nvPr/>
        </p:nvSpPr>
        <p:spPr>
          <a:xfrm>
            <a:off x="0" y="169442"/>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05</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509866639"/>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8BF16CC-50AE-4DD2-97A3-18D50A38D7DB}"/>
              </a:ext>
            </a:extLst>
          </p:cNvPr>
          <p:cNvSpPr>
            <a:spLocks noGrp="1"/>
          </p:cNvSpPr>
          <p:nvPr>
            <p:ph type="sldNum" sz="quarter" idx="12"/>
          </p:nvPr>
        </p:nvSpPr>
        <p:spPr/>
        <p:txBody>
          <a:bodyPr/>
          <a:lstStyle/>
          <a:p>
            <a:fld id="{0C913308-F349-4B6D-A68A-DD1791B4A57B}" type="slidenum">
              <a:rPr lang="zh-CN" altLang="en-US" smtClean="0"/>
              <a:pPr/>
              <a:t>13</a:t>
            </a:fld>
            <a:endParaRPr lang="zh-CN" altLang="en-US"/>
          </a:p>
        </p:txBody>
      </p:sp>
      <p:sp>
        <p:nvSpPr>
          <p:cNvPr id="11" name="PA_矩形 11">
            <a:extLst>
              <a:ext uri="{FF2B5EF4-FFF2-40B4-BE49-F238E27FC236}">
                <a16:creationId xmlns:a16="http://schemas.microsoft.com/office/drawing/2014/main" id="{27A72738-72B6-4BF2-9CB7-C4B953D42439}"/>
              </a:ext>
            </a:extLst>
          </p:cNvPr>
          <p:cNvSpPr/>
          <p:nvPr>
            <p:custDataLst>
              <p:tags r:id="rId1"/>
            </p:custDataLst>
          </p:nvPr>
        </p:nvSpPr>
        <p:spPr>
          <a:xfrm flipV="1">
            <a:off x="-1" y="598620"/>
            <a:ext cx="4029484" cy="45719"/>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latin typeface="BIZ UDPゴシック" panose="020B0400000000000000" pitchFamily="50" charset="-128"/>
              <a:ea typeface="BIZ UDPゴシック" panose="020B0400000000000000" pitchFamily="50" charset="-128"/>
            </a:endParaRPr>
          </a:p>
        </p:txBody>
      </p:sp>
      <p:sp>
        <p:nvSpPr>
          <p:cNvPr id="36" name="矢印: 上 35">
            <a:extLst>
              <a:ext uri="{FF2B5EF4-FFF2-40B4-BE49-F238E27FC236}">
                <a16:creationId xmlns:a16="http://schemas.microsoft.com/office/drawing/2014/main" id="{00E5C711-1427-40EA-B09A-FE425F68989F}"/>
              </a:ext>
            </a:extLst>
          </p:cNvPr>
          <p:cNvSpPr/>
          <p:nvPr/>
        </p:nvSpPr>
        <p:spPr>
          <a:xfrm rot="5400000">
            <a:off x="554638" y="1207950"/>
            <a:ext cx="504056" cy="481661"/>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0424AD7-F0EC-45A2-A4E1-33F4F64B16AB}"/>
              </a:ext>
            </a:extLst>
          </p:cNvPr>
          <p:cNvSpPr txBox="1"/>
          <p:nvPr/>
        </p:nvSpPr>
        <p:spPr>
          <a:xfrm>
            <a:off x="975489" y="1267908"/>
            <a:ext cx="5155021" cy="400110"/>
          </a:xfrm>
          <a:prstGeom prst="rect">
            <a:avLst/>
          </a:prstGeom>
          <a:noFill/>
        </p:spPr>
        <p:txBody>
          <a:bodyPr wrap="squar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観光関連、移住関連窓口でアンケート</a:t>
            </a:r>
            <a:endParaRPr kumimoji="1" lang="en-US" altLang="ja-JP" sz="2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E6019BCD-2441-4A9F-8CF7-E9D6F70E0605}"/>
              </a:ext>
            </a:extLst>
          </p:cNvPr>
          <p:cNvSpPr txBox="1"/>
          <p:nvPr/>
        </p:nvSpPr>
        <p:spPr>
          <a:xfrm>
            <a:off x="1536869" y="1671825"/>
            <a:ext cx="7715651" cy="2576539"/>
          </a:xfrm>
          <a:prstGeom prst="rect">
            <a:avLst/>
          </a:prstGeom>
          <a:noFill/>
        </p:spPr>
        <p:txBody>
          <a:bodyPr wrap="square" rtlCol="0">
            <a:spAutoFit/>
          </a:bodyPr>
          <a:lstStyle/>
          <a:p>
            <a:pPr>
              <a:lnSpc>
                <a:spcPct val="150000"/>
              </a:lnSpc>
            </a:pP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 地域経済循環につながる</a:t>
            </a:r>
            <a:endParaRPr kumimoji="1" lang="en-US" altLang="ja-JP" sz="2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　　　→地域に訪問した人を、地域資源活用してもらうことが目的であるため、循環を促進する</a:t>
            </a:r>
            <a:endPar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　　　→統一的、通年アンケートを実施をすることで、全市としリアルな顧客実体を把握できる</a:t>
            </a:r>
            <a:endPar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　　　→観光、移住</a:t>
            </a:r>
            <a:r>
              <a:rPr kumimoji="1" lang="ja-JP" altLang="en-US" sz="1400" u="sng" dirty="0">
                <a:solidFill>
                  <a:schemeClr val="tx1">
                    <a:lumMod val="75000"/>
                    <a:lumOff val="25000"/>
                  </a:schemeClr>
                </a:solidFill>
                <a:latin typeface="BIZ UDPゴシック" panose="020B0400000000000000" pitchFamily="50" charset="-128"/>
                <a:ea typeface="BIZ UDPゴシック" panose="020B0400000000000000" pitchFamily="50" charset="-128"/>
              </a:rPr>
              <a:t>施策の</a:t>
            </a:r>
            <a:r>
              <a:rPr kumimoji="1" lang="en-US" altLang="ja-JP" sz="1400" u="sng" dirty="0">
                <a:solidFill>
                  <a:schemeClr val="tx1">
                    <a:lumMod val="75000"/>
                    <a:lumOff val="25000"/>
                  </a:schemeClr>
                </a:solidFill>
                <a:latin typeface="BIZ UDPゴシック" panose="020B0400000000000000" pitchFamily="50" charset="-128"/>
                <a:ea typeface="BIZ UDPゴシック" panose="020B0400000000000000" pitchFamily="50" charset="-128"/>
              </a:rPr>
              <a:t>PDCA,</a:t>
            </a:r>
            <a:r>
              <a:rPr kumimoji="1" lang="ja-JP" altLang="en-US" sz="1400" u="sng" dirty="0">
                <a:solidFill>
                  <a:schemeClr val="tx1">
                    <a:lumMod val="75000"/>
                    <a:lumOff val="25000"/>
                  </a:schemeClr>
                </a:solidFill>
                <a:latin typeface="BIZ UDPゴシック" panose="020B0400000000000000" pitchFamily="50" charset="-128"/>
                <a:ea typeface="BIZ UDPゴシック" panose="020B0400000000000000" pitchFamily="50" charset="-128"/>
              </a:rPr>
              <a:t>政策評価がエビデンスを元に正しく行える</a:t>
            </a:r>
            <a:endPar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☑課題と解決案</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→関連範囲が広すぎると実現不可能か？</a:t>
            </a:r>
            <a:r>
              <a:rPr kumimoji="1" lang="ja-JP" altLang="en-US" sz="1400" dirty="0">
                <a:solidFill>
                  <a:prstClr val="black">
                    <a:lumMod val="75000"/>
                    <a:lumOff val="25000"/>
                  </a:prstClr>
                </a:solidFill>
                <a:latin typeface="BIZ UDPゴシック" panose="020B0400000000000000" pitchFamily="50" charset="-128"/>
                <a:ea typeface="BIZ UDPゴシック" panose="020B0400000000000000" pitchFamily="50" charset="-128"/>
              </a:rPr>
              <a:t>　→予算がある程度かかる</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dirty="0">
                <a:solidFill>
                  <a:prstClr val="black">
                    <a:lumMod val="75000"/>
                    <a:lumOff val="25000"/>
                  </a:prstClr>
                </a:solidFill>
                <a:latin typeface="BIZ UDPゴシック" panose="020B0400000000000000" pitchFamily="50" charset="-128"/>
                <a:ea typeface="BIZ UDPゴシック" panose="020B0400000000000000" pitchFamily="50" charset="-128"/>
              </a:rPr>
              <a:t>　　　（解決案）</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初期はテーマ限定にし、一部で実施して基盤を作るか？</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1" name="グループ化 20">
            <a:extLst>
              <a:ext uri="{FF2B5EF4-FFF2-40B4-BE49-F238E27FC236}">
                <a16:creationId xmlns:a16="http://schemas.microsoft.com/office/drawing/2014/main" id="{448049DD-CF47-42CA-B81B-D38082702022}"/>
              </a:ext>
            </a:extLst>
          </p:cNvPr>
          <p:cNvGrpSpPr/>
          <p:nvPr/>
        </p:nvGrpSpPr>
        <p:grpSpPr>
          <a:xfrm>
            <a:off x="1835696" y="4350836"/>
            <a:ext cx="5343877" cy="2142040"/>
            <a:chOff x="1166814" y="4233164"/>
            <a:chExt cx="5893156" cy="2395496"/>
          </a:xfrm>
        </p:grpSpPr>
        <p:pic>
          <p:nvPicPr>
            <p:cNvPr id="22" name="グラフィックス 21" descr="スマート フォン">
              <a:extLst>
                <a:ext uri="{FF2B5EF4-FFF2-40B4-BE49-F238E27FC236}">
                  <a16:creationId xmlns:a16="http://schemas.microsoft.com/office/drawing/2014/main" id="{CEB78BCA-E846-447A-8870-F8A40F61A29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3664" y="4307853"/>
              <a:ext cx="487679" cy="487679"/>
            </a:xfrm>
            <a:prstGeom prst="rect">
              <a:avLst/>
            </a:prstGeom>
          </p:spPr>
        </p:pic>
        <p:pic>
          <p:nvPicPr>
            <p:cNvPr id="24" name="グラフィックス 23" descr="イメージ">
              <a:extLst>
                <a:ext uri="{FF2B5EF4-FFF2-40B4-BE49-F238E27FC236}">
                  <a16:creationId xmlns:a16="http://schemas.microsoft.com/office/drawing/2014/main" id="{F65583B1-59FC-42C1-B60D-D930E449234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99443" y="4289809"/>
              <a:ext cx="457200" cy="457200"/>
            </a:xfrm>
            <a:prstGeom prst="rect">
              <a:avLst/>
            </a:prstGeom>
          </p:spPr>
        </p:pic>
        <p:sp>
          <p:nvSpPr>
            <p:cNvPr id="25" name="テキスト ボックス 24">
              <a:extLst>
                <a:ext uri="{FF2B5EF4-FFF2-40B4-BE49-F238E27FC236}">
                  <a16:creationId xmlns:a16="http://schemas.microsoft.com/office/drawing/2014/main" id="{D1D9F0CC-BD13-4678-99F9-1DDE010BD87A}"/>
                </a:ext>
              </a:extLst>
            </p:cNvPr>
            <p:cNvSpPr txBox="1"/>
            <p:nvPr/>
          </p:nvSpPr>
          <p:spPr>
            <a:xfrm>
              <a:off x="2454441" y="4890438"/>
              <a:ext cx="1845948" cy="447453"/>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転入者窓口</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観光関連、移住関連窓口</a:t>
              </a:r>
            </a:p>
          </p:txBody>
        </p:sp>
        <p:sp>
          <p:nvSpPr>
            <p:cNvPr id="26" name="テキスト ボックス 25">
              <a:extLst>
                <a:ext uri="{FF2B5EF4-FFF2-40B4-BE49-F238E27FC236}">
                  <a16:creationId xmlns:a16="http://schemas.microsoft.com/office/drawing/2014/main" id="{2ED0E758-88BE-4972-8864-D7D74A3735F2}"/>
                </a:ext>
              </a:extLst>
            </p:cNvPr>
            <p:cNvSpPr txBox="1"/>
            <p:nvPr/>
          </p:nvSpPr>
          <p:spPr>
            <a:xfrm>
              <a:off x="2454441" y="5352666"/>
              <a:ext cx="1775645" cy="877695"/>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まずは、「転入窓口」の他</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観光系は</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ホテル、道の駅、メイン観光地にて実施</a:t>
              </a:r>
            </a:p>
          </p:txBody>
        </p:sp>
        <p:pic>
          <p:nvPicPr>
            <p:cNvPr id="27" name="グラフィックス 26" descr="チェックリスト">
              <a:extLst>
                <a:ext uri="{FF2B5EF4-FFF2-40B4-BE49-F238E27FC236}">
                  <a16:creationId xmlns:a16="http://schemas.microsoft.com/office/drawing/2014/main" id="{8E1799E3-0719-4547-BC94-FBEFED218D6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44006" y="4324654"/>
              <a:ext cx="615553" cy="615553"/>
            </a:xfrm>
            <a:prstGeom prst="rect">
              <a:avLst/>
            </a:prstGeom>
          </p:spPr>
        </p:pic>
        <p:pic>
          <p:nvPicPr>
            <p:cNvPr id="28" name="グラフィックス 27" descr="子供">
              <a:extLst>
                <a:ext uri="{FF2B5EF4-FFF2-40B4-BE49-F238E27FC236}">
                  <a16:creationId xmlns:a16="http://schemas.microsoft.com/office/drawing/2014/main" id="{6DC8DB5F-F95E-4E65-88A6-8533D8243F9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79004" y="4890438"/>
              <a:ext cx="952541" cy="952541"/>
            </a:xfrm>
            <a:prstGeom prst="rect">
              <a:avLst/>
            </a:prstGeom>
          </p:spPr>
        </p:pic>
        <p:sp>
          <p:nvSpPr>
            <p:cNvPr id="29" name="テキスト ボックス 28">
              <a:extLst>
                <a:ext uri="{FF2B5EF4-FFF2-40B4-BE49-F238E27FC236}">
                  <a16:creationId xmlns:a16="http://schemas.microsoft.com/office/drawing/2014/main" id="{A7F03FCD-CF37-4841-9F3C-7BB3C16F10FB}"/>
                </a:ext>
              </a:extLst>
            </p:cNvPr>
            <p:cNvSpPr txBox="1"/>
            <p:nvPr/>
          </p:nvSpPr>
          <p:spPr>
            <a:xfrm>
              <a:off x="1166814" y="5648805"/>
              <a:ext cx="914400"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移住者</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訪問者</a:t>
              </a:r>
            </a:p>
          </p:txBody>
        </p:sp>
        <p:sp>
          <p:nvSpPr>
            <p:cNvPr id="30" name="テキスト ボックス 29">
              <a:extLst>
                <a:ext uri="{FF2B5EF4-FFF2-40B4-BE49-F238E27FC236}">
                  <a16:creationId xmlns:a16="http://schemas.microsoft.com/office/drawing/2014/main" id="{84F95F54-6A33-40A4-AC87-D2A865CBD5B7}"/>
                </a:ext>
              </a:extLst>
            </p:cNvPr>
            <p:cNvSpPr txBox="1"/>
            <p:nvPr/>
          </p:nvSpPr>
          <p:spPr>
            <a:xfrm>
              <a:off x="4230086" y="4971120"/>
              <a:ext cx="1672991" cy="550711"/>
            </a:xfrm>
            <a:prstGeom prst="rect">
              <a:avLst/>
            </a:prstGeom>
            <a:noFill/>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アンケートに</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回答いただく</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QR</a:t>
              </a:r>
              <a:r>
                <a:rPr kumimoji="1" lang="ja-JP" altLang="en-US" sz="800" dirty="0">
                  <a:latin typeface="Meiryo UI" panose="020B0604030504040204" pitchFamily="50" charset="-128"/>
                  <a:ea typeface="Meiryo UI" panose="020B0604030504040204" pitchFamily="50" charset="-128"/>
                </a:rPr>
                <a:t>コードでネットアンケート）</a:t>
              </a:r>
              <a:endParaRPr kumimoji="1" lang="en-US" altLang="ja-JP" sz="8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3E40E9DD-FFCB-4D7D-8E57-49C620DDEE1C}"/>
                </a:ext>
              </a:extLst>
            </p:cNvPr>
            <p:cNvSpPr txBox="1"/>
            <p:nvPr/>
          </p:nvSpPr>
          <p:spPr>
            <a:xfrm>
              <a:off x="1601290" y="6370515"/>
              <a:ext cx="2453036" cy="258145"/>
            </a:xfrm>
            <a:prstGeom prst="rect">
              <a:avLst/>
            </a:prstGeom>
            <a:noFill/>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プレゼントや地域体験などフィードバック</a:t>
              </a:r>
            </a:p>
          </p:txBody>
        </p:sp>
        <p:sp>
          <p:nvSpPr>
            <p:cNvPr id="33" name="テキスト ボックス 32">
              <a:extLst>
                <a:ext uri="{FF2B5EF4-FFF2-40B4-BE49-F238E27FC236}">
                  <a16:creationId xmlns:a16="http://schemas.microsoft.com/office/drawing/2014/main" id="{6916180B-9356-498B-B507-BEABE7438666}"/>
                </a:ext>
              </a:extLst>
            </p:cNvPr>
            <p:cNvSpPr txBox="1"/>
            <p:nvPr/>
          </p:nvSpPr>
          <p:spPr>
            <a:xfrm>
              <a:off x="5570638" y="4855342"/>
              <a:ext cx="1307013" cy="619550"/>
            </a:xfrm>
            <a:prstGeom prst="rect">
              <a:avLst/>
            </a:prstGeom>
            <a:noFill/>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分析可能な形式で</a:t>
              </a:r>
              <a:r>
                <a:rPr kumimoji="1" lang="en-US" altLang="ja-JP" sz="900" dirty="0">
                  <a:latin typeface="Meiryo UI" panose="020B0604030504040204" pitchFamily="50" charset="-128"/>
                  <a:ea typeface="Meiryo UI" panose="020B0604030504040204" pitchFamily="50" charset="-128"/>
                </a:rPr>
                <a:t>DATA</a:t>
              </a:r>
              <a:r>
                <a:rPr kumimoji="1" lang="ja-JP" altLang="en-US" sz="900" dirty="0">
                  <a:latin typeface="Meiryo UI" panose="020B0604030504040204" pitchFamily="50" charset="-128"/>
                  <a:ea typeface="Meiryo UI" panose="020B0604030504040204" pitchFamily="50" charset="-128"/>
                </a:rPr>
                <a:t>蓄積</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1200" b="1" u="sng" dirty="0">
                  <a:latin typeface="Meiryo UI" panose="020B0604030504040204" pitchFamily="50" charset="-128"/>
                  <a:ea typeface="Meiryo UI" panose="020B0604030504040204" pitchFamily="50" charset="-128"/>
                </a:rPr>
                <a:t>分析</a:t>
              </a:r>
            </a:p>
          </p:txBody>
        </p:sp>
        <p:sp>
          <p:nvSpPr>
            <p:cNvPr id="38" name="テキスト ボックス 37">
              <a:extLst>
                <a:ext uri="{FF2B5EF4-FFF2-40B4-BE49-F238E27FC236}">
                  <a16:creationId xmlns:a16="http://schemas.microsoft.com/office/drawing/2014/main" id="{348C827A-5593-4B98-8EBE-303B22FB12B9}"/>
                </a:ext>
              </a:extLst>
            </p:cNvPr>
            <p:cNvSpPr txBox="1"/>
            <p:nvPr/>
          </p:nvSpPr>
          <p:spPr>
            <a:xfrm>
              <a:off x="5490755" y="6073297"/>
              <a:ext cx="1569215" cy="292565"/>
            </a:xfrm>
            <a:prstGeom prst="rect">
              <a:avLst/>
            </a:prstGeom>
            <a:noFill/>
            <a:ln>
              <a:solidFill>
                <a:schemeClr val="tx1"/>
              </a:solidFill>
            </a:ln>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継続的な開発・改善</a:t>
              </a:r>
            </a:p>
          </p:txBody>
        </p:sp>
        <p:sp>
          <p:nvSpPr>
            <p:cNvPr id="39" name="矢印: 上 38">
              <a:extLst>
                <a:ext uri="{FF2B5EF4-FFF2-40B4-BE49-F238E27FC236}">
                  <a16:creationId xmlns:a16="http://schemas.microsoft.com/office/drawing/2014/main" id="{BB96DA0B-FC42-4B4A-95B5-28046909EB19}"/>
                </a:ext>
              </a:extLst>
            </p:cNvPr>
            <p:cNvSpPr/>
            <p:nvPr/>
          </p:nvSpPr>
          <p:spPr>
            <a:xfrm rot="5400000">
              <a:off x="4188368" y="4420139"/>
              <a:ext cx="457202" cy="403829"/>
            </a:xfrm>
            <a:prstGeom prs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40" name="矢印: 折線 39">
              <a:extLst>
                <a:ext uri="{FF2B5EF4-FFF2-40B4-BE49-F238E27FC236}">
                  <a16:creationId xmlns:a16="http://schemas.microsoft.com/office/drawing/2014/main" id="{D5EE093B-094A-48FA-807E-BA93E4D9E7A0}"/>
                </a:ext>
              </a:extLst>
            </p:cNvPr>
            <p:cNvSpPr/>
            <p:nvPr/>
          </p:nvSpPr>
          <p:spPr>
            <a:xfrm>
              <a:off x="1472638" y="4465900"/>
              <a:ext cx="622377" cy="533305"/>
            </a:xfrm>
            <a:prstGeom prst="ben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solidFill>
                  <a:schemeClr val="tx1"/>
                </a:solidFill>
              </a:endParaRPr>
            </a:p>
          </p:txBody>
        </p:sp>
        <p:sp>
          <p:nvSpPr>
            <p:cNvPr id="42" name="矢印: 上 41">
              <a:extLst>
                <a:ext uri="{FF2B5EF4-FFF2-40B4-BE49-F238E27FC236}">
                  <a16:creationId xmlns:a16="http://schemas.microsoft.com/office/drawing/2014/main" id="{DF0AA452-D082-4AAE-A97F-61059263C72F}"/>
                </a:ext>
              </a:extLst>
            </p:cNvPr>
            <p:cNvSpPr/>
            <p:nvPr/>
          </p:nvSpPr>
          <p:spPr>
            <a:xfrm rot="10800000">
              <a:off x="6046761" y="5494727"/>
              <a:ext cx="457202" cy="403829"/>
            </a:xfrm>
            <a:prstGeom prs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pic>
          <p:nvPicPr>
            <p:cNvPr id="43" name="グラフィックス 42" descr="データベース">
              <a:extLst>
                <a:ext uri="{FF2B5EF4-FFF2-40B4-BE49-F238E27FC236}">
                  <a16:creationId xmlns:a16="http://schemas.microsoft.com/office/drawing/2014/main" id="{C99205A8-D30F-4C89-AF7E-137E02293B1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62498" y="4318902"/>
              <a:ext cx="571536" cy="571536"/>
            </a:xfrm>
            <a:prstGeom prst="rect">
              <a:avLst/>
            </a:prstGeom>
          </p:spPr>
        </p:pic>
        <p:sp>
          <p:nvSpPr>
            <p:cNvPr id="44" name="四角形: 角を丸くする 43">
              <a:extLst>
                <a:ext uri="{FF2B5EF4-FFF2-40B4-BE49-F238E27FC236}">
                  <a16:creationId xmlns:a16="http://schemas.microsoft.com/office/drawing/2014/main" id="{B4DBB01C-329B-4FB9-9E45-84F94C5A4352}"/>
                </a:ext>
              </a:extLst>
            </p:cNvPr>
            <p:cNvSpPr/>
            <p:nvPr/>
          </p:nvSpPr>
          <p:spPr>
            <a:xfrm>
              <a:off x="2454440" y="4233164"/>
              <a:ext cx="1599887" cy="2043387"/>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上 44">
              <a:extLst>
                <a:ext uri="{FF2B5EF4-FFF2-40B4-BE49-F238E27FC236}">
                  <a16:creationId xmlns:a16="http://schemas.microsoft.com/office/drawing/2014/main" id="{598CE4F7-AF09-4772-A08A-ECA923694E00}"/>
                </a:ext>
              </a:extLst>
            </p:cNvPr>
            <p:cNvSpPr/>
            <p:nvPr/>
          </p:nvSpPr>
          <p:spPr>
            <a:xfrm rot="5400000">
              <a:off x="5382427" y="4420140"/>
              <a:ext cx="457202" cy="403829"/>
            </a:xfrm>
            <a:prstGeom prs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cxnSp>
          <p:nvCxnSpPr>
            <p:cNvPr id="46" name="コネクタ: カギ線 45">
              <a:extLst>
                <a:ext uri="{FF2B5EF4-FFF2-40B4-BE49-F238E27FC236}">
                  <a16:creationId xmlns:a16="http://schemas.microsoft.com/office/drawing/2014/main" id="{F9B9BA95-3B6E-4DE8-8F63-88CE6B973CB2}"/>
                </a:ext>
              </a:extLst>
            </p:cNvPr>
            <p:cNvCxnSpPr>
              <a:cxnSpLocks/>
              <a:stCxn id="30" idx="2"/>
              <a:endCxn id="29" idx="2"/>
            </p:cNvCxnSpPr>
            <p:nvPr/>
          </p:nvCxnSpPr>
          <p:spPr>
            <a:xfrm rot="5400000">
              <a:off x="3050979" y="4094867"/>
              <a:ext cx="588639" cy="3442568"/>
            </a:xfrm>
            <a:prstGeom prst="bentConnector3">
              <a:avLst>
                <a:gd name="adj1" fmla="val 143431"/>
              </a:avLst>
            </a:prstGeom>
            <a:ln>
              <a:tailEnd type="triangle"/>
            </a:ln>
          </p:spPr>
          <p:style>
            <a:lnRef idx="1">
              <a:schemeClr val="accent2"/>
            </a:lnRef>
            <a:fillRef idx="0">
              <a:schemeClr val="accent2"/>
            </a:fillRef>
            <a:effectRef idx="0">
              <a:schemeClr val="accent2"/>
            </a:effectRef>
            <a:fontRef idx="minor">
              <a:schemeClr val="tx1"/>
            </a:fontRef>
          </p:style>
        </p:cxnSp>
      </p:grpSp>
      <p:sp>
        <p:nvSpPr>
          <p:cNvPr id="47" name="文本框 8">
            <a:extLst>
              <a:ext uri="{FF2B5EF4-FFF2-40B4-BE49-F238E27FC236}">
                <a16:creationId xmlns:a16="http://schemas.microsoft.com/office/drawing/2014/main" id="{8713C5D9-A549-4330-8845-37A01982C511}"/>
              </a:ext>
            </a:extLst>
          </p:cNvPr>
          <p:cNvSpPr txBox="1"/>
          <p:nvPr/>
        </p:nvSpPr>
        <p:spPr>
          <a:xfrm>
            <a:off x="611560" y="205877"/>
            <a:ext cx="2704587" cy="400110"/>
          </a:xfrm>
          <a:prstGeom prst="rect">
            <a:avLst/>
          </a:prstGeom>
          <a:noFill/>
        </p:spPr>
        <p:txBody>
          <a:bodyPr wrap="non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データ整備の取り組み</a:t>
            </a:r>
            <a:endParaRPr kumimoji="1" lang="en-US" altLang="ja-JP"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8" name="文本框 23">
            <a:extLst>
              <a:ext uri="{FF2B5EF4-FFF2-40B4-BE49-F238E27FC236}">
                <a16:creationId xmlns:a16="http://schemas.microsoft.com/office/drawing/2014/main" id="{84113581-6878-4616-B0B3-15A9E04E6AE5}"/>
              </a:ext>
            </a:extLst>
          </p:cNvPr>
          <p:cNvSpPr txBox="1"/>
          <p:nvPr/>
        </p:nvSpPr>
        <p:spPr>
          <a:xfrm>
            <a:off x="0" y="169442"/>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05</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9" name="文本框 8">
            <a:extLst>
              <a:ext uri="{FF2B5EF4-FFF2-40B4-BE49-F238E27FC236}">
                <a16:creationId xmlns:a16="http://schemas.microsoft.com/office/drawing/2014/main" id="{EA2CEC1C-CFA6-43FB-B471-44400E4D244B}"/>
              </a:ext>
            </a:extLst>
          </p:cNvPr>
          <p:cNvSpPr txBox="1"/>
          <p:nvPr/>
        </p:nvSpPr>
        <p:spPr>
          <a:xfrm>
            <a:off x="0" y="685975"/>
            <a:ext cx="73083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　　　エビデンスのためにできそうなこと</a:t>
            </a:r>
            <a:endParaRPr kumimoji="1" lang="en-US" altLang="ja-JP" sz="2000" b="1" i="0" u="sng"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674383868"/>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8BF16CC-50AE-4DD2-97A3-18D50A38D7DB}"/>
              </a:ext>
            </a:extLst>
          </p:cNvPr>
          <p:cNvSpPr>
            <a:spLocks noGrp="1"/>
          </p:cNvSpPr>
          <p:nvPr>
            <p:ph type="sldNum" sz="quarter" idx="12"/>
          </p:nvPr>
        </p:nvSpPr>
        <p:spPr/>
        <p:txBody>
          <a:bodyPr/>
          <a:lstStyle/>
          <a:p>
            <a:fld id="{0C913308-F349-4B6D-A68A-DD1791B4A57B}" type="slidenum">
              <a:rPr lang="zh-CN" altLang="en-US" smtClean="0"/>
              <a:pPr/>
              <a:t>14</a:t>
            </a:fld>
            <a:endParaRPr lang="zh-CN" altLang="en-US"/>
          </a:p>
        </p:txBody>
      </p:sp>
      <p:sp>
        <p:nvSpPr>
          <p:cNvPr id="11" name="PA_矩形 11">
            <a:extLst>
              <a:ext uri="{FF2B5EF4-FFF2-40B4-BE49-F238E27FC236}">
                <a16:creationId xmlns:a16="http://schemas.microsoft.com/office/drawing/2014/main" id="{27A72738-72B6-4BF2-9CB7-C4B953D42439}"/>
              </a:ext>
            </a:extLst>
          </p:cNvPr>
          <p:cNvSpPr/>
          <p:nvPr>
            <p:custDataLst>
              <p:tags r:id="rId1"/>
            </p:custDataLst>
          </p:nvPr>
        </p:nvSpPr>
        <p:spPr>
          <a:xfrm flipV="1">
            <a:off x="-1" y="598620"/>
            <a:ext cx="4029484" cy="45719"/>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latin typeface="BIZ UDPゴシック" panose="020B0400000000000000" pitchFamily="50" charset="-128"/>
              <a:ea typeface="BIZ UDPゴシック" panose="020B0400000000000000" pitchFamily="50" charset="-128"/>
            </a:endParaRPr>
          </a:p>
        </p:txBody>
      </p:sp>
      <p:sp>
        <p:nvSpPr>
          <p:cNvPr id="36" name="矢印: 上 35">
            <a:extLst>
              <a:ext uri="{FF2B5EF4-FFF2-40B4-BE49-F238E27FC236}">
                <a16:creationId xmlns:a16="http://schemas.microsoft.com/office/drawing/2014/main" id="{00E5C711-1427-40EA-B09A-FE425F68989F}"/>
              </a:ext>
            </a:extLst>
          </p:cNvPr>
          <p:cNvSpPr/>
          <p:nvPr/>
        </p:nvSpPr>
        <p:spPr>
          <a:xfrm rot="5400000">
            <a:off x="564459" y="1207950"/>
            <a:ext cx="504056" cy="481661"/>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0424AD7-F0EC-45A2-A4E1-33F4F64B16AB}"/>
              </a:ext>
            </a:extLst>
          </p:cNvPr>
          <p:cNvSpPr txBox="1"/>
          <p:nvPr/>
        </p:nvSpPr>
        <p:spPr>
          <a:xfrm>
            <a:off x="1057318" y="1267908"/>
            <a:ext cx="5155021" cy="400110"/>
          </a:xfrm>
          <a:prstGeom prst="rect">
            <a:avLst/>
          </a:prstGeom>
          <a:noFill/>
        </p:spPr>
        <p:txBody>
          <a:bodyPr wrap="squar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同窓会名簿の作成と運営</a:t>
            </a:r>
            <a:endParaRPr kumimoji="1" lang="en-US" altLang="ja-JP" sz="2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E6019BCD-2441-4A9F-8CF7-E9D6F70E0605}"/>
              </a:ext>
            </a:extLst>
          </p:cNvPr>
          <p:cNvSpPr txBox="1"/>
          <p:nvPr/>
        </p:nvSpPr>
        <p:spPr>
          <a:xfrm>
            <a:off x="1763688" y="1671825"/>
            <a:ext cx="7488832" cy="483869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確実にふるさと納税、</a:t>
            </a:r>
            <a:r>
              <a:rPr kumimoji="1" lang="en-US" altLang="ja-JP" sz="20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U</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ターン増加につながる</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→名簿によりふるさと納税、地元就職情報、地元の懐かしい情報などを定期的に発信可能</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→ふるさと納税の増加、</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U</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ターンの増加</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dirty="0">
                <a:solidFill>
                  <a:prstClr val="black">
                    <a:lumMod val="75000"/>
                    <a:lumOff val="25000"/>
                  </a:prstClr>
                </a:solidFill>
                <a:latin typeface="BIZ UDPゴシック" panose="020B0400000000000000" pitchFamily="50" charset="-128"/>
                <a:ea typeface="BIZ UDPゴシック" panose="020B0400000000000000" pitchFamily="50" charset="-128"/>
              </a:rPr>
              <a:t>　　　→地元就職情報を掲載することで、地域の中小企業の人材確保につながる</a:t>
            </a:r>
            <a:endParaRPr kumimoji="1" lang="en-US" altLang="ja-JP" sz="14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→東京などの同郷会と連携することで、人材ネットワークとなる</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a:lnSpc>
                <a:spcPct val="150000"/>
              </a:lnSpc>
              <a:defRPr/>
            </a:pPr>
            <a:r>
              <a:rPr kumimoji="1" lang="ja-JP" altLang="en-US" sz="1400" dirty="0">
                <a:solidFill>
                  <a:prstClr val="black">
                    <a:lumMod val="75000"/>
                    <a:lumOff val="25000"/>
                  </a:prstClr>
                </a:solidFill>
                <a:latin typeface="BIZ UDPゴシック" panose="020B0400000000000000" pitchFamily="50" charset="-128"/>
                <a:ea typeface="BIZ UDPゴシック" panose="020B0400000000000000" pitchFamily="50" charset="-128"/>
              </a:rPr>
              <a:t>　　　→</a:t>
            </a:r>
            <a:r>
              <a:rPr kumimoji="1" lang="en-US" altLang="ja-JP" sz="1400" u="sng" dirty="0">
                <a:solidFill>
                  <a:schemeClr val="tx1">
                    <a:lumMod val="75000"/>
                    <a:lumOff val="25000"/>
                  </a:schemeClr>
                </a:solidFill>
                <a:latin typeface="BIZ UDPゴシック" panose="020B0400000000000000" pitchFamily="50" charset="-128"/>
                <a:ea typeface="BIZ UDPゴシック" panose="020B0400000000000000" pitchFamily="50" charset="-128"/>
              </a:rPr>
              <a:t>UJ</a:t>
            </a:r>
            <a:r>
              <a:rPr kumimoji="1" lang="ja-JP" altLang="en-US" sz="1400" u="sng" dirty="0">
                <a:solidFill>
                  <a:schemeClr val="tx1">
                    <a:lumMod val="75000"/>
                    <a:lumOff val="25000"/>
                  </a:schemeClr>
                </a:solidFill>
                <a:latin typeface="BIZ UDPゴシック" panose="020B0400000000000000" pitchFamily="50" charset="-128"/>
                <a:ea typeface="BIZ UDPゴシック" panose="020B0400000000000000" pitchFamily="50" charset="-128"/>
              </a:rPr>
              <a:t>ターン施策の</a:t>
            </a:r>
            <a:r>
              <a:rPr kumimoji="1" lang="en-US" altLang="ja-JP" sz="1400" u="sng" dirty="0">
                <a:solidFill>
                  <a:schemeClr val="tx1">
                    <a:lumMod val="75000"/>
                    <a:lumOff val="25000"/>
                  </a:schemeClr>
                </a:solidFill>
                <a:latin typeface="BIZ UDPゴシック" panose="020B0400000000000000" pitchFamily="50" charset="-128"/>
                <a:ea typeface="BIZ UDPゴシック" panose="020B0400000000000000" pitchFamily="50" charset="-128"/>
              </a:rPr>
              <a:t>PDCA,</a:t>
            </a:r>
            <a:r>
              <a:rPr kumimoji="1" lang="ja-JP" altLang="en-US" sz="1400" u="sng" dirty="0">
                <a:solidFill>
                  <a:schemeClr val="tx1">
                    <a:lumMod val="75000"/>
                    <a:lumOff val="25000"/>
                  </a:schemeClr>
                </a:solidFill>
                <a:latin typeface="BIZ UDPゴシック" panose="020B0400000000000000" pitchFamily="50" charset="-128"/>
                <a:ea typeface="BIZ UDPゴシック" panose="020B0400000000000000" pitchFamily="50" charset="-128"/>
              </a:rPr>
              <a:t>政策評価がエビデンスを元に正しく行える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☑課題と解決案</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→個人情報、学校の壁　</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dirty="0">
                <a:solidFill>
                  <a:prstClr val="black">
                    <a:lumMod val="75000"/>
                    <a:lumOff val="25000"/>
                  </a:prstClr>
                </a:solidFill>
                <a:latin typeface="BIZ UDPゴシック" panose="020B0400000000000000" pitchFamily="50" charset="-128"/>
                <a:ea typeface="BIZ UDPゴシック" panose="020B0400000000000000" pitchFamily="50" charset="-128"/>
              </a:rPr>
              <a:t>　　　　　（解決案）</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ふるさと会（有志登録制度）を設ける</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→卒業時、成人式時などに告知する　</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dirty="0">
                <a:solidFill>
                  <a:prstClr val="black">
                    <a:lumMod val="75000"/>
                    <a:lumOff val="25000"/>
                  </a:prstClr>
                </a:solidFill>
                <a:latin typeface="BIZ UDPゴシック" panose="020B0400000000000000" pitchFamily="50" charset="-128"/>
                <a:ea typeface="BIZ UDPゴシック" panose="020B0400000000000000" pitchFamily="50" charset="-128"/>
              </a:rPr>
              <a:t>　　　　　（解決案）</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登録したくなる内容にする</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dirty="0">
                <a:solidFill>
                  <a:prstClr val="black">
                    <a:lumMod val="75000"/>
                    <a:lumOff val="25000"/>
                  </a:prstClr>
                </a:solidFill>
                <a:latin typeface="BIZ UDPゴシック" panose="020B0400000000000000" pitchFamily="50" charset="-128"/>
                <a:ea typeface="BIZ UDPゴシック" panose="020B0400000000000000" pitchFamily="50" charset="-128"/>
              </a:rPr>
              <a:t>　　　→名簿の整備、情報収集と発信、</a:t>
            </a:r>
            <a:r>
              <a:rPr kumimoji="1" lang="en-US" altLang="ja-JP" sz="1400" dirty="0">
                <a:solidFill>
                  <a:prstClr val="black">
                    <a:lumMod val="75000"/>
                    <a:lumOff val="25000"/>
                  </a:prstClr>
                </a:solidFill>
                <a:latin typeface="BIZ UDPゴシック" panose="020B0400000000000000" pitchFamily="50" charset="-128"/>
                <a:ea typeface="BIZ UDPゴシック" panose="020B0400000000000000" pitchFamily="50" charset="-128"/>
              </a:rPr>
              <a:t>HP</a:t>
            </a:r>
            <a:r>
              <a:rPr kumimoji="1" lang="ja-JP" altLang="en-US" sz="1400" dirty="0">
                <a:solidFill>
                  <a:prstClr val="black">
                    <a:lumMod val="75000"/>
                    <a:lumOff val="25000"/>
                  </a:prstClr>
                </a:solidFill>
                <a:latin typeface="BIZ UDPゴシック" panose="020B0400000000000000" pitchFamily="50" charset="-128"/>
                <a:ea typeface="BIZ UDPゴシック" panose="020B0400000000000000" pitchFamily="50" charset="-128"/>
              </a:rPr>
              <a:t>など媒体を設けるなど、</a:t>
            </a:r>
            <a:endParaRPr kumimoji="1" lang="en-US" altLang="ja-JP" sz="14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dirty="0">
                <a:solidFill>
                  <a:prstClr val="black">
                    <a:lumMod val="75000"/>
                    <a:lumOff val="25000"/>
                  </a:prstClr>
                </a:solidFill>
                <a:latin typeface="BIZ UDPゴシック" panose="020B0400000000000000" pitchFamily="50" charset="-128"/>
                <a:ea typeface="BIZ UDPゴシック" panose="020B0400000000000000" pitchFamily="50" charset="-128"/>
              </a:rPr>
              <a:t>　　　　　ある程度の労働時間がかかる運営体制が必須　</a:t>
            </a:r>
            <a:endParaRPr kumimoji="1" lang="en-US" altLang="ja-JP" sz="1400"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dirty="0">
                <a:solidFill>
                  <a:prstClr val="black">
                    <a:lumMod val="75000"/>
                    <a:lumOff val="25000"/>
                  </a:prstClr>
                </a:solidFill>
                <a:latin typeface="BIZ UDPゴシック" panose="020B0400000000000000" pitchFamily="50" charset="-128"/>
                <a:ea typeface="BIZ UDPゴシック" panose="020B0400000000000000" pitchFamily="50" charset="-128"/>
              </a:rPr>
              <a:t>　　　　　（解決案）民間委託、地域おこし協力隊の協力など</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55" name="文本框 8">
            <a:extLst>
              <a:ext uri="{FF2B5EF4-FFF2-40B4-BE49-F238E27FC236}">
                <a16:creationId xmlns:a16="http://schemas.microsoft.com/office/drawing/2014/main" id="{B827CDD2-5F9B-4C56-AE7B-BA1AA3900A3D}"/>
              </a:ext>
            </a:extLst>
          </p:cNvPr>
          <p:cNvSpPr txBox="1"/>
          <p:nvPr/>
        </p:nvSpPr>
        <p:spPr>
          <a:xfrm>
            <a:off x="0" y="685975"/>
            <a:ext cx="8892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　　　ここは、エビデンスというより、マーケティングの強化につながる</a:t>
            </a:r>
            <a:endParaRPr kumimoji="1" lang="en-US" altLang="ja-JP" sz="2000" b="1" i="0" u="sng"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文本框 8">
            <a:extLst>
              <a:ext uri="{FF2B5EF4-FFF2-40B4-BE49-F238E27FC236}">
                <a16:creationId xmlns:a16="http://schemas.microsoft.com/office/drawing/2014/main" id="{A1F21562-1F07-4D24-A2A0-CDD49F66EBC6}"/>
              </a:ext>
            </a:extLst>
          </p:cNvPr>
          <p:cNvSpPr txBox="1"/>
          <p:nvPr/>
        </p:nvSpPr>
        <p:spPr>
          <a:xfrm>
            <a:off x="611560" y="205877"/>
            <a:ext cx="2704587" cy="400110"/>
          </a:xfrm>
          <a:prstGeom prst="rect">
            <a:avLst/>
          </a:prstGeom>
          <a:noFill/>
        </p:spPr>
        <p:txBody>
          <a:bodyPr wrap="non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データ整備の取り組み</a:t>
            </a:r>
            <a:endParaRPr kumimoji="1" lang="en-US" altLang="ja-JP"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 name="文本框 23">
            <a:extLst>
              <a:ext uri="{FF2B5EF4-FFF2-40B4-BE49-F238E27FC236}">
                <a16:creationId xmlns:a16="http://schemas.microsoft.com/office/drawing/2014/main" id="{AAB565E6-C6F7-44FE-957C-0E72686FAD30}"/>
              </a:ext>
            </a:extLst>
          </p:cNvPr>
          <p:cNvSpPr txBox="1"/>
          <p:nvPr/>
        </p:nvSpPr>
        <p:spPr>
          <a:xfrm>
            <a:off x="0" y="169442"/>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05</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562775575"/>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文本框 8"/>
          <p:cNvSpPr txBox="1"/>
          <p:nvPr>
            <p:custDataLst>
              <p:tags r:id="rId1"/>
            </p:custDataLst>
          </p:nvPr>
        </p:nvSpPr>
        <p:spPr>
          <a:xfrm>
            <a:off x="221034" y="472321"/>
            <a:ext cx="8013516" cy="523220"/>
          </a:xfrm>
          <a:prstGeom prst="rect">
            <a:avLst/>
          </a:prstGeom>
          <a:noFill/>
        </p:spPr>
        <p:txBody>
          <a:bodyPr wrap="square" rtlCol="0">
            <a:spAutoFit/>
          </a:bodyPr>
          <a:lstStyle/>
          <a:p>
            <a:r>
              <a:rPr lang="ja-JP" altLang="en-US" sz="2800" b="1" dirty="0">
                <a:solidFill>
                  <a:srgbClr val="53575A"/>
                </a:solidFill>
                <a:latin typeface="BIZ UDPゴシック" panose="020B0400000000000000" pitchFamily="50" charset="-128"/>
                <a:ea typeface="BIZ UDPゴシック" panose="020B0400000000000000" pitchFamily="50" charset="-128"/>
                <a:cs typeface="Arial" panose="020B0604020202020204" pitchFamily="34" charset="0"/>
              </a:rPr>
              <a:t>目次</a:t>
            </a:r>
          </a:p>
        </p:txBody>
      </p:sp>
      <p:sp>
        <p:nvSpPr>
          <p:cNvPr id="5" name="文本框 23">
            <a:extLst>
              <a:ext uri="{FF2B5EF4-FFF2-40B4-BE49-F238E27FC236}">
                <a16:creationId xmlns:a16="http://schemas.microsoft.com/office/drawing/2014/main" id="{DA3F1894-71FF-4D96-A921-34CC2A7EEF9F}"/>
              </a:ext>
            </a:extLst>
          </p:cNvPr>
          <p:cNvSpPr txBox="1"/>
          <p:nvPr/>
        </p:nvSpPr>
        <p:spPr>
          <a:xfrm>
            <a:off x="221034" y="1277406"/>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01</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3ADAFBE3-A35A-43A7-BE05-4EB10A039133}"/>
              </a:ext>
            </a:extLst>
          </p:cNvPr>
          <p:cNvSpPr txBox="1"/>
          <p:nvPr/>
        </p:nvSpPr>
        <p:spPr>
          <a:xfrm>
            <a:off x="914233" y="1259821"/>
            <a:ext cx="7674849" cy="461665"/>
          </a:xfrm>
          <a:prstGeom prst="rect">
            <a:avLst/>
          </a:prstGeom>
          <a:noFill/>
        </p:spPr>
        <p:txBody>
          <a:bodyPr wrap="square" rtlCol="0">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（調査結果）　</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阿南市への訪問者</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（テーマ型イベント：</a:t>
            </a:r>
            <a: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SUP</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大会）</a:t>
            </a:r>
            <a:endParaRPr kumimoji="1" lang="en-US" altLang="ja-JP" sz="1200"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8" name="文本框 23">
            <a:extLst>
              <a:ext uri="{FF2B5EF4-FFF2-40B4-BE49-F238E27FC236}">
                <a16:creationId xmlns:a16="http://schemas.microsoft.com/office/drawing/2014/main" id="{BF72AD7A-596F-4496-BCD1-EC7154EB94AC}"/>
              </a:ext>
            </a:extLst>
          </p:cNvPr>
          <p:cNvSpPr txBox="1"/>
          <p:nvPr/>
        </p:nvSpPr>
        <p:spPr>
          <a:xfrm>
            <a:off x="221034" y="2041513"/>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02</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FC1C3193-9431-4AE3-B3E9-12658C632A6C}"/>
              </a:ext>
            </a:extLst>
          </p:cNvPr>
          <p:cNvSpPr txBox="1"/>
          <p:nvPr/>
        </p:nvSpPr>
        <p:spPr>
          <a:xfrm>
            <a:off x="914233" y="2023928"/>
            <a:ext cx="7674849" cy="461665"/>
          </a:xfrm>
          <a:prstGeom prst="rect">
            <a:avLst/>
          </a:prstGeom>
          <a:noFill/>
        </p:spPr>
        <p:txBody>
          <a:bodyPr wrap="square" rtlCol="0">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（調査結果）　</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阿南市の移住者</a:t>
            </a:r>
            <a:endParaRPr kumimoji="1" lang="en-US" altLang="ja-JP" sz="24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1" name="文本框 23">
            <a:extLst>
              <a:ext uri="{FF2B5EF4-FFF2-40B4-BE49-F238E27FC236}">
                <a16:creationId xmlns:a16="http://schemas.microsoft.com/office/drawing/2014/main" id="{7E6C0718-5106-49A6-B2C5-285F68F775E5}"/>
              </a:ext>
            </a:extLst>
          </p:cNvPr>
          <p:cNvSpPr txBox="1"/>
          <p:nvPr/>
        </p:nvSpPr>
        <p:spPr>
          <a:xfrm>
            <a:off x="221034" y="3880214"/>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04</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83E4547C-1679-4A0C-B7A8-5DB484BB1984}"/>
              </a:ext>
            </a:extLst>
          </p:cNvPr>
          <p:cNvSpPr txBox="1"/>
          <p:nvPr/>
        </p:nvSpPr>
        <p:spPr>
          <a:xfrm>
            <a:off x="914233" y="3862629"/>
            <a:ext cx="7674849" cy="461665"/>
          </a:xfrm>
          <a:prstGeom prst="rect">
            <a:avLst/>
          </a:prstGeom>
          <a:noFill/>
        </p:spPr>
        <p:txBody>
          <a:bodyPr wrap="square" rtlCol="0">
            <a:spAutoFit/>
          </a:bodyPr>
          <a:lstStyle/>
          <a:p>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阿南市の強みと可能性</a:t>
            </a:r>
            <a:endParaRPr kumimoji="1" lang="en-US" altLang="ja-JP" sz="24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669E18D0-29EA-4661-899D-2DDEFF20A503}"/>
              </a:ext>
            </a:extLst>
          </p:cNvPr>
          <p:cNvSpPr txBox="1"/>
          <p:nvPr/>
        </p:nvSpPr>
        <p:spPr>
          <a:xfrm>
            <a:off x="1485551" y="4259103"/>
            <a:ext cx="7674849" cy="39889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キーワードは「自然環境」と「しごと」</a:t>
            </a:r>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7" name="文本框 23">
            <a:extLst>
              <a:ext uri="{FF2B5EF4-FFF2-40B4-BE49-F238E27FC236}">
                <a16:creationId xmlns:a16="http://schemas.microsoft.com/office/drawing/2014/main" id="{8C888424-13E6-4D01-97EE-871D33CF9D4A}"/>
              </a:ext>
            </a:extLst>
          </p:cNvPr>
          <p:cNvSpPr txBox="1"/>
          <p:nvPr/>
        </p:nvSpPr>
        <p:spPr>
          <a:xfrm>
            <a:off x="221034" y="2904129"/>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03</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8" name="テキスト ボックス 27">
            <a:extLst>
              <a:ext uri="{FF2B5EF4-FFF2-40B4-BE49-F238E27FC236}">
                <a16:creationId xmlns:a16="http://schemas.microsoft.com/office/drawing/2014/main" id="{B986F1D7-607B-423E-83AF-18C1FD825C74}"/>
              </a:ext>
            </a:extLst>
          </p:cNvPr>
          <p:cNvSpPr txBox="1"/>
          <p:nvPr/>
        </p:nvSpPr>
        <p:spPr>
          <a:xfrm>
            <a:off x="914233" y="2886544"/>
            <a:ext cx="7674849" cy="461665"/>
          </a:xfrm>
          <a:prstGeom prst="rect">
            <a:avLst/>
          </a:prstGeom>
          <a:noFill/>
        </p:spPr>
        <p:txBody>
          <a:bodyPr wrap="square" rtlCol="0">
            <a:spAutoFit/>
          </a:bodyPr>
          <a:lstStyle/>
          <a:p>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本調査の目指すところ</a:t>
            </a:r>
            <a:endParaRPr kumimoji="1" lang="en-US" altLang="ja-JP" sz="24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 name="右中かっこ 1">
            <a:extLst>
              <a:ext uri="{FF2B5EF4-FFF2-40B4-BE49-F238E27FC236}">
                <a16:creationId xmlns:a16="http://schemas.microsoft.com/office/drawing/2014/main" id="{1EF70FE3-33E8-4021-9922-D1745ABB1A61}"/>
              </a:ext>
            </a:extLst>
          </p:cNvPr>
          <p:cNvSpPr/>
          <p:nvPr/>
        </p:nvSpPr>
        <p:spPr>
          <a:xfrm>
            <a:off x="6228184" y="1259820"/>
            <a:ext cx="504056" cy="1260233"/>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72BBE654-E060-4950-A4F0-5BEE03A000E1}"/>
              </a:ext>
            </a:extLst>
          </p:cNvPr>
          <p:cNvSpPr/>
          <p:nvPr/>
        </p:nvSpPr>
        <p:spPr>
          <a:xfrm>
            <a:off x="6707799" y="1562205"/>
            <a:ext cx="2218662" cy="69261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600" dirty="0">
                <a:latin typeface="BIZ UDPゴシック" panose="020B0400000000000000" pitchFamily="50" charset="-128"/>
                <a:ea typeface="BIZ UDPゴシック" panose="020B0400000000000000" pitchFamily="50" charset="-128"/>
              </a:rPr>
              <a:t>R</a:t>
            </a:r>
            <a:r>
              <a:rPr kumimoji="1" lang="ja-JP" altLang="en-US" sz="1600" dirty="0">
                <a:latin typeface="BIZ UDPゴシック" panose="020B0400000000000000" pitchFamily="50" charset="-128"/>
                <a:ea typeface="BIZ UDPゴシック" panose="020B0400000000000000" pitchFamily="50" charset="-128"/>
              </a:rPr>
              <a:t>２、</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年度に</a:t>
            </a:r>
            <a:endParaRPr kumimoji="1" lang="en-US" altLang="ja-JP" sz="1600" dirty="0">
              <a:latin typeface="BIZ UDPゴシック" panose="020B0400000000000000" pitchFamily="50" charset="-128"/>
              <a:ea typeface="BIZ UDPゴシック" panose="020B0400000000000000" pitchFamily="50" charset="-128"/>
            </a:endParaRPr>
          </a:p>
          <a:p>
            <a:pPr algn="ctr"/>
            <a:r>
              <a:rPr kumimoji="1" lang="ja-JP" altLang="en-US" sz="1600" dirty="0">
                <a:latin typeface="BIZ UDPゴシック" panose="020B0400000000000000" pitchFamily="50" charset="-128"/>
                <a:ea typeface="BIZ UDPゴシック" panose="020B0400000000000000" pitchFamily="50" charset="-128"/>
              </a:rPr>
              <a:t>調査を実施しました</a:t>
            </a:r>
          </a:p>
        </p:txBody>
      </p:sp>
      <p:sp>
        <p:nvSpPr>
          <p:cNvPr id="26" name="右中かっこ 25">
            <a:extLst>
              <a:ext uri="{FF2B5EF4-FFF2-40B4-BE49-F238E27FC236}">
                <a16:creationId xmlns:a16="http://schemas.microsoft.com/office/drawing/2014/main" id="{71E341C9-67DA-40C0-A6E0-CE056A2E433F}"/>
              </a:ext>
            </a:extLst>
          </p:cNvPr>
          <p:cNvSpPr/>
          <p:nvPr/>
        </p:nvSpPr>
        <p:spPr>
          <a:xfrm>
            <a:off x="6228184" y="2972379"/>
            <a:ext cx="504056" cy="2947577"/>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DE11B753-68A2-4601-A6E1-1134453ACFFE}"/>
              </a:ext>
            </a:extLst>
          </p:cNvPr>
          <p:cNvSpPr/>
          <p:nvPr/>
        </p:nvSpPr>
        <p:spPr>
          <a:xfrm>
            <a:off x="6707799" y="3573016"/>
            <a:ext cx="2218662" cy="67797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latin typeface="BIZ UDPゴシック" panose="020B0400000000000000" pitchFamily="50" charset="-128"/>
                <a:ea typeface="BIZ UDPゴシック" panose="020B0400000000000000" pitchFamily="50" charset="-128"/>
              </a:rPr>
              <a:t>上記調査から</a:t>
            </a:r>
            <a:endParaRPr kumimoji="1" lang="en-US" altLang="ja-JP" sz="1600" dirty="0">
              <a:latin typeface="BIZ UDPゴシック" panose="020B0400000000000000" pitchFamily="50" charset="-128"/>
              <a:ea typeface="BIZ UDPゴシック" panose="020B0400000000000000" pitchFamily="50" charset="-128"/>
            </a:endParaRPr>
          </a:p>
          <a:p>
            <a:pPr algn="ctr"/>
            <a:r>
              <a:rPr kumimoji="1" lang="ja-JP" altLang="en-US" sz="1600" dirty="0">
                <a:latin typeface="BIZ UDPゴシック" panose="020B0400000000000000" pitchFamily="50" charset="-128"/>
                <a:ea typeface="BIZ UDPゴシック" panose="020B0400000000000000" pitchFamily="50" charset="-128"/>
              </a:rPr>
              <a:t>見えてきたこと</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268F0DE3-4E76-4D82-B87C-BF00ED01FE3B}"/>
              </a:ext>
            </a:extLst>
          </p:cNvPr>
          <p:cNvSpPr txBox="1"/>
          <p:nvPr/>
        </p:nvSpPr>
        <p:spPr>
          <a:xfrm>
            <a:off x="6707799" y="4384362"/>
            <a:ext cx="2431727" cy="830997"/>
          </a:xfrm>
          <a:prstGeom prst="rect">
            <a:avLst/>
          </a:prstGeom>
          <a:noFill/>
        </p:spPr>
        <p:txBody>
          <a:bodyPr wrap="square" rtlCol="0">
            <a:spAutoFit/>
          </a:bodyPr>
          <a:lstStyle/>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UIJ</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ターンの促進による</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地域経済好循環の実現に向けた」</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シティプロモーションの</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促進拡大の可能性</a:t>
            </a:r>
          </a:p>
        </p:txBody>
      </p:sp>
      <p:sp>
        <p:nvSpPr>
          <p:cNvPr id="31" name="テキスト ボックス 30">
            <a:extLst>
              <a:ext uri="{FF2B5EF4-FFF2-40B4-BE49-F238E27FC236}">
                <a16:creationId xmlns:a16="http://schemas.microsoft.com/office/drawing/2014/main" id="{ADF22FA0-005C-481E-A3DF-E89BC623EA03}"/>
              </a:ext>
            </a:extLst>
          </p:cNvPr>
          <p:cNvSpPr txBox="1"/>
          <p:nvPr/>
        </p:nvSpPr>
        <p:spPr>
          <a:xfrm>
            <a:off x="1485551" y="3358464"/>
            <a:ext cx="7674849" cy="39889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点</a:t>
            </a:r>
            <a:r>
              <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から</a:t>
            </a:r>
            <a:r>
              <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線</a:t>
            </a:r>
            <a:r>
              <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のプロモーションへ</a:t>
            </a:r>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2" name="文本框 23">
            <a:extLst>
              <a:ext uri="{FF2B5EF4-FFF2-40B4-BE49-F238E27FC236}">
                <a16:creationId xmlns:a16="http://schemas.microsoft.com/office/drawing/2014/main" id="{2236EAAA-207E-40E3-9B00-9CB8867C06C5}"/>
              </a:ext>
            </a:extLst>
          </p:cNvPr>
          <p:cNvSpPr txBox="1"/>
          <p:nvPr/>
        </p:nvSpPr>
        <p:spPr>
          <a:xfrm>
            <a:off x="221034" y="4783728"/>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05</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3" name="テキスト ボックス 32">
            <a:extLst>
              <a:ext uri="{FF2B5EF4-FFF2-40B4-BE49-F238E27FC236}">
                <a16:creationId xmlns:a16="http://schemas.microsoft.com/office/drawing/2014/main" id="{BD61ECB3-6E94-4B15-B7DE-5FB8573389DE}"/>
              </a:ext>
            </a:extLst>
          </p:cNvPr>
          <p:cNvSpPr txBox="1"/>
          <p:nvPr/>
        </p:nvSpPr>
        <p:spPr>
          <a:xfrm>
            <a:off x="914233" y="4766143"/>
            <a:ext cx="7674849" cy="461665"/>
          </a:xfrm>
          <a:prstGeom prst="rect">
            <a:avLst/>
          </a:prstGeom>
          <a:noFill/>
        </p:spPr>
        <p:txBody>
          <a:bodyPr wrap="square" rtlCol="0">
            <a:spAutoFit/>
          </a:bodyPr>
          <a:lstStyle/>
          <a:p>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データ整備の取り組み</a:t>
            </a:r>
            <a:endParaRPr kumimoji="1" lang="en-US" altLang="ja-JP" sz="24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F4CB2FC7-A27C-4DE2-BF4E-DF19209B0E59}"/>
              </a:ext>
            </a:extLst>
          </p:cNvPr>
          <p:cNvSpPr txBox="1"/>
          <p:nvPr/>
        </p:nvSpPr>
        <p:spPr>
          <a:xfrm>
            <a:off x="1485551" y="5151732"/>
            <a:ext cx="7674849" cy="76822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エビデンスに強い阿南市になれそう！</a:t>
            </a:r>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ü"/>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エビデンスのためにできそうなこと</a:t>
            </a:r>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11124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マップ&#10;&#10;自動的に生成された説明">
            <a:extLst>
              <a:ext uri="{FF2B5EF4-FFF2-40B4-BE49-F238E27FC236}">
                <a16:creationId xmlns:a16="http://schemas.microsoft.com/office/drawing/2014/main" id="{387C0BCE-27FC-43D5-B160-F887430D5597}"/>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3529" b="100000" l="0" r="83062"/>
                    </a14:imgEffect>
                  </a14:imgLayer>
                </a14:imgProps>
              </a:ext>
              <a:ext uri="{28A0092B-C50C-407E-A947-70E740481C1C}">
                <a14:useLocalDpi xmlns:a14="http://schemas.microsoft.com/office/drawing/2010/main"/>
              </a:ext>
            </a:extLst>
          </a:blip>
          <a:srcRect/>
          <a:stretch/>
        </p:blipFill>
        <p:spPr>
          <a:xfrm>
            <a:off x="1772881" y="753701"/>
            <a:ext cx="3369642" cy="2930408"/>
          </a:xfrm>
          <a:prstGeom prst="rect">
            <a:avLst/>
          </a:prstGeom>
        </p:spPr>
      </p:pic>
      <p:sp>
        <p:nvSpPr>
          <p:cNvPr id="16" name="スライド番号プレースホルダー 15">
            <a:extLst>
              <a:ext uri="{FF2B5EF4-FFF2-40B4-BE49-F238E27FC236}">
                <a16:creationId xmlns:a16="http://schemas.microsoft.com/office/drawing/2014/main" id="{87958F58-E3B8-41DA-A31F-02773B6DBEE2}"/>
              </a:ext>
            </a:extLst>
          </p:cNvPr>
          <p:cNvSpPr>
            <a:spLocks noGrp="1"/>
          </p:cNvSpPr>
          <p:nvPr>
            <p:ph type="sldNum" sz="quarter" idx="12"/>
          </p:nvPr>
        </p:nvSpPr>
        <p:spPr/>
        <p:txBody>
          <a:bodyPr/>
          <a:lstStyle/>
          <a:p>
            <a:fld id="{0C913308-F349-4B6D-A68A-DD1791B4A57B}" type="slidenum">
              <a:rPr lang="zh-CN" altLang="en-US" smtClean="0"/>
              <a:pPr/>
              <a:t>3</a:t>
            </a:fld>
            <a:endParaRPr lang="zh-CN" altLang="en-US"/>
          </a:p>
        </p:txBody>
      </p:sp>
      <p:sp>
        <p:nvSpPr>
          <p:cNvPr id="18" name="文本框 8">
            <a:extLst>
              <a:ext uri="{FF2B5EF4-FFF2-40B4-BE49-F238E27FC236}">
                <a16:creationId xmlns:a16="http://schemas.microsoft.com/office/drawing/2014/main" id="{D1FBDE54-47B0-4786-9634-79D7F5DCAF43}"/>
              </a:ext>
            </a:extLst>
          </p:cNvPr>
          <p:cNvSpPr txBox="1"/>
          <p:nvPr/>
        </p:nvSpPr>
        <p:spPr>
          <a:xfrm>
            <a:off x="611560" y="205877"/>
            <a:ext cx="4240263" cy="400110"/>
          </a:xfrm>
          <a:prstGeom prst="rect">
            <a:avLst/>
          </a:prstGeom>
          <a:noFill/>
        </p:spPr>
        <p:txBody>
          <a:bodyPr wrap="non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阿南市への訪問者</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（テーマ型イベント：</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SUP</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大会）</a:t>
            </a:r>
            <a:endParaRPr kumimoji="1" lang="en-US" altLang="ja-JP"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3" name="スライド番号プレースホルダー 15">
            <a:extLst>
              <a:ext uri="{FF2B5EF4-FFF2-40B4-BE49-F238E27FC236}">
                <a16:creationId xmlns:a16="http://schemas.microsoft.com/office/drawing/2014/main" id="{DB7A6AA4-41DC-461D-9BA6-061C66D67125}"/>
              </a:ext>
            </a:extLst>
          </p:cNvPr>
          <p:cNvSpPr txBox="1">
            <a:spLocks/>
          </p:cNvSpPr>
          <p:nvPr/>
        </p:nvSpPr>
        <p:spPr>
          <a:xfrm>
            <a:off x="7002038" y="6492876"/>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825" kern="1200">
                <a:solidFill>
                  <a:schemeClr val="tx1">
                    <a:tint val="75000"/>
                  </a:schemeClr>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smtClean="0"/>
              <a:pPr/>
              <a:t>3</a:t>
            </a:fld>
            <a:endParaRPr lang="zh-CN" altLang="en-US"/>
          </a:p>
        </p:txBody>
      </p:sp>
      <p:sp>
        <p:nvSpPr>
          <p:cNvPr id="37" name="PA_矩形 11">
            <a:extLst>
              <a:ext uri="{FF2B5EF4-FFF2-40B4-BE49-F238E27FC236}">
                <a16:creationId xmlns:a16="http://schemas.microsoft.com/office/drawing/2014/main" id="{F3C5EA02-52A2-41E2-A307-2638CAFF13CD}"/>
              </a:ext>
            </a:extLst>
          </p:cNvPr>
          <p:cNvSpPr/>
          <p:nvPr>
            <p:custDataLst>
              <p:tags r:id="rId1"/>
            </p:custDataLst>
          </p:nvPr>
        </p:nvSpPr>
        <p:spPr>
          <a:xfrm flipV="1">
            <a:off x="0" y="598622"/>
            <a:ext cx="5919226" cy="45719"/>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latin typeface="BIZ UDPゴシック" panose="020B0400000000000000" pitchFamily="50" charset="-128"/>
              <a:ea typeface="BIZ UDPゴシック" panose="020B0400000000000000" pitchFamily="50" charset="-128"/>
            </a:endParaRPr>
          </a:p>
        </p:txBody>
      </p:sp>
      <p:sp>
        <p:nvSpPr>
          <p:cNvPr id="38" name="文本框 8">
            <a:extLst>
              <a:ext uri="{FF2B5EF4-FFF2-40B4-BE49-F238E27FC236}">
                <a16:creationId xmlns:a16="http://schemas.microsoft.com/office/drawing/2014/main" id="{850599B8-0423-444A-8F73-C993A139C419}"/>
              </a:ext>
            </a:extLst>
          </p:cNvPr>
          <p:cNvSpPr txBox="1"/>
          <p:nvPr/>
        </p:nvSpPr>
        <p:spPr>
          <a:xfrm>
            <a:off x="1624286" y="1753125"/>
            <a:ext cx="1440160" cy="369332"/>
          </a:xfrm>
          <a:prstGeom prst="rect">
            <a:avLst/>
          </a:prstGeom>
          <a:noFill/>
        </p:spPr>
        <p:txBody>
          <a:bodyPr wrap="square" rtlCol="0">
            <a:spAutoFit/>
          </a:bodyPr>
          <a:lstStyle/>
          <a:p>
            <a:r>
              <a:rPr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徳島県</a:t>
            </a:r>
            <a:endParaRPr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1" name="文本框 23">
            <a:extLst>
              <a:ext uri="{FF2B5EF4-FFF2-40B4-BE49-F238E27FC236}">
                <a16:creationId xmlns:a16="http://schemas.microsoft.com/office/drawing/2014/main" id="{4EE59E03-84E8-4C4D-90D6-6F89C0C9EC60}"/>
              </a:ext>
            </a:extLst>
          </p:cNvPr>
          <p:cNvSpPr txBox="1"/>
          <p:nvPr/>
        </p:nvSpPr>
        <p:spPr>
          <a:xfrm>
            <a:off x="-12859" y="167470"/>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01</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graphicFrame>
        <p:nvGraphicFramePr>
          <p:cNvPr id="22" name="グラフ 21">
            <a:extLst>
              <a:ext uri="{FF2B5EF4-FFF2-40B4-BE49-F238E27FC236}">
                <a16:creationId xmlns:a16="http://schemas.microsoft.com/office/drawing/2014/main" id="{6952B072-2C67-4D33-9656-49F62A4421CD}"/>
              </a:ext>
            </a:extLst>
          </p:cNvPr>
          <p:cNvGraphicFramePr/>
          <p:nvPr>
            <p:extLst>
              <p:ext uri="{D42A27DB-BD31-4B8C-83A1-F6EECF244321}">
                <p14:modId xmlns:p14="http://schemas.microsoft.com/office/powerpoint/2010/main" val="340939109"/>
              </p:ext>
            </p:extLst>
          </p:nvPr>
        </p:nvGraphicFramePr>
        <p:xfrm>
          <a:off x="3686699" y="409379"/>
          <a:ext cx="5300737" cy="2734016"/>
        </p:xfrm>
        <a:graphic>
          <a:graphicData uri="http://schemas.openxmlformats.org/drawingml/2006/chart">
            <c:chart xmlns:c="http://schemas.openxmlformats.org/drawingml/2006/chart" xmlns:r="http://schemas.openxmlformats.org/officeDocument/2006/relationships" r:id="rId6"/>
          </a:graphicData>
        </a:graphic>
      </p:graphicFrame>
      <p:sp>
        <p:nvSpPr>
          <p:cNvPr id="27" name="四角形: メモ 26">
            <a:extLst>
              <a:ext uri="{FF2B5EF4-FFF2-40B4-BE49-F238E27FC236}">
                <a16:creationId xmlns:a16="http://schemas.microsoft.com/office/drawing/2014/main" id="{23EE5584-12A4-49DE-BFB9-A5642132B409}"/>
              </a:ext>
            </a:extLst>
          </p:cNvPr>
          <p:cNvSpPr/>
          <p:nvPr/>
        </p:nvSpPr>
        <p:spPr>
          <a:xfrm rot="10800000">
            <a:off x="4974475" y="2430525"/>
            <a:ext cx="3853443" cy="1174951"/>
          </a:xfrm>
          <a:prstGeom prst="foldedCorner">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0" name="文本框 8">
            <a:extLst>
              <a:ext uri="{FF2B5EF4-FFF2-40B4-BE49-F238E27FC236}">
                <a16:creationId xmlns:a16="http://schemas.microsoft.com/office/drawing/2014/main" id="{F068EAF0-6D27-4A1F-9EF7-EA1355BA0D06}"/>
              </a:ext>
            </a:extLst>
          </p:cNvPr>
          <p:cNvSpPr txBox="1"/>
          <p:nvPr/>
        </p:nvSpPr>
        <p:spPr>
          <a:xfrm>
            <a:off x="5227374" y="2430525"/>
            <a:ext cx="1935145" cy="338554"/>
          </a:xfrm>
          <a:prstGeom prst="rect">
            <a:avLst/>
          </a:prstGeom>
          <a:noFill/>
        </p:spPr>
        <p:txBody>
          <a:bodyPr wrap="none" rtlCol="0">
            <a:spAutoFit/>
          </a:bodyPr>
          <a:lstStyle/>
          <a:p>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テーマ型ベント効果</a:t>
            </a:r>
            <a:endParaRPr kumimoji="1" lang="en-US" altLang="ja-JP"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2" name="文本框 8">
            <a:extLst>
              <a:ext uri="{FF2B5EF4-FFF2-40B4-BE49-F238E27FC236}">
                <a16:creationId xmlns:a16="http://schemas.microsoft.com/office/drawing/2014/main" id="{C840C98C-6B40-42DD-9074-EF8B84F96523}"/>
              </a:ext>
            </a:extLst>
          </p:cNvPr>
          <p:cNvSpPr txBox="1"/>
          <p:nvPr/>
        </p:nvSpPr>
        <p:spPr>
          <a:xfrm>
            <a:off x="5018322" y="2799031"/>
            <a:ext cx="2763898" cy="653128"/>
          </a:xfrm>
          <a:prstGeom prst="rect">
            <a:avLst/>
          </a:prstGeom>
          <a:noFill/>
        </p:spPr>
        <p:txBody>
          <a:bodyPr wrap="none" rtlCol="0">
            <a:spAutoFit/>
          </a:bodyPr>
          <a:lstStyle/>
          <a:p>
            <a:pPr>
              <a:lnSpc>
                <a:spcPts val="2400"/>
              </a:lnSpc>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 </a:t>
            </a:r>
            <a:r>
              <a:rPr kumimoji="1" lang="ja-JP" altLang="en-US" sz="1200" dirty="0">
                <a:solidFill>
                  <a:srgbClr val="FF0000"/>
                </a:solidFill>
                <a:latin typeface="BIZ UDPゴシック" panose="020B0400000000000000" pitchFamily="50" charset="-128"/>
                <a:ea typeface="BIZ UDPゴシック" panose="020B0400000000000000" pitchFamily="50" charset="-128"/>
              </a:rPr>
              <a:t>県外からの訪問客</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誘致に効果的</a:t>
            </a:r>
          </a:p>
          <a:p>
            <a:pPr>
              <a:lnSpc>
                <a:spcPts val="2400"/>
              </a:lnSpc>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 他</a:t>
            </a:r>
            <a:r>
              <a:rPr kumimoji="1" lang="ja-JP" altLang="en-US" sz="1200" dirty="0">
                <a:solidFill>
                  <a:srgbClr val="FF0000"/>
                </a:solidFill>
                <a:latin typeface="BIZ UDPゴシック" panose="020B0400000000000000" pitchFamily="50" charset="-128"/>
                <a:ea typeface="BIZ UDPゴシック" panose="020B0400000000000000" pitchFamily="50" charset="-128"/>
              </a:rPr>
              <a:t>地域体験</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につながっていない</a:t>
            </a:r>
            <a: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200"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9" name="図 8" descr="人形, おもちゃ, 記号 が含まれている画像&#10;&#10;自動的に生成された説明">
            <a:extLst>
              <a:ext uri="{FF2B5EF4-FFF2-40B4-BE49-F238E27FC236}">
                <a16:creationId xmlns:a16="http://schemas.microsoft.com/office/drawing/2014/main" id="{B926F555-6E0B-4582-AE84-6EA3049A76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71719" y="947316"/>
            <a:ext cx="687974" cy="1351666"/>
          </a:xfrm>
          <a:prstGeom prst="rect">
            <a:avLst/>
          </a:prstGeom>
        </p:spPr>
      </p:pic>
      <p:sp>
        <p:nvSpPr>
          <p:cNvPr id="33" name="四角形: メモ 32">
            <a:extLst>
              <a:ext uri="{FF2B5EF4-FFF2-40B4-BE49-F238E27FC236}">
                <a16:creationId xmlns:a16="http://schemas.microsoft.com/office/drawing/2014/main" id="{FBBF7C5E-0296-4BC7-9ED3-B018FCF8F340}"/>
              </a:ext>
            </a:extLst>
          </p:cNvPr>
          <p:cNvSpPr/>
          <p:nvPr/>
        </p:nvSpPr>
        <p:spPr>
          <a:xfrm rot="10800000">
            <a:off x="4935153" y="3962560"/>
            <a:ext cx="3872224" cy="1542448"/>
          </a:xfrm>
          <a:prstGeom prst="foldedCorner">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4" name="文本框 8">
            <a:extLst>
              <a:ext uri="{FF2B5EF4-FFF2-40B4-BE49-F238E27FC236}">
                <a16:creationId xmlns:a16="http://schemas.microsoft.com/office/drawing/2014/main" id="{86E856E6-B2A0-4251-8A48-5BADE093A50B}"/>
              </a:ext>
            </a:extLst>
          </p:cNvPr>
          <p:cNvSpPr txBox="1"/>
          <p:nvPr/>
        </p:nvSpPr>
        <p:spPr>
          <a:xfrm>
            <a:off x="5188053" y="3962562"/>
            <a:ext cx="2525050" cy="338554"/>
          </a:xfrm>
          <a:prstGeom prst="rect">
            <a:avLst/>
          </a:prstGeom>
          <a:noFill/>
        </p:spPr>
        <p:txBody>
          <a:bodyPr wrap="none" rtlCol="0">
            <a:spAutoFit/>
          </a:bodyPr>
          <a:lstStyle/>
          <a:p>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地域への社会的インパクト</a:t>
            </a:r>
            <a:endParaRPr kumimoji="1" lang="en-US" altLang="ja-JP"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5" name="文本框 8">
            <a:extLst>
              <a:ext uri="{FF2B5EF4-FFF2-40B4-BE49-F238E27FC236}">
                <a16:creationId xmlns:a16="http://schemas.microsoft.com/office/drawing/2014/main" id="{675CDF6B-2B9D-44A0-9998-15A2AA418D4A}"/>
              </a:ext>
            </a:extLst>
          </p:cNvPr>
          <p:cNvSpPr txBox="1"/>
          <p:nvPr/>
        </p:nvSpPr>
        <p:spPr>
          <a:xfrm>
            <a:off x="4979001" y="4331068"/>
            <a:ext cx="2523448" cy="960904"/>
          </a:xfrm>
          <a:prstGeom prst="rect">
            <a:avLst/>
          </a:prstGeom>
          <a:noFill/>
        </p:spPr>
        <p:txBody>
          <a:bodyPr wrap="none" rtlCol="0">
            <a:spAutoFit/>
          </a:bodyPr>
          <a:lstStyle/>
          <a:p>
            <a:pPr>
              <a:lnSpc>
                <a:spcPts val="2400"/>
              </a:lnSpc>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イベント来訪者は、</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ts val="2400"/>
              </a:lnSpc>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 </a:t>
            </a:r>
            <a:r>
              <a:rPr kumimoji="1" lang="ja-JP" altLang="en-US" sz="1200" dirty="0">
                <a:solidFill>
                  <a:srgbClr val="FF0000"/>
                </a:solidFill>
                <a:latin typeface="BIZ UDPゴシック" panose="020B0400000000000000" pitchFamily="50" charset="-128"/>
                <a:ea typeface="BIZ UDPゴシック" panose="020B0400000000000000" pitchFamily="50" charset="-128"/>
              </a:rPr>
              <a:t>地域貢献意識</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が高い</a:t>
            </a:r>
          </a:p>
          <a:p>
            <a:pPr>
              <a:lnSpc>
                <a:spcPts val="2400"/>
              </a:lnSpc>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 移住につながるかは未知数</a:t>
            </a:r>
            <a:endParaRPr kumimoji="1" lang="en-US" altLang="ja-JP" sz="1200"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9" name="文本框 8">
            <a:extLst>
              <a:ext uri="{FF2B5EF4-FFF2-40B4-BE49-F238E27FC236}">
                <a16:creationId xmlns:a16="http://schemas.microsoft.com/office/drawing/2014/main" id="{DB8305CB-9BB8-403D-8F43-9A4036F24363}"/>
              </a:ext>
            </a:extLst>
          </p:cNvPr>
          <p:cNvSpPr txBox="1"/>
          <p:nvPr/>
        </p:nvSpPr>
        <p:spPr>
          <a:xfrm>
            <a:off x="54488" y="697036"/>
            <a:ext cx="3430747" cy="253916"/>
          </a:xfrm>
          <a:prstGeom prst="rect">
            <a:avLst/>
          </a:prstGeom>
          <a:noFill/>
        </p:spPr>
        <p:txBody>
          <a:bodyPr wrap="none" rtlCol="0">
            <a:spAutoFit/>
          </a:bodyPr>
          <a:lstStyle/>
          <a:p>
            <a:r>
              <a:rPr kumimoji="1" lang="en-US" altLang="ja-JP"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SUP</a:t>
            </a:r>
            <a:r>
              <a:rPr kumimoji="1" lang="ja-JP" altLang="en-US"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大会来場者へのアンケート調査より（</a:t>
            </a:r>
            <a:r>
              <a:rPr kumimoji="1" lang="en-US" altLang="ja-JP"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R2</a:t>
            </a:r>
            <a:r>
              <a:rPr kumimoji="1" lang="ja-JP" altLang="en-US"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年度実施）</a:t>
            </a:r>
            <a:endParaRPr kumimoji="1" lang="en-US" altLang="ja-JP"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aphicFrame>
        <p:nvGraphicFramePr>
          <p:cNvPr id="41" name="グラフ 40">
            <a:extLst>
              <a:ext uri="{FF2B5EF4-FFF2-40B4-BE49-F238E27FC236}">
                <a16:creationId xmlns:a16="http://schemas.microsoft.com/office/drawing/2014/main" id="{EBDE608B-9EEB-46D3-A6A6-55FB2577FB79}"/>
              </a:ext>
            </a:extLst>
          </p:cNvPr>
          <p:cNvGraphicFramePr/>
          <p:nvPr>
            <p:extLst>
              <p:ext uri="{D42A27DB-BD31-4B8C-83A1-F6EECF244321}">
                <p14:modId xmlns:p14="http://schemas.microsoft.com/office/powerpoint/2010/main" val="2556863818"/>
              </p:ext>
            </p:extLst>
          </p:nvPr>
        </p:nvGraphicFramePr>
        <p:xfrm>
          <a:off x="316082" y="3538139"/>
          <a:ext cx="5048006" cy="2062016"/>
        </p:xfrm>
        <a:graphic>
          <a:graphicData uri="http://schemas.openxmlformats.org/drawingml/2006/chart">
            <c:chart xmlns:c="http://schemas.openxmlformats.org/drawingml/2006/chart" xmlns:r="http://schemas.openxmlformats.org/officeDocument/2006/relationships" r:id="rId8"/>
          </a:graphicData>
        </a:graphic>
      </p:graphicFrame>
      <p:sp>
        <p:nvSpPr>
          <p:cNvPr id="15" name="文本框 8">
            <a:extLst>
              <a:ext uri="{FF2B5EF4-FFF2-40B4-BE49-F238E27FC236}">
                <a16:creationId xmlns:a16="http://schemas.microsoft.com/office/drawing/2014/main" id="{F19D25C9-36EB-45E9-BA3D-0B24E184B3D3}"/>
              </a:ext>
            </a:extLst>
          </p:cNvPr>
          <p:cNvSpPr txBox="1"/>
          <p:nvPr/>
        </p:nvSpPr>
        <p:spPr>
          <a:xfrm>
            <a:off x="3259781" y="2019423"/>
            <a:ext cx="1440160" cy="369332"/>
          </a:xfrm>
          <a:prstGeom prst="rect">
            <a:avLst/>
          </a:prstGeom>
          <a:noFill/>
        </p:spPr>
        <p:txBody>
          <a:bodyPr wrap="square" rtlCol="0">
            <a:spAutoFit/>
          </a:bodyPr>
          <a:lstStyle/>
          <a:p>
            <a:r>
              <a:rPr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阿南市</a:t>
            </a:r>
            <a:endParaRPr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pic>
        <p:nvPicPr>
          <p:cNvPr id="17" name="グラフィックス 16" descr="矢印: 反時計回りの曲線 単色塗りつぶし">
            <a:extLst>
              <a:ext uri="{FF2B5EF4-FFF2-40B4-BE49-F238E27FC236}">
                <a16:creationId xmlns:a16="http://schemas.microsoft.com/office/drawing/2014/main" id="{A032B59E-21C8-4B88-82FA-406EF13D9A4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6200000">
            <a:off x="4300305" y="1377065"/>
            <a:ext cx="1093021" cy="1585189"/>
          </a:xfrm>
          <a:prstGeom prst="rect">
            <a:avLst/>
          </a:prstGeom>
        </p:spPr>
      </p:pic>
      <p:pic>
        <p:nvPicPr>
          <p:cNvPr id="7" name="図 6">
            <a:extLst>
              <a:ext uri="{FF2B5EF4-FFF2-40B4-BE49-F238E27FC236}">
                <a16:creationId xmlns:a16="http://schemas.microsoft.com/office/drawing/2014/main" id="{57545FA7-F20C-4BA3-926F-283310E1E42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585560" y="2503839"/>
            <a:ext cx="1167932" cy="891973"/>
          </a:xfrm>
          <a:prstGeom prst="rect">
            <a:avLst/>
          </a:prstGeom>
        </p:spPr>
      </p:pic>
      <p:sp>
        <p:nvSpPr>
          <p:cNvPr id="5" name="四角形: 角を丸くする 4">
            <a:extLst>
              <a:ext uri="{FF2B5EF4-FFF2-40B4-BE49-F238E27FC236}">
                <a16:creationId xmlns:a16="http://schemas.microsoft.com/office/drawing/2014/main" id="{95AC2097-4995-42D3-BD6B-AB6BEDA37CB7}"/>
              </a:ext>
            </a:extLst>
          </p:cNvPr>
          <p:cNvSpPr/>
          <p:nvPr/>
        </p:nvSpPr>
        <p:spPr>
          <a:xfrm>
            <a:off x="3064446" y="4062810"/>
            <a:ext cx="350744" cy="74831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コネクタ: カギ線 7">
            <a:extLst>
              <a:ext uri="{FF2B5EF4-FFF2-40B4-BE49-F238E27FC236}">
                <a16:creationId xmlns:a16="http://schemas.microsoft.com/office/drawing/2014/main" id="{753D4B4B-CF1A-4992-8E02-C5EAF2C58883}"/>
              </a:ext>
            </a:extLst>
          </p:cNvPr>
          <p:cNvCxnSpPr>
            <a:endCxn id="5" idx="3"/>
          </p:cNvCxnSpPr>
          <p:nvPr/>
        </p:nvCxnSpPr>
        <p:spPr>
          <a:xfrm rot="10800000">
            <a:off x="3415190" y="4436966"/>
            <a:ext cx="1948898" cy="374156"/>
          </a:xfrm>
          <a:prstGeom prst="bentConnector3">
            <a:avLst>
              <a:gd name="adj1" fmla="val 32405"/>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C185D56C-7837-4E4F-9A96-FD341742DDD9}"/>
              </a:ext>
            </a:extLst>
          </p:cNvPr>
          <p:cNvSpPr/>
          <p:nvPr/>
        </p:nvSpPr>
        <p:spPr>
          <a:xfrm>
            <a:off x="316083" y="5738237"/>
            <a:ext cx="3627612" cy="1007056"/>
          </a:xfrm>
          <a:prstGeom prst="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文本框 8">
            <a:extLst>
              <a:ext uri="{FF2B5EF4-FFF2-40B4-BE49-F238E27FC236}">
                <a16:creationId xmlns:a16="http://schemas.microsoft.com/office/drawing/2014/main" id="{2C155E14-D3D1-4A1A-8E96-F6726B57A1CE}"/>
              </a:ext>
            </a:extLst>
          </p:cNvPr>
          <p:cNvSpPr txBox="1"/>
          <p:nvPr/>
        </p:nvSpPr>
        <p:spPr>
          <a:xfrm>
            <a:off x="291992" y="6234202"/>
            <a:ext cx="4097646" cy="338554"/>
          </a:xfrm>
          <a:prstGeom prst="rect">
            <a:avLst/>
          </a:prstGeom>
          <a:noFill/>
        </p:spPr>
        <p:txBody>
          <a:bodyPr wrap="square" rtlCol="0">
            <a:spAutoFit/>
          </a:bodyPr>
          <a:lstStyle/>
          <a:p>
            <a:r>
              <a:rPr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SUP</a:t>
            </a:r>
            <a:r>
              <a:rPr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大会によるプロモーション効果 ◎</a:t>
            </a:r>
            <a:endParaRPr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8" name="文本框 8">
            <a:extLst>
              <a:ext uri="{FF2B5EF4-FFF2-40B4-BE49-F238E27FC236}">
                <a16:creationId xmlns:a16="http://schemas.microsoft.com/office/drawing/2014/main" id="{1F857FB8-EFED-4FC6-8B59-0F58F8577276}"/>
              </a:ext>
            </a:extLst>
          </p:cNvPr>
          <p:cNvSpPr txBox="1"/>
          <p:nvPr/>
        </p:nvSpPr>
        <p:spPr>
          <a:xfrm>
            <a:off x="316083" y="5733256"/>
            <a:ext cx="3627612" cy="307777"/>
          </a:xfrm>
          <a:prstGeom prst="rect">
            <a:avLst/>
          </a:prstGeom>
          <a:solidFill>
            <a:schemeClr val="accent6"/>
          </a:solidFill>
        </p:spPr>
        <p:txBody>
          <a:bodyPr wrap="square" rtlCol="0">
            <a:spAutoFit/>
          </a:bodyPr>
          <a:lstStyle/>
          <a:p>
            <a:r>
              <a:rPr lang="ja-JP" altLang="en-US"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rPr>
              <a:t>わかってきた事</a:t>
            </a:r>
            <a:endParaRPr lang="en-US" altLang="ja-JP"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9" name="正方形/長方形 38">
            <a:extLst>
              <a:ext uri="{FF2B5EF4-FFF2-40B4-BE49-F238E27FC236}">
                <a16:creationId xmlns:a16="http://schemas.microsoft.com/office/drawing/2014/main" id="{31B47CA4-E4E3-44DA-B9F8-3E501C99E484}"/>
              </a:ext>
            </a:extLst>
          </p:cNvPr>
          <p:cNvSpPr/>
          <p:nvPr/>
        </p:nvSpPr>
        <p:spPr>
          <a:xfrm>
            <a:off x="4211960" y="5738237"/>
            <a:ext cx="4595417" cy="1007056"/>
          </a:xfrm>
          <a:prstGeom prst="rec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文本框 8">
            <a:extLst>
              <a:ext uri="{FF2B5EF4-FFF2-40B4-BE49-F238E27FC236}">
                <a16:creationId xmlns:a16="http://schemas.microsoft.com/office/drawing/2014/main" id="{0AC8E12E-2B54-482A-B8DE-569063C06EAC}"/>
              </a:ext>
            </a:extLst>
          </p:cNvPr>
          <p:cNvSpPr txBox="1"/>
          <p:nvPr/>
        </p:nvSpPr>
        <p:spPr>
          <a:xfrm>
            <a:off x="4235869" y="6119336"/>
            <a:ext cx="4571508" cy="523220"/>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もっと地域内の他の観光につなげるには？</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pPr marL="285750" indent="-285750">
              <a:buFont typeface="Wingdings" panose="05000000000000000000" pitchFamily="2" charset="2"/>
              <a:buChar char="ü"/>
            </a:pP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他のイベントの</a:t>
            </a:r>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PR</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効果も測定できるのでは？</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2" name="文本框 8">
            <a:extLst>
              <a:ext uri="{FF2B5EF4-FFF2-40B4-BE49-F238E27FC236}">
                <a16:creationId xmlns:a16="http://schemas.microsoft.com/office/drawing/2014/main" id="{BDECFFAA-56BF-4391-93DB-35637AB0A67B}"/>
              </a:ext>
            </a:extLst>
          </p:cNvPr>
          <p:cNvSpPr txBox="1"/>
          <p:nvPr/>
        </p:nvSpPr>
        <p:spPr>
          <a:xfrm>
            <a:off x="4211960" y="5733256"/>
            <a:ext cx="4595417" cy="307777"/>
          </a:xfrm>
          <a:prstGeom prst="rect">
            <a:avLst/>
          </a:prstGeom>
          <a:solidFill>
            <a:schemeClr val="accent5"/>
          </a:solidFill>
        </p:spPr>
        <p:txBody>
          <a:bodyPr wrap="square" rtlCol="0">
            <a:spAutoFit/>
          </a:bodyPr>
          <a:lstStyle/>
          <a:p>
            <a:r>
              <a:rPr lang="ja-JP" altLang="en-US"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rPr>
              <a:t>今後の広がりについて</a:t>
            </a:r>
            <a:endParaRPr lang="en-US" altLang="ja-JP"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23725216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四角形: メモ 23">
            <a:extLst>
              <a:ext uri="{FF2B5EF4-FFF2-40B4-BE49-F238E27FC236}">
                <a16:creationId xmlns:a16="http://schemas.microsoft.com/office/drawing/2014/main" id="{0AE90EF3-4D22-485C-BEFE-BAC9B8B032B6}"/>
              </a:ext>
            </a:extLst>
          </p:cNvPr>
          <p:cNvSpPr/>
          <p:nvPr/>
        </p:nvSpPr>
        <p:spPr>
          <a:xfrm rot="10800000">
            <a:off x="4144567" y="1504829"/>
            <a:ext cx="4749764" cy="2497264"/>
          </a:xfrm>
          <a:prstGeom prst="foldedCorner">
            <a:avLst/>
          </a:prstGeom>
          <a:solidFill>
            <a:schemeClr val="bg1">
              <a:lumMod val="75000"/>
              <a:alpha val="73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1" name="四角形: メモ 30">
            <a:extLst>
              <a:ext uri="{FF2B5EF4-FFF2-40B4-BE49-F238E27FC236}">
                <a16:creationId xmlns:a16="http://schemas.microsoft.com/office/drawing/2014/main" id="{3593CC56-4BC7-44CD-B107-64B008A34099}"/>
              </a:ext>
            </a:extLst>
          </p:cNvPr>
          <p:cNvSpPr/>
          <p:nvPr/>
        </p:nvSpPr>
        <p:spPr>
          <a:xfrm rot="10800000">
            <a:off x="304327" y="4200488"/>
            <a:ext cx="8612375" cy="1278046"/>
          </a:xfrm>
          <a:prstGeom prst="foldedCorner">
            <a:avLst/>
          </a:prstGeom>
          <a:solidFill>
            <a:schemeClr val="bg1">
              <a:lumMod val="75000"/>
              <a:alpha val="73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8" name="四角形: メモ 27">
            <a:extLst>
              <a:ext uri="{FF2B5EF4-FFF2-40B4-BE49-F238E27FC236}">
                <a16:creationId xmlns:a16="http://schemas.microsoft.com/office/drawing/2014/main" id="{D6ECB817-D398-42D7-B22A-2FCC8779E1FF}"/>
              </a:ext>
            </a:extLst>
          </p:cNvPr>
          <p:cNvSpPr/>
          <p:nvPr/>
        </p:nvSpPr>
        <p:spPr>
          <a:xfrm rot="10800000">
            <a:off x="4162995" y="297754"/>
            <a:ext cx="4729483" cy="1135281"/>
          </a:xfrm>
          <a:prstGeom prst="foldedCorner">
            <a:avLst/>
          </a:prstGeom>
          <a:solidFill>
            <a:schemeClr val="bg1">
              <a:lumMod val="75000"/>
              <a:alpha val="73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6" name="スライド番号プレースホルダー 15">
            <a:extLst>
              <a:ext uri="{FF2B5EF4-FFF2-40B4-BE49-F238E27FC236}">
                <a16:creationId xmlns:a16="http://schemas.microsoft.com/office/drawing/2014/main" id="{87958F58-E3B8-41DA-A31F-02773B6DBEE2}"/>
              </a:ext>
            </a:extLst>
          </p:cNvPr>
          <p:cNvSpPr>
            <a:spLocks noGrp="1"/>
          </p:cNvSpPr>
          <p:nvPr>
            <p:ph type="sldNum" sz="quarter" idx="12"/>
          </p:nvPr>
        </p:nvSpPr>
        <p:spPr/>
        <p:txBody>
          <a:bodyPr/>
          <a:lstStyle/>
          <a:p>
            <a:fld id="{0C913308-F349-4B6D-A68A-DD1791B4A57B}" type="slidenum">
              <a:rPr lang="zh-CN" altLang="en-US" smtClean="0"/>
              <a:pPr/>
              <a:t>4</a:t>
            </a:fld>
            <a:endParaRPr lang="zh-CN" altLang="en-US"/>
          </a:p>
        </p:txBody>
      </p:sp>
      <p:sp>
        <p:nvSpPr>
          <p:cNvPr id="18" name="文本框 8">
            <a:extLst>
              <a:ext uri="{FF2B5EF4-FFF2-40B4-BE49-F238E27FC236}">
                <a16:creationId xmlns:a16="http://schemas.microsoft.com/office/drawing/2014/main" id="{D1FBDE54-47B0-4786-9634-79D7F5DCAF43}"/>
              </a:ext>
            </a:extLst>
          </p:cNvPr>
          <p:cNvSpPr txBox="1"/>
          <p:nvPr/>
        </p:nvSpPr>
        <p:spPr>
          <a:xfrm>
            <a:off x="611560" y="205877"/>
            <a:ext cx="1980029" cy="400110"/>
          </a:xfrm>
          <a:prstGeom prst="rect">
            <a:avLst/>
          </a:prstGeom>
          <a:noFill/>
        </p:spPr>
        <p:txBody>
          <a:bodyPr wrap="non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阿南市の移住者</a:t>
            </a:r>
          </a:p>
        </p:txBody>
      </p:sp>
      <p:sp>
        <p:nvSpPr>
          <p:cNvPr id="13" name="スライド番号プレースホルダー 15">
            <a:extLst>
              <a:ext uri="{FF2B5EF4-FFF2-40B4-BE49-F238E27FC236}">
                <a16:creationId xmlns:a16="http://schemas.microsoft.com/office/drawing/2014/main" id="{DB7A6AA4-41DC-461D-9BA6-061C66D67125}"/>
              </a:ext>
            </a:extLst>
          </p:cNvPr>
          <p:cNvSpPr txBox="1">
            <a:spLocks/>
          </p:cNvSpPr>
          <p:nvPr/>
        </p:nvSpPr>
        <p:spPr>
          <a:xfrm>
            <a:off x="7002038" y="6492876"/>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825" kern="1200">
                <a:solidFill>
                  <a:schemeClr val="tx1">
                    <a:tint val="75000"/>
                  </a:schemeClr>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smtClean="0"/>
              <a:pPr/>
              <a:t>4</a:t>
            </a:fld>
            <a:endParaRPr lang="zh-CN" altLang="en-US"/>
          </a:p>
        </p:txBody>
      </p:sp>
      <p:sp>
        <p:nvSpPr>
          <p:cNvPr id="37" name="PA_矩形 11">
            <a:extLst>
              <a:ext uri="{FF2B5EF4-FFF2-40B4-BE49-F238E27FC236}">
                <a16:creationId xmlns:a16="http://schemas.microsoft.com/office/drawing/2014/main" id="{F3C5EA02-52A2-41E2-A307-2638CAFF13CD}"/>
              </a:ext>
            </a:extLst>
          </p:cNvPr>
          <p:cNvSpPr/>
          <p:nvPr>
            <p:custDataLst>
              <p:tags r:id="rId1"/>
            </p:custDataLst>
          </p:nvPr>
        </p:nvSpPr>
        <p:spPr>
          <a:xfrm flipV="1">
            <a:off x="-1" y="598621"/>
            <a:ext cx="3797449" cy="45719"/>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latin typeface="BIZ UDPゴシック" panose="020B0400000000000000" pitchFamily="50" charset="-128"/>
              <a:ea typeface="BIZ UDPゴシック" panose="020B0400000000000000" pitchFamily="50" charset="-128"/>
            </a:endParaRPr>
          </a:p>
        </p:txBody>
      </p:sp>
      <p:sp>
        <p:nvSpPr>
          <p:cNvPr id="11" name="文本框 23">
            <a:extLst>
              <a:ext uri="{FF2B5EF4-FFF2-40B4-BE49-F238E27FC236}">
                <a16:creationId xmlns:a16="http://schemas.microsoft.com/office/drawing/2014/main" id="{4EE59E03-84E8-4C4D-90D6-6F89C0C9EC60}"/>
              </a:ext>
            </a:extLst>
          </p:cNvPr>
          <p:cNvSpPr txBox="1"/>
          <p:nvPr/>
        </p:nvSpPr>
        <p:spPr>
          <a:xfrm>
            <a:off x="0" y="169442"/>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02</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0" name="文本框 8">
            <a:extLst>
              <a:ext uri="{FF2B5EF4-FFF2-40B4-BE49-F238E27FC236}">
                <a16:creationId xmlns:a16="http://schemas.microsoft.com/office/drawing/2014/main" id="{F068EAF0-6D27-4A1F-9EF7-EA1355BA0D06}"/>
              </a:ext>
            </a:extLst>
          </p:cNvPr>
          <p:cNvSpPr txBox="1"/>
          <p:nvPr/>
        </p:nvSpPr>
        <p:spPr>
          <a:xfrm>
            <a:off x="4296229" y="246218"/>
            <a:ext cx="2836033" cy="369332"/>
          </a:xfrm>
          <a:prstGeom prst="rect">
            <a:avLst/>
          </a:prstGeom>
          <a:noFill/>
        </p:spPr>
        <p:txBody>
          <a:bodyPr wrap="none" rtlCol="0">
            <a:spAutoFit/>
          </a:bodyPr>
          <a:lstStyle/>
          <a:p>
            <a:r>
              <a:rPr kumimoji="1" lang="en-US" altLang="ja-JP" b="1" dirty="0">
                <a:solidFill>
                  <a:schemeClr val="tx1">
                    <a:lumMod val="75000"/>
                    <a:lumOff val="25000"/>
                  </a:schemeClr>
                </a:solidFill>
                <a:latin typeface="BIZ UDPゴシック" panose="020B0400000000000000" pitchFamily="50" charset="-128"/>
                <a:ea typeface="BIZ UDPゴシック" panose="020B0400000000000000" pitchFamily="50" charset="-128"/>
              </a:rPr>
              <a:t>PR</a:t>
            </a:r>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は何が効いているか？</a:t>
            </a:r>
            <a:endParaRPr kumimoji="1" lang="en-US" altLang="ja-JP"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2" name="文本框 8">
            <a:extLst>
              <a:ext uri="{FF2B5EF4-FFF2-40B4-BE49-F238E27FC236}">
                <a16:creationId xmlns:a16="http://schemas.microsoft.com/office/drawing/2014/main" id="{C840C98C-6B40-42DD-9074-EF8B84F96523}"/>
              </a:ext>
            </a:extLst>
          </p:cNvPr>
          <p:cNvSpPr txBox="1"/>
          <p:nvPr/>
        </p:nvSpPr>
        <p:spPr>
          <a:xfrm>
            <a:off x="4427047" y="497706"/>
            <a:ext cx="4435830" cy="892552"/>
          </a:xfrm>
          <a:prstGeom prst="rect">
            <a:avLst/>
          </a:prstGeom>
          <a:noFill/>
        </p:spPr>
        <p:txBody>
          <a:bodyPr wrap="none" rtlCol="0">
            <a:spAutoFit/>
          </a:bodyPr>
          <a:lstStyle/>
          <a:p>
            <a:pPr>
              <a:lnSpc>
                <a:spcPct val="150000"/>
              </a:lnSpc>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◎ファーストコンタクト </a:t>
            </a:r>
            <a:r>
              <a:rPr kumimoji="1" lang="ja-JP" altLang="en-US" sz="1200" dirty="0">
                <a:solidFill>
                  <a:srgbClr val="FF0000"/>
                </a:solidFill>
                <a:latin typeface="BIZ UDPゴシック" panose="020B0400000000000000" pitchFamily="50" charset="-128"/>
                <a:ea typeface="BIZ UDPゴシック" panose="020B0400000000000000" pitchFamily="50" charset="-128"/>
              </a:rPr>
              <a:t>「ふるさと回帰フェア」</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が効果的</a:t>
            </a:r>
          </a:p>
          <a:p>
            <a:pPr>
              <a:lnSpc>
                <a:spcPct val="150000"/>
              </a:lnSpc>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 他</a:t>
            </a:r>
            <a:r>
              <a:rPr kumimoji="1" lang="ja-JP" altLang="en-US" sz="1200" dirty="0">
                <a:solidFill>
                  <a:srgbClr val="FF0000"/>
                </a:solidFill>
                <a:latin typeface="BIZ UDPゴシック" panose="020B0400000000000000" pitchFamily="50" charset="-128"/>
                <a:ea typeface="BIZ UDPゴシック" panose="020B0400000000000000" pitchFamily="50" charset="-128"/>
              </a:rPr>
              <a:t>ネット系のデータがとれていない</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000" dirty="0">
                <a:solidFill>
                  <a:schemeClr val="tx1">
                    <a:lumMod val="75000"/>
                    <a:lumOff val="25000"/>
                  </a:schemeClr>
                </a:solidFill>
                <a:latin typeface="BIZ UDPゴシック" panose="020B0400000000000000" pitchFamily="50" charset="-128"/>
                <a:ea typeface="BIZ UDPゴシック" panose="020B0400000000000000" pitchFamily="50" charset="-128"/>
              </a:rPr>
              <a:t>（口コミ、</a:t>
            </a:r>
            <a:r>
              <a:rPr kumimoji="1" lang="en-US" altLang="ja-JP" sz="1000" dirty="0">
                <a:solidFill>
                  <a:schemeClr val="tx1">
                    <a:lumMod val="75000"/>
                    <a:lumOff val="25000"/>
                  </a:schemeClr>
                </a:solidFill>
                <a:latin typeface="BIZ UDPゴシック" panose="020B0400000000000000" pitchFamily="50" charset="-128"/>
                <a:ea typeface="BIZ UDPゴシック" panose="020B0400000000000000" pitchFamily="50" charset="-128"/>
              </a:rPr>
              <a:t>SNS</a:t>
            </a:r>
            <a:r>
              <a:rPr kumimoji="1" lang="ja-JP" altLang="en-US" sz="1000" dirty="0">
                <a:solidFill>
                  <a:schemeClr val="tx1">
                    <a:lumMod val="75000"/>
                    <a:lumOff val="25000"/>
                  </a:schemeClr>
                </a:solidFill>
                <a:latin typeface="BIZ UDPゴシック" panose="020B0400000000000000" pitchFamily="50" charset="-128"/>
                <a:ea typeface="BIZ UDPゴシック" panose="020B0400000000000000" pitchFamily="50" charset="-128"/>
              </a:rPr>
              <a:t>から情報入手が多い可能性／ヒアリングからよく聞かれた）</a:t>
            </a:r>
            <a:r>
              <a:rPr kumimoji="1" lang="en-US" altLang="ja-JP" sz="10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p>
        </p:txBody>
      </p:sp>
      <p:sp>
        <p:nvSpPr>
          <p:cNvPr id="34" name="文本框 8">
            <a:extLst>
              <a:ext uri="{FF2B5EF4-FFF2-40B4-BE49-F238E27FC236}">
                <a16:creationId xmlns:a16="http://schemas.microsoft.com/office/drawing/2014/main" id="{86E856E6-B2A0-4251-8A48-5BADE093A50B}"/>
              </a:ext>
            </a:extLst>
          </p:cNvPr>
          <p:cNvSpPr txBox="1"/>
          <p:nvPr/>
        </p:nvSpPr>
        <p:spPr>
          <a:xfrm>
            <a:off x="4296229" y="2475587"/>
            <a:ext cx="2246128" cy="369332"/>
          </a:xfrm>
          <a:prstGeom prst="rect">
            <a:avLst/>
          </a:prstGeom>
          <a:noFill/>
        </p:spPr>
        <p:txBody>
          <a:bodyPr wrap="none" rtlCol="0">
            <a:spAutoFit/>
          </a:bodyPr>
          <a:lstStyle/>
          <a:p>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移住の際の心配ごと</a:t>
            </a:r>
            <a:endParaRPr kumimoji="1" lang="en-US" altLang="ja-JP"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5" name="文本框 8">
            <a:extLst>
              <a:ext uri="{FF2B5EF4-FFF2-40B4-BE49-F238E27FC236}">
                <a16:creationId xmlns:a16="http://schemas.microsoft.com/office/drawing/2014/main" id="{675CDF6B-2B9D-44A0-9998-15A2AA418D4A}"/>
              </a:ext>
            </a:extLst>
          </p:cNvPr>
          <p:cNvSpPr txBox="1"/>
          <p:nvPr/>
        </p:nvSpPr>
        <p:spPr>
          <a:xfrm>
            <a:off x="4427047" y="2814141"/>
            <a:ext cx="4022255" cy="1153264"/>
          </a:xfrm>
          <a:prstGeom prst="rect">
            <a:avLst/>
          </a:prstGeom>
          <a:noFill/>
        </p:spPr>
        <p:txBody>
          <a:bodyPr wrap="none" rtlCol="0">
            <a:spAutoFit/>
          </a:bodyPr>
          <a:lstStyle/>
          <a:p>
            <a:pPr>
              <a:lnSpc>
                <a:spcPct val="150000"/>
              </a:lnSpc>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「自然（山、海、川）」「インフラ」「教育」</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は心配していない</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「仕事が見つけやすそう！」</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というイメージに対して</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移住後の</a:t>
            </a:r>
            <a:r>
              <a:rPr kumimoji="1" lang="ja-JP" altLang="en-US" sz="1200" dirty="0">
                <a:solidFill>
                  <a:srgbClr val="FF0000"/>
                </a:solidFill>
                <a:latin typeface="BIZ UDPゴシック" panose="020B0400000000000000" pitchFamily="50" charset="-128"/>
                <a:ea typeface="BIZ UDPゴシック" panose="020B0400000000000000" pitchFamily="50" charset="-128"/>
              </a:rPr>
              <a:t>不満足が若干高</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くなる傾向か</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⇒収入面や、「やや閉鎖的」というコメントが散見</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9" name="文本框 8">
            <a:extLst>
              <a:ext uri="{FF2B5EF4-FFF2-40B4-BE49-F238E27FC236}">
                <a16:creationId xmlns:a16="http://schemas.microsoft.com/office/drawing/2014/main" id="{EC91C848-01DC-477F-8BFE-9B4E0346C885}"/>
              </a:ext>
            </a:extLst>
          </p:cNvPr>
          <p:cNvSpPr txBox="1"/>
          <p:nvPr/>
        </p:nvSpPr>
        <p:spPr>
          <a:xfrm>
            <a:off x="438606" y="4200488"/>
            <a:ext cx="1909497" cy="523220"/>
          </a:xfrm>
          <a:prstGeom prst="rect">
            <a:avLst/>
          </a:prstGeom>
          <a:noFill/>
        </p:spPr>
        <p:txBody>
          <a:bodyPr wrap="none" rtlCol="0">
            <a:spAutoFit/>
          </a:bodyPr>
          <a:lstStyle/>
          <a:p>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阿南市に移住してくる</a:t>
            </a:r>
            <a:endPar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３大ペルソナの掲出</a:t>
            </a:r>
          </a:p>
        </p:txBody>
      </p:sp>
      <p:sp>
        <p:nvSpPr>
          <p:cNvPr id="25" name="文本框 8">
            <a:extLst>
              <a:ext uri="{FF2B5EF4-FFF2-40B4-BE49-F238E27FC236}">
                <a16:creationId xmlns:a16="http://schemas.microsoft.com/office/drawing/2014/main" id="{68555F1C-F068-4508-A6D5-B2CCC35BD6A6}"/>
              </a:ext>
            </a:extLst>
          </p:cNvPr>
          <p:cNvSpPr txBox="1"/>
          <p:nvPr/>
        </p:nvSpPr>
        <p:spPr>
          <a:xfrm>
            <a:off x="4296229" y="1530845"/>
            <a:ext cx="2403222" cy="369332"/>
          </a:xfrm>
          <a:prstGeom prst="rect">
            <a:avLst/>
          </a:prstGeom>
          <a:noFill/>
        </p:spPr>
        <p:txBody>
          <a:bodyPr wrap="none" rtlCol="0">
            <a:spAutoFit/>
          </a:bodyPr>
          <a:lstStyle/>
          <a:p>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移住してよかったこと</a:t>
            </a:r>
            <a:endParaRPr kumimoji="1" lang="en-US" altLang="ja-JP"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 name="文本框 8">
            <a:extLst>
              <a:ext uri="{FF2B5EF4-FFF2-40B4-BE49-F238E27FC236}">
                <a16:creationId xmlns:a16="http://schemas.microsoft.com/office/drawing/2014/main" id="{BED6D392-911E-456C-8893-4DC298F1FC3F}"/>
              </a:ext>
            </a:extLst>
          </p:cNvPr>
          <p:cNvSpPr txBox="1"/>
          <p:nvPr/>
        </p:nvSpPr>
        <p:spPr>
          <a:xfrm>
            <a:off x="4427047" y="1825277"/>
            <a:ext cx="4297435" cy="599267"/>
          </a:xfrm>
          <a:prstGeom prst="rect">
            <a:avLst/>
          </a:prstGeom>
          <a:noFill/>
        </p:spPr>
        <p:txBody>
          <a:bodyPr wrap="square" rtlCol="0">
            <a:spAutoFit/>
          </a:bodyPr>
          <a:lstStyle/>
          <a:p>
            <a:pPr>
              <a:lnSpc>
                <a:spcPct val="150000"/>
              </a:lnSpc>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200" dirty="0">
                <a:solidFill>
                  <a:srgbClr val="FF0000"/>
                </a:solidFill>
                <a:latin typeface="BIZ UDPゴシック" panose="020B0400000000000000" pitchFamily="50" charset="-128"/>
                <a:ea typeface="BIZ UDPゴシック" panose="020B0400000000000000" pitchFamily="50" charset="-128"/>
              </a:rPr>
              <a:t>「自然が豊か」で「住みやすい」</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⇒特に、日常生活の利便性についてコメントが多くみられた</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41" name="グラフィックス 40" descr="山 単色塗りつぶし">
            <a:extLst>
              <a:ext uri="{FF2B5EF4-FFF2-40B4-BE49-F238E27FC236}">
                <a16:creationId xmlns:a16="http://schemas.microsoft.com/office/drawing/2014/main" id="{F6B1E10A-50F3-4F2D-91A9-AB79076356D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11755" y="1336165"/>
            <a:ext cx="782220" cy="782220"/>
          </a:xfrm>
          <a:prstGeom prst="rect">
            <a:avLst/>
          </a:prstGeom>
        </p:spPr>
      </p:pic>
      <p:sp>
        <p:nvSpPr>
          <p:cNvPr id="43" name="テキスト ボックス 42">
            <a:extLst>
              <a:ext uri="{FF2B5EF4-FFF2-40B4-BE49-F238E27FC236}">
                <a16:creationId xmlns:a16="http://schemas.microsoft.com/office/drawing/2014/main" id="{FF7B8E8B-9A13-4A59-BDDA-C8AC85CD4CFC}"/>
              </a:ext>
            </a:extLst>
          </p:cNvPr>
          <p:cNvSpPr txBox="1"/>
          <p:nvPr/>
        </p:nvSpPr>
        <p:spPr>
          <a:xfrm>
            <a:off x="1400005" y="1997638"/>
            <a:ext cx="648813"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山</a:t>
            </a:r>
          </a:p>
        </p:txBody>
      </p:sp>
      <p:pic>
        <p:nvPicPr>
          <p:cNvPr id="7" name="グラフィックス 6" descr="波 単色塗りつぶし">
            <a:extLst>
              <a:ext uri="{FF2B5EF4-FFF2-40B4-BE49-F238E27FC236}">
                <a16:creationId xmlns:a16="http://schemas.microsoft.com/office/drawing/2014/main" id="{0509CDBF-05F5-4289-82D2-59BD1F2AD1B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4371" y="2915319"/>
            <a:ext cx="832841" cy="832841"/>
          </a:xfrm>
          <a:prstGeom prst="rect">
            <a:avLst/>
          </a:prstGeom>
        </p:spPr>
      </p:pic>
      <p:pic>
        <p:nvPicPr>
          <p:cNvPr id="9" name="グラフィックス 8" descr="夕日の光景 単色塗りつぶし">
            <a:extLst>
              <a:ext uri="{FF2B5EF4-FFF2-40B4-BE49-F238E27FC236}">
                <a16:creationId xmlns:a16="http://schemas.microsoft.com/office/drawing/2014/main" id="{8B1051C4-999E-4864-A6F4-16D8ED25875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4565" y="2133073"/>
            <a:ext cx="832841" cy="832841"/>
          </a:xfrm>
          <a:prstGeom prst="rect">
            <a:avLst/>
          </a:prstGeom>
        </p:spPr>
      </p:pic>
      <p:pic>
        <p:nvPicPr>
          <p:cNvPr id="14" name="グラフィックス 13" descr="リモートでの作業 単色塗りつぶし">
            <a:extLst>
              <a:ext uri="{FF2B5EF4-FFF2-40B4-BE49-F238E27FC236}">
                <a16:creationId xmlns:a16="http://schemas.microsoft.com/office/drawing/2014/main" id="{9D850245-D909-446A-914E-33717A90D83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41535" y="2851987"/>
            <a:ext cx="832841" cy="832841"/>
          </a:xfrm>
          <a:prstGeom prst="rect">
            <a:avLst/>
          </a:prstGeom>
        </p:spPr>
      </p:pic>
      <p:pic>
        <p:nvPicPr>
          <p:cNvPr id="20" name="グラフィックス 19" descr="校舎 単色塗りつぶし">
            <a:extLst>
              <a:ext uri="{FF2B5EF4-FFF2-40B4-BE49-F238E27FC236}">
                <a16:creationId xmlns:a16="http://schemas.microsoft.com/office/drawing/2014/main" id="{EE627C0B-8C6B-49DC-9152-E4B71E1E377C}"/>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761942" y="1292070"/>
            <a:ext cx="832841" cy="832841"/>
          </a:xfrm>
          <a:prstGeom prst="rect">
            <a:avLst/>
          </a:prstGeom>
        </p:spPr>
      </p:pic>
      <p:sp>
        <p:nvSpPr>
          <p:cNvPr id="44" name="テキスト ボックス 43">
            <a:extLst>
              <a:ext uri="{FF2B5EF4-FFF2-40B4-BE49-F238E27FC236}">
                <a16:creationId xmlns:a16="http://schemas.microsoft.com/office/drawing/2014/main" id="{9F49CBF8-29A7-4238-8F96-2233BAEAE8F7}"/>
              </a:ext>
            </a:extLst>
          </p:cNvPr>
          <p:cNvSpPr txBox="1"/>
          <p:nvPr/>
        </p:nvSpPr>
        <p:spPr>
          <a:xfrm>
            <a:off x="411917" y="2836029"/>
            <a:ext cx="648813"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川</a:t>
            </a:r>
          </a:p>
        </p:txBody>
      </p:sp>
      <p:sp>
        <p:nvSpPr>
          <p:cNvPr id="45" name="テキスト ボックス 44">
            <a:extLst>
              <a:ext uri="{FF2B5EF4-FFF2-40B4-BE49-F238E27FC236}">
                <a16:creationId xmlns:a16="http://schemas.microsoft.com/office/drawing/2014/main" id="{FD78F8D7-FFF9-46F9-AD71-2CEB8C31ADEE}"/>
              </a:ext>
            </a:extLst>
          </p:cNvPr>
          <p:cNvSpPr txBox="1"/>
          <p:nvPr/>
        </p:nvSpPr>
        <p:spPr>
          <a:xfrm>
            <a:off x="1345395" y="3628925"/>
            <a:ext cx="648813"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海</a:t>
            </a:r>
          </a:p>
        </p:txBody>
      </p:sp>
      <p:sp>
        <p:nvSpPr>
          <p:cNvPr id="46" name="テキスト ボックス 45">
            <a:extLst>
              <a:ext uri="{FF2B5EF4-FFF2-40B4-BE49-F238E27FC236}">
                <a16:creationId xmlns:a16="http://schemas.microsoft.com/office/drawing/2014/main" id="{E19BB68F-2ACA-4A18-B76D-914641A436FE}"/>
              </a:ext>
            </a:extLst>
          </p:cNvPr>
          <p:cNvSpPr txBox="1"/>
          <p:nvPr/>
        </p:nvSpPr>
        <p:spPr>
          <a:xfrm>
            <a:off x="2824538" y="1975964"/>
            <a:ext cx="648813"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教育</a:t>
            </a:r>
          </a:p>
        </p:txBody>
      </p:sp>
      <p:sp>
        <p:nvSpPr>
          <p:cNvPr id="47" name="テキスト ボックス 46">
            <a:extLst>
              <a:ext uri="{FF2B5EF4-FFF2-40B4-BE49-F238E27FC236}">
                <a16:creationId xmlns:a16="http://schemas.microsoft.com/office/drawing/2014/main" id="{205BF3BE-7F83-49EB-8B86-1DCE9D6BA001}"/>
              </a:ext>
            </a:extLst>
          </p:cNvPr>
          <p:cNvSpPr txBox="1"/>
          <p:nvPr/>
        </p:nvSpPr>
        <p:spPr>
          <a:xfrm>
            <a:off x="2971217" y="3568588"/>
            <a:ext cx="773476" cy="338554"/>
          </a:xfrm>
          <a:prstGeom prst="rect">
            <a:avLst/>
          </a:prstGeom>
          <a:noFill/>
        </p:spPr>
        <p:txBody>
          <a:bodyPr wrap="square" rtlCol="0">
            <a:spAutoFit/>
          </a:bodyPr>
          <a:lstStyle/>
          <a:p>
            <a:pPr algn="ctr"/>
            <a:r>
              <a:rPr kumimoji="1" lang="ja-JP" altLang="en-US" sz="1600" b="1" dirty="0">
                <a:solidFill>
                  <a:schemeClr val="accent2">
                    <a:lumMod val="75000"/>
                  </a:schemeClr>
                </a:solidFill>
                <a:latin typeface="BIZ UDPゴシック" panose="020B0400000000000000" pitchFamily="50" charset="-128"/>
                <a:ea typeface="BIZ UDPゴシック" panose="020B0400000000000000" pitchFamily="50" charset="-128"/>
              </a:rPr>
              <a:t>しごと</a:t>
            </a:r>
          </a:p>
        </p:txBody>
      </p:sp>
      <p:sp>
        <p:nvSpPr>
          <p:cNvPr id="48" name="テキスト ボックス 47">
            <a:extLst>
              <a:ext uri="{FF2B5EF4-FFF2-40B4-BE49-F238E27FC236}">
                <a16:creationId xmlns:a16="http://schemas.microsoft.com/office/drawing/2014/main" id="{831D7378-6552-4498-B363-95AE57AB95EF}"/>
              </a:ext>
            </a:extLst>
          </p:cNvPr>
          <p:cNvSpPr txBox="1"/>
          <p:nvPr/>
        </p:nvSpPr>
        <p:spPr>
          <a:xfrm>
            <a:off x="1570035" y="2320812"/>
            <a:ext cx="1560175" cy="584775"/>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便利</a:t>
            </a:r>
            <a:endParaRPr kumimoji="1"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600" b="1" dirty="0">
                <a:latin typeface="BIZ UDPゴシック" panose="020B0400000000000000" pitchFamily="50" charset="-128"/>
                <a:ea typeface="BIZ UDPゴシック" panose="020B0400000000000000" pitchFamily="50" charset="-128"/>
              </a:rPr>
              <a:t>住みやすい</a:t>
            </a:r>
          </a:p>
        </p:txBody>
      </p:sp>
      <p:pic>
        <p:nvPicPr>
          <p:cNvPr id="49" name="図 48" descr="ドレスを着て立っている男性&#10;&#10;低い精度で自動的に生成された説明">
            <a:extLst>
              <a:ext uri="{FF2B5EF4-FFF2-40B4-BE49-F238E27FC236}">
                <a16:creationId xmlns:a16="http://schemas.microsoft.com/office/drawing/2014/main" id="{36823147-3137-4FA6-9628-1E2E238F0A1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208191" y="4105559"/>
            <a:ext cx="522088" cy="1505444"/>
          </a:xfrm>
          <a:prstGeom prst="rect">
            <a:avLst/>
          </a:prstGeom>
        </p:spPr>
      </p:pic>
      <p:pic>
        <p:nvPicPr>
          <p:cNvPr id="50" name="図 49" descr="人, 立つ, 写真, ポーズ が含まれている画像&#10;&#10;自動的に生成された説明">
            <a:extLst>
              <a:ext uri="{FF2B5EF4-FFF2-40B4-BE49-F238E27FC236}">
                <a16:creationId xmlns:a16="http://schemas.microsoft.com/office/drawing/2014/main" id="{75C0DA42-F677-415C-975B-F398E23A82E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788320" y="4134561"/>
            <a:ext cx="977032" cy="1416636"/>
          </a:xfrm>
          <a:prstGeom prst="rect">
            <a:avLst/>
          </a:prstGeom>
        </p:spPr>
      </p:pic>
      <p:pic>
        <p:nvPicPr>
          <p:cNvPr id="51" name="図 50" descr="人, ポーズ, 立つ, 写真 が含まれている画像&#10;&#10;自動的に生成された説明">
            <a:extLst>
              <a:ext uri="{FF2B5EF4-FFF2-40B4-BE49-F238E27FC236}">
                <a16:creationId xmlns:a16="http://schemas.microsoft.com/office/drawing/2014/main" id="{FE6A9A42-3F68-4C83-B849-71CEDDF7338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652215" y="4094780"/>
            <a:ext cx="950361" cy="1390713"/>
          </a:xfrm>
          <a:prstGeom prst="rect">
            <a:avLst/>
          </a:prstGeom>
        </p:spPr>
      </p:pic>
      <p:pic>
        <p:nvPicPr>
          <p:cNvPr id="53" name="図 52">
            <a:extLst>
              <a:ext uri="{FF2B5EF4-FFF2-40B4-BE49-F238E27FC236}">
                <a16:creationId xmlns:a16="http://schemas.microsoft.com/office/drawing/2014/main" id="{BD373DC3-73A7-471B-B4C6-FB33BA0176D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30715" y="4983315"/>
            <a:ext cx="2053053" cy="418395"/>
          </a:xfrm>
          <a:prstGeom prst="rect">
            <a:avLst/>
          </a:prstGeom>
        </p:spPr>
      </p:pic>
      <p:pic>
        <p:nvPicPr>
          <p:cNvPr id="55" name="図 54">
            <a:extLst>
              <a:ext uri="{FF2B5EF4-FFF2-40B4-BE49-F238E27FC236}">
                <a16:creationId xmlns:a16="http://schemas.microsoft.com/office/drawing/2014/main" id="{A55AEABB-EBD9-46C9-B283-C06494B56B7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031836" y="4977912"/>
            <a:ext cx="2381200" cy="459626"/>
          </a:xfrm>
          <a:prstGeom prst="rect">
            <a:avLst/>
          </a:prstGeom>
        </p:spPr>
      </p:pic>
      <p:pic>
        <p:nvPicPr>
          <p:cNvPr id="57" name="図 56">
            <a:extLst>
              <a:ext uri="{FF2B5EF4-FFF2-40B4-BE49-F238E27FC236}">
                <a16:creationId xmlns:a16="http://schemas.microsoft.com/office/drawing/2014/main" id="{8C375969-2ABA-4382-8B67-FFF438FE40B6}"/>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939318" y="4958993"/>
            <a:ext cx="2243724" cy="407481"/>
          </a:xfrm>
          <a:prstGeom prst="rect">
            <a:avLst/>
          </a:prstGeom>
        </p:spPr>
      </p:pic>
      <p:sp>
        <p:nvSpPr>
          <p:cNvPr id="58" name="文本框 8">
            <a:extLst>
              <a:ext uri="{FF2B5EF4-FFF2-40B4-BE49-F238E27FC236}">
                <a16:creationId xmlns:a16="http://schemas.microsoft.com/office/drawing/2014/main" id="{410BDBAD-7F90-483E-A9C0-BC8962A194BB}"/>
              </a:ext>
            </a:extLst>
          </p:cNvPr>
          <p:cNvSpPr txBox="1"/>
          <p:nvPr/>
        </p:nvSpPr>
        <p:spPr>
          <a:xfrm>
            <a:off x="54488" y="697036"/>
            <a:ext cx="3767378" cy="577081"/>
          </a:xfrm>
          <a:prstGeom prst="rect">
            <a:avLst/>
          </a:prstGeom>
          <a:noFill/>
        </p:spPr>
        <p:txBody>
          <a:bodyPr wrap="none" rtlCol="0">
            <a:spAutoFit/>
          </a:bodyPr>
          <a:lstStyle/>
          <a:p>
            <a:r>
              <a:rPr kumimoji="1" lang="ja-JP" altLang="en-US"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移住相談窓口のヒアリングデータ（過去</a:t>
            </a:r>
            <a:r>
              <a:rPr kumimoji="1" lang="en-US" altLang="ja-JP"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3</a:t>
            </a:r>
            <a:r>
              <a:rPr kumimoji="1" lang="ja-JP" altLang="en-US"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年分）（</a:t>
            </a:r>
            <a:r>
              <a:rPr kumimoji="1" lang="en-US" altLang="ja-JP"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R2</a:t>
            </a:r>
            <a:r>
              <a:rPr kumimoji="1" lang="ja-JP" altLang="en-US"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年度実施）</a:t>
            </a:r>
            <a:endParaRPr kumimoji="1" lang="en-US" altLang="ja-JP"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移住者アンケート（</a:t>
            </a:r>
            <a:r>
              <a:rPr kumimoji="1" lang="en-US" altLang="ja-JP"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R3</a:t>
            </a:r>
            <a:r>
              <a:rPr kumimoji="1" lang="ja-JP" altLang="en-US"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年度実施）</a:t>
            </a:r>
            <a:endParaRPr kumimoji="1" lang="en-US" altLang="ja-JP"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移住者ヒアリングより（</a:t>
            </a:r>
            <a:r>
              <a:rPr kumimoji="1" lang="en-US" altLang="ja-JP"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R3</a:t>
            </a:r>
            <a:r>
              <a:rPr kumimoji="1" lang="ja-JP" altLang="en-US"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年度実施）</a:t>
            </a:r>
            <a:endParaRPr kumimoji="1" lang="en-US" altLang="ja-JP" sz="105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59" name="楕円 58">
            <a:extLst>
              <a:ext uri="{FF2B5EF4-FFF2-40B4-BE49-F238E27FC236}">
                <a16:creationId xmlns:a16="http://schemas.microsoft.com/office/drawing/2014/main" id="{3AEEEFC7-935F-46D7-85A5-E36A73B09067}"/>
              </a:ext>
            </a:extLst>
          </p:cNvPr>
          <p:cNvSpPr/>
          <p:nvPr/>
        </p:nvSpPr>
        <p:spPr>
          <a:xfrm>
            <a:off x="2644764" y="2697088"/>
            <a:ext cx="1401454" cy="1252302"/>
          </a:xfrm>
          <a:prstGeom prst="ellipse">
            <a:avLst/>
          </a:prstGeom>
          <a:noFill/>
          <a:ln w="952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E75B1932-5014-41CB-B92C-11C12A67A1AA}"/>
              </a:ext>
            </a:extLst>
          </p:cNvPr>
          <p:cNvSpPr/>
          <p:nvPr/>
        </p:nvSpPr>
        <p:spPr>
          <a:xfrm>
            <a:off x="2933629" y="5149628"/>
            <a:ext cx="977032" cy="354958"/>
          </a:xfrm>
          <a:prstGeom prst="ellipse">
            <a:avLst/>
          </a:prstGeom>
          <a:noFill/>
          <a:ln w="952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9DE017C7-0F09-4DE0-84C6-95A29C7171E5}"/>
              </a:ext>
            </a:extLst>
          </p:cNvPr>
          <p:cNvSpPr/>
          <p:nvPr/>
        </p:nvSpPr>
        <p:spPr>
          <a:xfrm>
            <a:off x="5863505" y="5149628"/>
            <a:ext cx="977032" cy="354958"/>
          </a:xfrm>
          <a:prstGeom prst="ellipse">
            <a:avLst/>
          </a:prstGeom>
          <a:noFill/>
          <a:ln w="952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8D48C461-D016-4822-A419-5668E7B6BF87}"/>
              </a:ext>
            </a:extLst>
          </p:cNvPr>
          <p:cNvSpPr/>
          <p:nvPr/>
        </p:nvSpPr>
        <p:spPr>
          <a:xfrm>
            <a:off x="304327" y="5149628"/>
            <a:ext cx="1067962" cy="354958"/>
          </a:xfrm>
          <a:prstGeom prst="ellipse">
            <a:avLst/>
          </a:prstGeom>
          <a:noFill/>
          <a:ln w="952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コネクタ: カギ線 63">
            <a:extLst>
              <a:ext uri="{FF2B5EF4-FFF2-40B4-BE49-F238E27FC236}">
                <a16:creationId xmlns:a16="http://schemas.microsoft.com/office/drawing/2014/main" id="{0C582703-349D-484F-BDC6-D85994FDEF9A}"/>
              </a:ext>
            </a:extLst>
          </p:cNvPr>
          <p:cNvCxnSpPr>
            <a:stCxn id="59" idx="4"/>
            <a:endCxn id="60" idx="2"/>
          </p:cNvCxnSpPr>
          <p:nvPr/>
        </p:nvCxnSpPr>
        <p:spPr>
          <a:xfrm rot="5400000">
            <a:off x="2450702" y="4432317"/>
            <a:ext cx="1377717" cy="411862"/>
          </a:xfrm>
          <a:prstGeom prst="bentConnector4">
            <a:avLst>
              <a:gd name="adj1" fmla="val 43559"/>
              <a:gd name="adj2" fmla="val 155504"/>
            </a:avLst>
          </a:prstGeom>
          <a:ln w="9525">
            <a:prstDash val="dash"/>
            <a:tailEnd type="triangle"/>
          </a:ln>
        </p:spPr>
        <p:style>
          <a:lnRef idx="1">
            <a:schemeClr val="accent2"/>
          </a:lnRef>
          <a:fillRef idx="0">
            <a:schemeClr val="accent2"/>
          </a:fillRef>
          <a:effectRef idx="0">
            <a:schemeClr val="accent2"/>
          </a:effectRef>
          <a:fontRef idx="minor">
            <a:schemeClr val="tx1"/>
          </a:fontRef>
        </p:style>
      </p:cxnSp>
      <p:cxnSp>
        <p:nvCxnSpPr>
          <p:cNvPr id="65" name="コネクタ: カギ線 64">
            <a:extLst>
              <a:ext uri="{FF2B5EF4-FFF2-40B4-BE49-F238E27FC236}">
                <a16:creationId xmlns:a16="http://schemas.microsoft.com/office/drawing/2014/main" id="{5BAEF167-A2EB-4EC7-9E8E-25509DE4420B}"/>
              </a:ext>
            </a:extLst>
          </p:cNvPr>
          <p:cNvCxnSpPr>
            <a:cxnSpLocks/>
          </p:cNvCxnSpPr>
          <p:nvPr/>
        </p:nvCxnSpPr>
        <p:spPr>
          <a:xfrm rot="16200000" flipH="1">
            <a:off x="4274364" y="3071970"/>
            <a:ext cx="1136547" cy="3018770"/>
          </a:xfrm>
          <a:prstGeom prst="bentConnector3">
            <a:avLst>
              <a:gd name="adj1" fmla="val 50000"/>
            </a:avLst>
          </a:prstGeom>
          <a:ln w="9525">
            <a:prstDash val="dash"/>
            <a:tailEnd type="triangle"/>
          </a:ln>
        </p:spPr>
        <p:style>
          <a:lnRef idx="1">
            <a:schemeClr val="accent2"/>
          </a:lnRef>
          <a:fillRef idx="0">
            <a:schemeClr val="accent2"/>
          </a:fillRef>
          <a:effectRef idx="0">
            <a:schemeClr val="accent2"/>
          </a:effectRef>
          <a:fontRef idx="minor">
            <a:schemeClr val="tx1"/>
          </a:fontRef>
        </p:style>
      </p:cxnSp>
      <p:cxnSp>
        <p:nvCxnSpPr>
          <p:cNvPr id="70" name="コネクタ: カギ線 69">
            <a:extLst>
              <a:ext uri="{FF2B5EF4-FFF2-40B4-BE49-F238E27FC236}">
                <a16:creationId xmlns:a16="http://schemas.microsoft.com/office/drawing/2014/main" id="{E85543CC-AA6D-4834-A1DE-338BFE35F913}"/>
              </a:ext>
            </a:extLst>
          </p:cNvPr>
          <p:cNvCxnSpPr>
            <a:cxnSpLocks/>
            <a:stCxn id="59" idx="4"/>
            <a:endCxn id="62" idx="0"/>
          </p:cNvCxnSpPr>
          <p:nvPr/>
        </p:nvCxnSpPr>
        <p:spPr>
          <a:xfrm rot="5400000">
            <a:off x="1491781" y="3295918"/>
            <a:ext cx="1200238" cy="2507183"/>
          </a:xfrm>
          <a:prstGeom prst="bentConnector3">
            <a:avLst>
              <a:gd name="adj1" fmla="val 50000"/>
            </a:avLst>
          </a:prstGeom>
          <a:ln w="9525">
            <a:prstDash val="dash"/>
            <a:tailEnd type="triangle"/>
          </a:ln>
        </p:spPr>
        <p:style>
          <a:lnRef idx="1">
            <a:schemeClr val="accent2"/>
          </a:lnRef>
          <a:fillRef idx="0">
            <a:schemeClr val="accent2"/>
          </a:fillRef>
          <a:effectRef idx="0">
            <a:schemeClr val="accent2"/>
          </a:effectRef>
          <a:fontRef idx="minor">
            <a:schemeClr val="tx1"/>
          </a:fontRef>
        </p:style>
      </p:cxnSp>
      <p:sp>
        <p:nvSpPr>
          <p:cNvPr id="75" name="楕円 74">
            <a:extLst>
              <a:ext uri="{FF2B5EF4-FFF2-40B4-BE49-F238E27FC236}">
                <a16:creationId xmlns:a16="http://schemas.microsoft.com/office/drawing/2014/main" id="{655336CD-E025-49C0-A7AD-F32221CD8638}"/>
              </a:ext>
            </a:extLst>
          </p:cNvPr>
          <p:cNvSpPr/>
          <p:nvPr/>
        </p:nvSpPr>
        <p:spPr>
          <a:xfrm>
            <a:off x="2581209" y="1283415"/>
            <a:ext cx="1193845" cy="1193845"/>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楕円 75">
            <a:extLst>
              <a:ext uri="{FF2B5EF4-FFF2-40B4-BE49-F238E27FC236}">
                <a16:creationId xmlns:a16="http://schemas.microsoft.com/office/drawing/2014/main" id="{D57E90D1-5865-4233-AD0D-F2F4382AB29F}"/>
              </a:ext>
            </a:extLst>
          </p:cNvPr>
          <p:cNvSpPr/>
          <p:nvPr/>
        </p:nvSpPr>
        <p:spPr>
          <a:xfrm>
            <a:off x="144400" y="2049927"/>
            <a:ext cx="1193845" cy="1193845"/>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a:extLst>
              <a:ext uri="{FF2B5EF4-FFF2-40B4-BE49-F238E27FC236}">
                <a16:creationId xmlns:a16="http://schemas.microsoft.com/office/drawing/2014/main" id="{0FF4421B-7C31-4A6A-93E0-533A131AED77}"/>
              </a:ext>
            </a:extLst>
          </p:cNvPr>
          <p:cNvSpPr/>
          <p:nvPr/>
        </p:nvSpPr>
        <p:spPr>
          <a:xfrm>
            <a:off x="1055055" y="2898061"/>
            <a:ext cx="1193845" cy="1193845"/>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楕円 78">
            <a:extLst>
              <a:ext uri="{FF2B5EF4-FFF2-40B4-BE49-F238E27FC236}">
                <a16:creationId xmlns:a16="http://schemas.microsoft.com/office/drawing/2014/main" id="{BBDCC72D-D5AC-47DC-9BBC-7B6600573229}"/>
              </a:ext>
            </a:extLst>
          </p:cNvPr>
          <p:cNvSpPr/>
          <p:nvPr/>
        </p:nvSpPr>
        <p:spPr>
          <a:xfrm>
            <a:off x="1111445" y="1304309"/>
            <a:ext cx="1193845" cy="1193845"/>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54240496-B01A-43B0-8CBE-810700BD8C56}"/>
              </a:ext>
            </a:extLst>
          </p:cNvPr>
          <p:cNvSpPr/>
          <p:nvPr/>
        </p:nvSpPr>
        <p:spPr>
          <a:xfrm>
            <a:off x="316083" y="5738237"/>
            <a:ext cx="3627612" cy="1007056"/>
          </a:xfrm>
          <a:prstGeom prst="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文本框 8">
            <a:extLst>
              <a:ext uri="{FF2B5EF4-FFF2-40B4-BE49-F238E27FC236}">
                <a16:creationId xmlns:a16="http://schemas.microsoft.com/office/drawing/2014/main" id="{4D84A3CE-BB2E-4141-BAD9-37B24B06C79C}"/>
              </a:ext>
            </a:extLst>
          </p:cNvPr>
          <p:cNvSpPr txBox="1"/>
          <p:nvPr/>
        </p:nvSpPr>
        <p:spPr>
          <a:xfrm>
            <a:off x="291992" y="6093296"/>
            <a:ext cx="4097646" cy="584775"/>
          </a:xfrm>
          <a:prstGeom prst="rect">
            <a:avLst/>
          </a:prstGeom>
          <a:noFill/>
        </p:spPr>
        <p:txBody>
          <a:bodyPr wrap="square" rtlCol="0">
            <a:spAutoFit/>
          </a:bodyPr>
          <a:lstStyle/>
          <a:p>
            <a:r>
              <a:rPr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移住ニーズの把握</a:t>
            </a:r>
            <a:r>
              <a:rPr lang="ja-JP" altLang="en-US" sz="110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（移住相談窓口経由者の場合）</a:t>
            </a:r>
            <a:endParaRPr lang="en-US" altLang="ja-JP" sz="110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◎自然と教育と便利＋「仕事」が強み</a:t>
            </a:r>
            <a:endParaRPr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6" name="文本框 8">
            <a:extLst>
              <a:ext uri="{FF2B5EF4-FFF2-40B4-BE49-F238E27FC236}">
                <a16:creationId xmlns:a16="http://schemas.microsoft.com/office/drawing/2014/main" id="{4A4123BE-19F0-4C72-BEBA-F7A602CD621E}"/>
              </a:ext>
            </a:extLst>
          </p:cNvPr>
          <p:cNvSpPr txBox="1"/>
          <p:nvPr/>
        </p:nvSpPr>
        <p:spPr>
          <a:xfrm>
            <a:off x="316083" y="5733256"/>
            <a:ext cx="3627612" cy="307777"/>
          </a:xfrm>
          <a:prstGeom prst="rect">
            <a:avLst/>
          </a:prstGeom>
          <a:solidFill>
            <a:schemeClr val="accent6"/>
          </a:solidFill>
        </p:spPr>
        <p:txBody>
          <a:bodyPr wrap="square" rtlCol="0">
            <a:spAutoFit/>
          </a:bodyPr>
          <a:lstStyle/>
          <a:p>
            <a:r>
              <a:rPr lang="ja-JP" altLang="en-US"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rPr>
              <a:t>わかってきた事</a:t>
            </a:r>
            <a:endParaRPr lang="en-US" altLang="ja-JP"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3" name="正方形/長方形 62">
            <a:extLst>
              <a:ext uri="{FF2B5EF4-FFF2-40B4-BE49-F238E27FC236}">
                <a16:creationId xmlns:a16="http://schemas.microsoft.com/office/drawing/2014/main" id="{B38CCBCE-D21E-4155-B7BD-E319F7F36ED3}"/>
              </a:ext>
            </a:extLst>
          </p:cNvPr>
          <p:cNvSpPr/>
          <p:nvPr/>
        </p:nvSpPr>
        <p:spPr>
          <a:xfrm>
            <a:off x="4211960" y="5738237"/>
            <a:ext cx="4595417" cy="1007056"/>
          </a:xfrm>
          <a:prstGeom prst="rec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文本框 8">
            <a:extLst>
              <a:ext uri="{FF2B5EF4-FFF2-40B4-BE49-F238E27FC236}">
                <a16:creationId xmlns:a16="http://schemas.microsoft.com/office/drawing/2014/main" id="{39011119-006B-4C54-9BB7-7D04152FB410}"/>
              </a:ext>
            </a:extLst>
          </p:cNvPr>
          <p:cNvSpPr txBox="1"/>
          <p:nvPr/>
        </p:nvSpPr>
        <p:spPr>
          <a:xfrm>
            <a:off x="4235869" y="6119336"/>
            <a:ext cx="4571508" cy="523220"/>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「仕事」の強みをもっと生かせないか？</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pPr marL="285750" indent="-285750">
              <a:buFont typeface="Wingdings" panose="05000000000000000000" pitchFamily="2" charset="2"/>
              <a:buChar char="ü"/>
            </a:pP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移住者全体の属性とニーズが把握できるのでは？</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7" name="文本框 8">
            <a:extLst>
              <a:ext uri="{FF2B5EF4-FFF2-40B4-BE49-F238E27FC236}">
                <a16:creationId xmlns:a16="http://schemas.microsoft.com/office/drawing/2014/main" id="{193329C4-B908-4C9F-9CBD-C03883775A79}"/>
              </a:ext>
            </a:extLst>
          </p:cNvPr>
          <p:cNvSpPr txBox="1"/>
          <p:nvPr/>
        </p:nvSpPr>
        <p:spPr>
          <a:xfrm>
            <a:off x="4211960" y="5733256"/>
            <a:ext cx="4595417" cy="307777"/>
          </a:xfrm>
          <a:prstGeom prst="rect">
            <a:avLst/>
          </a:prstGeom>
          <a:solidFill>
            <a:schemeClr val="accent5"/>
          </a:solidFill>
        </p:spPr>
        <p:txBody>
          <a:bodyPr wrap="square" rtlCol="0">
            <a:spAutoFit/>
          </a:bodyPr>
          <a:lstStyle/>
          <a:p>
            <a:r>
              <a:rPr lang="ja-JP" altLang="en-US"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rPr>
              <a:t>今後の広がりについて</a:t>
            </a:r>
            <a:endParaRPr lang="en-US" altLang="ja-JP"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087308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9173AB8-B8A7-4B3B-A46D-2E8742B6CD26}"/>
              </a:ext>
            </a:extLst>
          </p:cNvPr>
          <p:cNvSpPr>
            <a:spLocks noGrp="1"/>
          </p:cNvSpPr>
          <p:nvPr>
            <p:ph type="sldNum" sz="quarter" idx="12"/>
          </p:nvPr>
        </p:nvSpPr>
        <p:spPr/>
        <p:txBody>
          <a:bodyPr/>
          <a:lstStyle/>
          <a:p>
            <a:fld id="{0C913308-F349-4B6D-A68A-DD1791B4A57B}" type="slidenum">
              <a:rPr lang="zh-CN" altLang="en-US" smtClean="0"/>
              <a:pPr/>
              <a:t>5</a:t>
            </a:fld>
            <a:endParaRPr lang="zh-CN" altLang="en-US"/>
          </a:p>
        </p:txBody>
      </p:sp>
      <p:cxnSp>
        <p:nvCxnSpPr>
          <p:cNvPr id="4" name="直線コネクタ 3">
            <a:extLst>
              <a:ext uri="{FF2B5EF4-FFF2-40B4-BE49-F238E27FC236}">
                <a16:creationId xmlns:a16="http://schemas.microsoft.com/office/drawing/2014/main" id="{7389BC2D-F7B2-4FAE-836B-919035D12580}"/>
              </a:ext>
            </a:extLst>
          </p:cNvPr>
          <p:cNvCxnSpPr/>
          <p:nvPr/>
        </p:nvCxnSpPr>
        <p:spPr>
          <a:xfrm>
            <a:off x="395536" y="3429000"/>
            <a:ext cx="8352928"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78A8A51E-5700-44B2-B39A-16B930D8664F}"/>
              </a:ext>
            </a:extLst>
          </p:cNvPr>
          <p:cNvCxnSpPr>
            <a:cxnSpLocks/>
          </p:cNvCxnSpPr>
          <p:nvPr/>
        </p:nvCxnSpPr>
        <p:spPr>
          <a:xfrm>
            <a:off x="4499992" y="476672"/>
            <a:ext cx="0" cy="5828959"/>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4E981E4-B4DA-4120-9DFA-8B29C20F0313}"/>
              </a:ext>
            </a:extLst>
          </p:cNvPr>
          <p:cNvSpPr txBox="1"/>
          <p:nvPr/>
        </p:nvSpPr>
        <p:spPr>
          <a:xfrm>
            <a:off x="241277" y="3091027"/>
            <a:ext cx="1224136"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保守的</a:t>
            </a:r>
          </a:p>
        </p:txBody>
      </p:sp>
      <p:sp>
        <p:nvSpPr>
          <p:cNvPr id="8" name="テキスト ボックス 7">
            <a:extLst>
              <a:ext uri="{FF2B5EF4-FFF2-40B4-BE49-F238E27FC236}">
                <a16:creationId xmlns:a16="http://schemas.microsoft.com/office/drawing/2014/main" id="{963E1BE5-1E66-40B2-B766-CF298A0DDC73}"/>
              </a:ext>
            </a:extLst>
          </p:cNvPr>
          <p:cNvSpPr txBox="1"/>
          <p:nvPr/>
        </p:nvSpPr>
        <p:spPr>
          <a:xfrm>
            <a:off x="7812360" y="3122883"/>
            <a:ext cx="1011885" cy="307777"/>
          </a:xfrm>
          <a:prstGeom prst="rect">
            <a:avLst/>
          </a:prstGeom>
          <a:noFill/>
        </p:spPr>
        <p:txBody>
          <a:bodyPr wrap="square" rtlCol="0">
            <a:spAutoFit/>
          </a:bodyPr>
          <a:lstStyle/>
          <a:p>
            <a:pPr algn="r"/>
            <a:r>
              <a:rPr kumimoji="1" lang="ja-JP" altLang="en-US" sz="1400" dirty="0">
                <a:latin typeface="BIZ UDPゴシック" panose="020B0400000000000000" pitchFamily="50" charset="-128"/>
                <a:ea typeface="BIZ UDPゴシック" panose="020B0400000000000000" pitchFamily="50" charset="-128"/>
              </a:rPr>
              <a:t>進歩的</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00FAB06-86EC-4E51-B68C-28C4A8D39808}"/>
              </a:ext>
            </a:extLst>
          </p:cNvPr>
          <p:cNvSpPr txBox="1"/>
          <p:nvPr/>
        </p:nvSpPr>
        <p:spPr>
          <a:xfrm>
            <a:off x="3803352" y="90704"/>
            <a:ext cx="1897602"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行動的、積極的</a:t>
            </a:r>
          </a:p>
        </p:txBody>
      </p:sp>
      <p:sp>
        <p:nvSpPr>
          <p:cNvPr id="10" name="テキスト ボックス 9">
            <a:extLst>
              <a:ext uri="{FF2B5EF4-FFF2-40B4-BE49-F238E27FC236}">
                <a16:creationId xmlns:a16="http://schemas.microsoft.com/office/drawing/2014/main" id="{CA7A898F-1BB2-4325-834E-9E3C9FB1C4C9}"/>
              </a:ext>
            </a:extLst>
          </p:cNvPr>
          <p:cNvSpPr txBox="1"/>
          <p:nvPr/>
        </p:nvSpPr>
        <p:spPr>
          <a:xfrm>
            <a:off x="4140085" y="6305631"/>
            <a:ext cx="1224136"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慎重派</a:t>
            </a:r>
          </a:p>
        </p:txBody>
      </p:sp>
      <p:pic>
        <p:nvPicPr>
          <p:cNvPr id="31" name="図 30">
            <a:extLst>
              <a:ext uri="{FF2B5EF4-FFF2-40B4-BE49-F238E27FC236}">
                <a16:creationId xmlns:a16="http://schemas.microsoft.com/office/drawing/2014/main" id="{83F1C7C0-5B62-4F2B-B7B8-C31238344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37" y="2147559"/>
            <a:ext cx="3264587" cy="2443494"/>
          </a:xfrm>
          <a:prstGeom prst="rect">
            <a:avLst/>
          </a:prstGeom>
        </p:spPr>
      </p:pic>
      <p:sp>
        <p:nvSpPr>
          <p:cNvPr id="19" name="楕円 18">
            <a:extLst>
              <a:ext uri="{FF2B5EF4-FFF2-40B4-BE49-F238E27FC236}">
                <a16:creationId xmlns:a16="http://schemas.microsoft.com/office/drawing/2014/main" id="{57D3ADA7-027A-4032-B99F-4B9B3DB57FF0}"/>
              </a:ext>
            </a:extLst>
          </p:cNvPr>
          <p:cNvSpPr/>
          <p:nvPr/>
        </p:nvSpPr>
        <p:spPr>
          <a:xfrm>
            <a:off x="513069" y="4249857"/>
            <a:ext cx="3032721" cy="860775"/>
          </a:xfrm>
          <a:prstGeom prst="ellipse">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BIZ UDPゴシック" panose="020B0400000000000000" pitchFamily="50" charset="-128"/>
                <a:ea typeface="BIZ UDPゴシック" panose="020B0400000000000000" pitchFamily="50" charset="-128"/>
              </a:rPr>
              <a:t>地域活動のキーワード</a:t>
            </a:r>
            <a:endParaRPr kumimoji="1" lang="en-US" altLang="ja-JP" sz="1000" dirty="0">
              <a:latin typeface="BIZ UDPゴシック" panose="020B0400000000000000" pitchFamily="50" charset="-128"/>
              <a:ea typeface="BIZ UDPゴシック" panose="020B0400000000000000" pitchFamily="50" charset="-128"/>
            </a:endParaRPr>
          </a:p>
          <a:p>
            <a:pPr algn="ct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地域おこし協力隊、</a:t>
            </a:r>
            <a:r>
              <a:rPr kumimoji="1" lang="en-US" altLang="ja-JP" sz="1400" b="1" dirty="0">
                <a:latin typeface="BIZ UDPゴシック" panose="020B0400000000000000" pitchFamily="50" charset="-128"/>
                <a:ea typeface="BIZ UDPゴシック" panose="020B0400000000000000" pitchFamily="50" charset="-128"/>
              </a:rPr>
              <a:t>NPO</a:t>
            </a:r>
            <a:endParaRPr kumimoji="1" lang="ja-JP" altLang="en-US" sz="1400" b="1" dirty="0">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DBFBE448-647F-4BC4-808E-51125E197F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9774" y="3248566"/>
            <a:ext cx="3061624" cy="2314551"/>
          </a:xfrm>
          <a:prstGeom prst="rect">
            <a:avLst/>
          </a:prstGeom>
        </p:spPr>
      </p:pic>
      <p:sp>
        <p:nvSpPr>
          <p:cNvPr id="22" name="楕円 21">
            <a:extLst>
              <a:ext uri="{FF2B5EF4-FFF2-40B4-BE49-F238E27FC236}">
                <a16:creationId xmlns:a16="http://schemas.microsoft.com/office/drawing/2014/main" id="{E476795A-2ADB-419B-8E03-D9C70275408F}"/>
              </a:ext>
            </a:extLst>
          </p:cNvPr>
          <p:cNvSpPr/>
          <p:nvPr/>
        </p:nvSpPr>
        <p:spPr>
          <a:xfrm>
            <a:off x="5788448" y="4842648"/>
            <a:ext cx="3032721" cy="785076"/>
          </a:xfrm>
          <a:prstGeom prst="ellipse">
            <a:avLst/>
          </a:prstGeom>
          <a:solidFill>
            <a:schemeClr val="tx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BIZ UDPゴシック" panose="020B0400000000000000" pitchFamily="50" charset="-128"/>
                <a:ea typeface="BIZ UDPゴシック" panose="020B0400000000000000" pitchFamily="50" charset="-128"/>
              </a:rPr>
              <a:t>地域活動のキーワード</a:t>
            </a:r>
            <a:endParaRPr kumimoji="1" lang="en-US" altLang="ja-JP" sz="1000" dirty="0">
              <a:latin typeface="BIZ UDPゴシック" panose="020B0400000000000000" pitchFamily="50" charset="-128"/>
              <a:ea typeface="BIZ UDPゴシック" panose="020B0400000000000000" pitchFamily="50" charset="-128"/>
            </a:endParaRPr>
          </a:p>
          <a:p>
            <a:pPr algn="ct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就農体験、移住フェア</a:t>
            </a:r>
          </a:p>
        </p:txBody>
      </p:sp>
      <p:pic>
        <p:nvPicPr>
          <p:cNvPr id="32" name="図 31">
            <a:extLst>
              <a:ext uri="{FF2B5EF4-FFF2-40B4-BE49-F238E27FC236}">
                <a16:creationId xmlns:a16="http://schemas.microsoft.com/office/drawing/2014/main" id="{ADF86CE2-16BB-46F6-A308-FCF51B2D19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4616" y="232349"/>
            <a:ext cx="3200193" cy="2435246"/>
          </a:xfrm>
          <a:prstGeom prst="rect">
            <a:avLst/>
          </a:prstGeom>
        </p:spPr>
      </p:pic>
      <p:sp>
        <p:nvSpPr>
          <p:cNvPr id="25" name="楕円 24">
            <a:extLst>
              <a:ext uri="{FF2B5EF4-FFF2-40B4-BE49-F238E27FC236}">
                <a16:creationId xmlns:a16="http://schemas.microsoft.com/office/drawing/2014/main" id="{BDEF10E9-8EB3-4BF3-975F-6DC0E239C199}"/>
              </a:ext>
            </a:extLst>
          </p:cNvPr>
          <p:cNvSpPr/>
          <p:nvPr/>
        </p:nvSpPr>
        <p:spPr>
          <a:xfrm>
            <a:off x="4745800" y="2122698"/>
            <a:ext cx="3032721" cy="785076"/>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BIZ UDPゴシック" panose="020B0400000000000000" pitchFamily="50" charset="-128"/>
                <a:ea typeface="BIZ UDPゴシック" panose="020B0400000000000000" pitchFamily="50" charset="-128"/>
              </a:rPr>
              <a:t>地域活動のキーワード</a:t>
            </a:r>
            <a:endParaRPr kumimoji="1" lang="en-US" altLang="ja-JP" sz="1000" dirty="0">
              <a:latin typeface="BIZ UDPゴシック" panose="020B0400000000000000" pitchFamily="50" charset="-128"/>
              <a:ea typeface="BIZ UDPゴシック" panose="020B0400000000000000" pitchFamily="50" charset="-128"/>
            </a:endParaRPr>
          </a:p>
          <a:p>
            <a:pPr algn="ct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古民家、ソトコト系</a:t>
            </a:r>
          </a:p>
        </p:txBody>
      </p:sp>
      <p:sp>
        <p:nvSpPr>
          <p:cNvPr id="35" name="文本框 8">
            <a:extLst>
              <a:ext uri="{FF2B5EF4-FFF2-40B4-BE49-F238E27FC236}">
                <a16:creationId xmlns:a16="http://schemas.microsoft.com/office/drawing/2014/main" id="{F8F0225F-5837-4F68-ADD4-B2E64BE6B9BF}"/>
              </a:ext>
            </a:extLst>
          </p:cNvPr>
          <p:cNvSpPr txBox="1"/>
          <p:nvPr/>
        </p:nvSpPr>
        <p:spPr>
          <a:xfrm>
            <a:off x="611560" y="205877"/>
            <a:ext cx="1980029" cy="400110"/>
          </a:xfrm>
          <a:prstGeom prst="rect">
            <a:avLst/>
          </a:prstGeom>
          <a:noFill/>
        </p:spPr>
        <p:txBody>
          <a:bodyPr wrap="non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阿南市の移住者</a:t>
            </a:r>
          </a:p>
        </p:txBody>
      </p:sp>
      <p:sp>
        <p:nvSpPr>
          <p:cNvPr id="38" name="PA_矩形 11">
            <a:extLst>
              <a:ext uri="{FF2B5EF4-FFF2-40B4-BE49-F238E27FC236}">
                <a16:creationId xmlns:a16="http://schemas.microsoft.com/office/drawing/2014/main" id="{B25EB07A-12B7-4A03-BF22-DD9199DB02B4}"/>
              </a:ext>
            </a:extLst>
          </p:cNvPr>
          <p:cNvSpPr/>
          <p:nvPr>
            <p:custDataLst>
              <p:tags r:id="rId1"/>
            </p:custDataLst>
          </p:nvPr>
        </p:nvSpPr>
        <p:spPr>
          <a:xfrm flipV="1">
            <a:off x="-1" y="598621"/>
            <a:ext cx="3797449" cy="45719"/>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latin typeface="BIZ UDPゴシック" panose="020B0400000000000000" pitchFamily="50" charset="-128"/>
              <a:ea typeface="BIZ UDPゴシック" panose="020B0400000000000000" pitchFamily="50" charset="-128"/>
            </a:endParaRPr>
          </a:p>
        </p:txBody>
      </p:sp>
      <p:sp>
        <p:nvSpPr>
          <p:cNvPr id="39" name="文本框 23">
            <a:extLst>
              <a:ext uri="{FF2B5EF4-FFF2-40B4-BE49-F238E27FC236}">
                <a16:creationId xmlns:a16="http://schemas.microsoft.com/office/drawing/2014/main" id="{00C270C9-1A11-4A2F-8430-AF56547D3626}"/>
              </a:ext>
            </a:extLst>
          </p:cNvPr>
          <p:cNvSpPr txBox="1"/>
          <p:nvPr/>
        </p:nvSpPr>
        <p:spPr>
          <a:xfrm>
            <a:off x="0" y="169442"/>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02</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1" name="文本框 8">
            <a:extLst>
              <a:ext uri="{FF2B5EF4-FFF2-40B4-BE49-F238E27FC236}">
                <a16:creationId xmlns:a16="http://schemas.microsoft.com/office/drawing/2014/main" id="{5BFD3B2E-A15D-4C93-B797-04CB047B332E}"/>
              </a:ext>
            </a:extLst>
          </p:cNvPr>
          <p:cNvSpPr txBox="1"/>
          <p:nvPr/>
        </p:nvSpPr>
        <p:spPr>
          <a:xfrm>
            <a:off x="54488" y="697036"/>
            <a:ext cx="5081840" cy="738664"/>
          </a:xfrm>
          <a:prstGeom prst="rect">
            <a:avLst/>
          </a:prstGeom>
          <a:noFill/>
        </p:spPr>
        <p:txBody>
          <a:bodyPr wrap="none" rtlCol="0">
            <a:spAutoFit/>
          </a:bodyPr>
          <a:lstStyle/>
          <a:p>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（仮説）</a:t>
            </a:r>
            <a:endPar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これら調査から阿南市の移住者像としてマッチしやすいペルソナ像を描いた。</a:t>
            </a:r>
            <a:endPar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次に、各ペルソナとマッチしやすい阿南市の「キーワード」＆「地域での具体的な活動」</a:t>
            </a:r>
            <a:endPar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⇒これらの洗い出しと実践で、マッチング率の高い接点を作れるのでは？</a:t>
            </a:r>
            <a:endParaRPr kumimoji="1"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FBA7CDBC-7778-46D9-9FD1-B83DA77B2F5F}"/>
              </a:ext>
            </a:extLst>
          </p:cNvPr>
          <p:cNvSpPr/>
          <p:nvPr/>
        </p:nvSpPr>
        <p:spPr>
          <a:xfrm>
            <a:off x="316083" y="5738237"/>
            <a:ext cx="3627612" cy="1007056"/>
          </a:xfrm>
          <a:prstGeom prst="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文本框 8">
            <a:extLst>
              <a:ext uri="{FF2B5EF4-FFF2-40B4-BE49-F238E27FC236}">
                <a16:creationId xmlns:a16="http://schemas.microsoft.com/office/drawing/2014/main" id="{93022164-548F-49F0-AADB-F0351D43CB3F}"/>
              </a:ext>
            </a:extLst>
          </p:cNvPr>
          <p:cNvSpPr txBox="1"/>
          <p:nvPr/>
        </p:nvSpPr>
        <p:spPr>
          <a:xfrm>
            <a:off x="291992" y="6173746"/>
            <a:ext cx="4097646" cy="584775"/>
          </a:xfrm>
          <a:prstGeom prst="rect">
            <a:avLst/>
          </a:prstGeom>
          <a:noFill/>
        </p:spPr>
        <p:txBody>
          <a:bodyPr wrap="square" rtlCol="0">
            <a:spAutoFit/>
          </a:bodyPr>
          <a:lstStyle/>
          <a:p>
            <a:r>
              <a:rPr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移住者属性の把握</a:t>
            </a:r>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（移住相談窓口経由者の場合）</a:t>
            </a:r>
            <a:endParaRPr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endParaRPr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3" name="文本框 8">
            <a:extLst>
              <a:ext uri="{FF2B5EF4-FFF2-40B4-BE49-F238E27FC236}">
                <a16:creationId xmlns:a16="http://schemas.microsoft.com/office/drawing/2014/main" id="{A627190D-A1BE-44B3-88B6-C33D679E3772}"/>
              </a:ext>
            </a:extLst>
          </p:cNvPr>
          <p:cNvSpPr txBox="1"/>
          <p:nvPr/>
        </p:nvSpPr>
        <p:spPr>
          <a:xfrm>
            <a:off x="316083" y="5733256"/>
            <a:ext cx="3627612" cy="307777"/>
          </a:xfrm>
          <a:prstGeom prst="rect">
            <a:avLst/>
          </a:prstGeom>
          <a:solidFill>
            <a:schemeClr val="accent6"/>
          </a:solidFill>
        </p:spPr>
        <p:txBody>
          <a:bodyPr wrap="square" rtlCol="0">
            <a:spAutoFit/>
          </a:bodyPr>
          <a:lstStyle/>
          <a:p>
            <a:r>
              <a:rPr lang="ja-JP" altLang="en-US"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rPr>
              <a:t>わかってきた事</a:t>
            </a:r>
            <a:endParaRPr lang="en-US" altLang="ja-JP"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4" name="正方形/長方形 23">
            <a:extLst>
              <a:ext uri="{FF2B5EF4-FFF2-40B4-BE49-F238E27FC236}">
                <a16:creationId xmlns:a16="http://schemas.microsoft.com/office/drawing/2014/main" id="{E07B2E89-5C6C-4242-8AD4-EA66AAE17C39}"/>
              </a:ext>
            </a:extLst>
          </p:cNvPr>
          <p:cNvSpPr/>
          <p:nvPr/>
        </p:nvSpPr>
        <p:spPr>
          <a:xfrm>
            <a:off x="4211960" y="5738237"/>
            <a:ext cx="4595417" cy="1007056"/>
          </a:xfrm>
          <a:prstGeom prst="rec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文本框 8">
            <a:extLst>
              <a:ext uri="{FF2B5EF4-FFF2-40B4-BE49-F238E27FC236}">
                <a16:creationId xmlns:a16="http://schemas.microsoft.com/office/drawing/2014/main" id="{AD1CF74F-5BFA-4196-8C05-5D1E19EB78D4}"/>
              </a:ext>
            </a:extLst>
          </p:cNvPr>
          <p:cNvSpPr txBox="1"/>
          <p:nvPr/>
        </p:nvSpPr>
        <p:spPr>
          <a:xfrm>
            <a:off x="4235869" y="6119336"/>
            <a:ext cx="4571508" cy="523220"/>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属性別のプロモーション戦略が立てられる</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pPr marL="285750" indent="-285750">
              <a:buFont typeface="Wingdings" panose="05000000000000000000" pitchFamily="2" charset="2"/>
              <a:buChar char="ü"/>
            </a:pP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属性別の「移住」までのプロセスを戦略化できる</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7" name="文本框 8">
            <a:extLst>
              <a:ext uri="{FF2B5EF4-FFF2-40B4-BE49-F238E27FC236}">
                <a16:creationId xmlns:a16="http://schemas.microsoft.com/office/drawing/2014/main" id="{4CF35846-9CDD-4C2E-906B-121445FC1D1F}"/>
              </a:ext>
            </a:extLst>
          </p:cNvPr>
          <p:cNvSpPr txBox="1"/>
          <p:nvPr/>
        </p:nvSpPr>
        <p:spPr>
          <a:xfrm>
            <a:off x="4211960" y="5733256"/>
            <a:ext cx="4595417" cy="307777"/>
          </a:xfrm>
          <a:prstGeom prst="rect">
            <a:avLst/>
          </a:prstGeom>
          <a:solidFill>
            <a:schemeClr val="accent5"/>
          </a:solidFill>
        </p:spPr>
        <p:txBody>
          <a:bodyPr wrap="square" rtlCol="0">
            <a:spAutoFit/>
          </a:bodyPr>
          <a:lstStyle/>
          <a:p>
            <a:r>
              <a:rPr lang="ja-JP" altLang="en-US"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rPr>
              <a:t>今後の広がりについて</a:t>
            </a:r>
            <a:endParaRPr lang="en-US" altLang="ja-JP"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2489115659"/>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FD8EC971-C263-4B3D-AD5B-CAE3E1206A60}"/>
              </a:ext>
            </a:extLst>
          </p:cNvPr>
          <p:cNvSpPr txBox="1"/>
          <p:nvPr/>
        </p:nvSpPr>
        <p:spPr>
          <a:xfrm>
            <a:off x="1012169" y="6296797"/>
            <a:ext cx="1301817" cy="338554"/>
          </a:xfrm>
          <a:prstGeom prst="rect">
            <a:avLst/>
          </a:prstGeom>
          <a:noFill/>
        </p:spPr>
        <p:txBody>
          <a:bodyPr wrap="square" rtlCol="0">
            <a:spAutoFit/>
          </a:bodyPr>
          <a:lstStyle/>
          <a:p>
            <a:pPr algn="ctr"/>
            <a:r>
              <a:rPr kumimoji="1" lang="ja-JP" altLang="en-US" sz="1600" b="1" dirty="0">
                <a:solidFill>
                  <a:srgbClr val="FF0000"/>
                </a:solidFill>
                <a:latin typeface="BIZ UDPゴシック" panose="020B0400000000000000" pitchFamily="50" charset="-128"/>
                <a:ea typeface="BIZ UDPゴシック" panose="020B0400000000000000" pitchFamily="50" charset="-128"/>
              </a:rPr>
              <a:t>利便性</a:t>
            </a:r>
          </a:p>
        </p:txBody>
      </p:sp>
      <p:sp>
        <p:nvSpPr>
          <p:cNvPr id="94" name="楕円 93">
            <a:extLst>
              <a:ext uri="{FF2B5EF4-FFF2-40B4-BE49-F238E27FC236}">
                <a16:creationId xmlns:a16="http://schemas.microsoft.com/office/drawing/2014/main" id="{B976B210-9FED-43B9-9B7B-AC89CE863594}"/>
              </a:ext>
            </a:extLst>
          </p:cNvPr>
          <p:cNvSpPr/>
          <p:nvPr/>
        </p:nvSpPr>
        <p:spPr>
          <a:xfrm>
            <a:off x="1144097" y="5762521"/>
            <a:ext cx="1000726" cy="1000726"/>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65843309-CA0A-4A8B-B4FB-EFE20B50E17C}"/>
              </a:ext>
            </a:extLst>
          </p:cNvPr>
          <p:cNvSpPr/>
          <p:nvPr/>
        </p:nvSpPr>
        <p:spPr>
          <a:xfrm>
            <a:off x="611560" y="2204771"/>
            <a:ext cx="1979219" cy="3428534"/>
          </a:xfrm>
          <a:prstGeom prst="roundRect">
            <a:avLst>
              <a:gd name="adj" fmla="val 1006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C996672D-A89C-41CF-A66B-DB3934642AD1}"/>
              </a:ext>
            </a:extLst>
          </p:cNvPr>
          <p:cNvSpPr/>
          <p:nvPr/>
        </p:nvSpPr>
        <p:spPr>
          <a:xfrm>
            <a:off x="881989" y="2505978"/>
            <a:ext cx="1495426" cy="14276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楕円 46">
            <a:extLst>
              <a:ext uri="{FF2B5EF4-FFF2-40B4-BE49-F238E27FC236}">
                <a16:creationId xmlns:a16="http://schemas.microsoft.com/office/drawing/2014/main" id="{5148AE7F-138E-4A91-A158-F1781AE6AC27}"/>
              </a:ext>
            </a:extLst>
          </p:cNvPr>
          <p:cNvSpPr/>
          <p:nvPr/>
        </p:nvSpPr>
        <p:spPr>
          <a:xfrm>
            <a:off x="881989" y="4009948"/>
            <a:ext cx="1495426" cy="14276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スライド番号プレースホルダー 15">
            <a:extLst>
              <a:ext uri="{FF2B5EF4-FFF2-40B4-BE49-F238E27FC236}">
                <a16:creationId xmlns:a16="http://schemas.microsoft.com/office/drawing/2014/main" id="{87958F58-E3B8-41DA-A31F-02773B6DBEE2}"/>
              </a:ext>
            </a:extLst>
          </p:cNvPr>
          <p:cNvSpPr>
            <a:spLocks noGrp="1"/>
          </p:cNvSpPr>
          <p:nvPr>
            <p:ph type="sldNum" sz="quarter" idx="12"/>
          </p:nvPr>
        </p:nvSpPr>
        <p:spPr/>
        <p:txBody>
          <a:bodyPr/>
          <a:lstStyle/>
          <a:p>
            <a:fld id="{0C913308-F349-4B6D-A68A-DD1791B4A57B}" type="slidenum">
              <a:rPr lang="zh-CN" altLang="en-US" smtClean="0"/>
              <a:pPr/>
              <a:t>6</a:t>
            </a:fld>
            <a:endParaRPr lang="zh-CN" altLang="en-US"/>
          </a:p>
        </p:txBody>
      </p:sp>
      <p:sp>
        <p:nvSpPr>
          <p:cNvPr id="18" name="文本框 8">
            <a:extLst>
              <a:ext uri="{FF2B5EF4-FFF2-40B4-BE49-F238E27FC236}">
                <a16:creationId xmlns:a16="http://schemas.microsoft.com/office/drawing/2014/main" id="{D1FBDE54-47B0-4786-9634-79D7F5DCAF43}"/>
              </a:ext>
            </a:extLst>
          </p:cNvPr>
          <p:cNvSpPr txBox="1"/>
          <p:nvPr/>
        </p:nvSpPr>
        <p:spPr>
          <a:xfrm>
            <a:off x="611560" y="205877"/>
            <a:ext cx="2701381" cy="400110"/>
          </a:xfrm>
          <a:prstGeom prst="rect">
            <a:avLst/>
          </a:prstGeom>
          <a:noFill/>
        </p:spPr>
        <p:txBody>
          <a:bodyPr wrap="non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本調査の目指すところ</a:t>
            </a:r>
            <a:endParaRPr kumimoji="1" lang="en-US" altLang="ja-JP"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3" name="スライド番号プレースホルダー 15">
            <a:extLst>
              <a:ext uri="{FF2B5EF4-FFF2-40B4-BE49-F238E27FC236}">
                <a16:creationId xmlns:a16="http://schemas.microsoft.com/office/drawing/2014/main" id="{DB7A6AA4-41DC-461D-9BA6-061C66D67125}"/>
              </a:ext>
            </a:extLst>
          </p:cNvPr>
          <p:cNvSpPr txBox="1">
            <a:spLocks/>
          </p:cNvSpPr>
          <p:nvPr/>
        </p:nvSpPr>
        <p:spPr>
          <a:xfrm>
            <a:off x="7002038" y="6492876"/>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825" kern="1200">
                <a:solidFill>
                  <a:schemeClr val="tx1">
                    <a:tint val="75000"/>
                  </a:schemeClr>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smtClean="0"/>
              <a:pPr/>
              <a:t>6</a:t>
            </a:fld>
            <a:endParaRPr lang="zh-CN" altLang="en-US"/>
          </a:p>
        </p:txBody>
      </p:sp>
      <p:sp>
        <p:nvSpPr>
          <p:cNvPr id="37" name="PA_矩形 11">
            <a:extLst>
              <a:ext uri="{FF2B5EF4-FFF2-40B4-BE49-F238E27FC236}">
                <a16:creationId xmlns:a16="http://schemas.microsoft.com/office/drawing/2014/main" id="{F3C5EA02-52A2-41E2-A307-2638CAFF13CD}"/>
              </a:ext>
            </a:extLst>
          </p:cNvPr>
          <p:cNvSpPr/>
          <p:nvPr>
            <p:custDataLst>
              <p:tags r:id="rId1"/>
            </p:custDataLst>
          </p:nvPr>
        </p:nvSpPr>
        <p:spPr>
          <a:xfrm flipV="1">
            <a:off x="0" y="598622"/>
            <a:ext cx="5919226" cy="45719"/>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latin typeface="BIZ UDPゴシック" panose="020B0400000000000000" pitchFamily="50" charset="-128"/>
              <a:ea typeface="BIZ UDPゴシック" panose="020B0400000000000000" pitchFamily="50" charset="-128"/>
            </a:endParaRPr>
          </a:p>
        </p:txBody>
      </p:sp>
      <p:sp>
        <p:nvSpPr>
          <p:cNvPr id="11" name="文本框 23">
            <a:extLst>
              <a:ext uri="{FF2B5EF4-FFF2-40B4-BE49-F238E27FC236}">
                <a16:creationId xmlns:a16="http://schemas.microsoft.com/office/drawing/2014/main" id="{4EE59E03-84E8-4C4D-90D6-6F89C0C9EC60}"/>
              </a:ext>
            </a:extLst>
          </p:cNvPr>
          <p:cNvSpPr txBox="1"/>
          <p:nvPr/>
        </p:nvSpPr>
        <p:spPr>
          <a:xfrm>
            <a:off x="-12859" y="167470"/>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03</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0" name="文本框 8">
            <a:extLst>
              <a:ext uri="{FF2B5EF4-FFF2-40B4-BE49-F238E27FC236}">
                <a16:creationId xmlns:a16="http://schemas.microsoft.com/office/drawing/2014/main" id="{7AB2587C-21EF-48EE-A0C9-F1F5E7BA1494}"/>
              </a:ext>
            </a:extLst>
          </p:cNvPr>
          <p:cNvSpPr txBox="1"/>
          <p:nvPr/>
        </p:nvSpPr>
        <p:spPr>
          <a:xfrm>
            <a:off x="995474" y="1904983"/>
            <a:ext cx="1250515" cy="523220"/>
          </a:xfrm>
          <a:prstGeom prst="rect">
            <a:avLst/>
          </a:prstGeom>
          <a:solidFill>
            <a:schemeClr val="bg1"/>
          </a:solidFill>
        </p:spPr>
        <p:txBody>
          <a:bodyPr wrap="square" rtlCol="0">
            <a:spAutoFit/>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豊かな</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地域資源</a:t>
            </a:r>
            <a:endParaRPr kumimoji="1" lang="en-US" altLang="ja-JP" sz="1400" b="1" u="sng" dirty="0">
              <a:solidFill>
                <a:srgbClr val="FF0000"/>
              </a:solidFill>
              <a:latin typeface="BIZ UDPゴシック" panose="020B0400000000000000" pitchFamily="50" charset="-128"/>
              <a:ea typeface="BIZ UDPゴシック" panose="020B0400000000000000" pitchFamily="50" charset="-128"/>
            </a:endParaRPr>
          </a:p>
        </p:txBody>
      </p:sp>
      <p:pic>
        <p:nvPicPr>
          <p:cNvPr id="12" name="グラフィックス 11" descr="山 単色塗りつぶし">
            <a:extLst>
              <a:ext uri="{FF2B5EF4-FFF2-40B4-BE49-F238E27FC236}">
                <a16:creationId xmlns:a16="http://schemas.microsoft.com/office/drawing/2014/main" id="{7D1BD317-D43B-44F5-B59E-503F0C3038B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97611" y="2505978"/>
            <a:ext cx="523535" cy="523535"/>
          </a:xfrm>
          <a:prstGeom prst="rect">
            <a:avLst/>
          </a:prstGeom>
        </p:spPr>
      </p:pic>
      <p:pic>
        <p:nvPicPr>
          <p:cNvPr id="14" name="グラフィックス 13" descr="波 単色塗りつぶし">
            <a:extLst>
              <a:ext uri="{FF2B5EF4-FFF2-40B4-BE49-F238E27FC236}">
                <a16:creationId xmlns:a16="http://schemas.microsoft.com/office/drawing/2014/main" id="{11BFCB4E-9C94-4AA3-81DA-2CBAAF64D3F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88438" y="2955295"/>
            <a:ext cx="481245" cy="481245"/>
          </a:xfrm>
          <a:prstGeom prst="rect">
            <a:avLst/>
          </a:prstGeom>
        </p:spPr>
      </p:pic>
      <p:pic>
        <p:nvPicPr>
          <p:cNvPr id="17" name="グラフィックス 16" descr="リモートでの作業 単色塗りつぶし">
            <a:extLst>
              <a:ext uri="{FF2B5EF4-FFF2-40B4-BE49-F238E27FC236}">
                <a16:creationId xmlns:a16="http://schemas.microsoft.com/office/drawing/2014/main" id="{258F9363-E636-4D16-B03C-4ACFFBD27B4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16589" y="6133298"/>
            <a:ext cx="384580" cy="384580"/>
          </a:xfrm>
          <a:prstGeom prst="rect">
            <a:avLst/>
          </a:prstGeom>
        </p:spPr>
      </p:pic>
      <p:pic>
        <p:nvPicPr>
          <p:cNvPr id="19" name="グラフィックス 18" descr="校舎 単色塗りつぶし">
            <a:extLst>
              <a:ext uri="{FF2B5EF4-FFF2-40B4-BE49-F238E27FC236}">
                <a16:creationId xmlns:a16="http://schemas.microsoft.com/office/drawing/2014/main" id="{405F29A2-6045-4339-8768-50D56EBD169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10857" y="5800619"/>
            <a:ext cx="472828" cy="472828"/>
          </a:xfrm>
          <a:prstGeom prst="rect">
            <a:avLst/>
          </a:prstGeom>
        </p:spPr>
      </p:pic>
      <p:pic>
        <p:nvPicPr>
          <p:cNvPr id="4" name="グラフィックス 3" descr="農業 単色塗りつぶし">
            <a:extLst>
              <a:ext uri="{FF2B5EF4-FFF2-40B4-BE49-F238E27FC236}">
                <a16:creationId xmlns:a16="http://schemas.microsoft.com/office/drawing/2014/main" id="{CBF7DD33-4E07-42B3-A966-852640C1736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962733">
            <a:off x="1669876" y="2765255"/>
            <a:ext cx="554276" cy="554276"/>
          </a:xfrm>
          <a:prstGeom prst="rect">
            <a:avLst/>
          </a:prstGeom>
        </p:spPr>
      </p:pic>
      <p:pic>
        <p:nvPicPr>
          <p:cNvPr id="9" name="グラフィックス 8" descr="アジアの寺院 単色塗りつぶし">
            <a:extLst>
              <a:ext uri="{FF2B5EF4-FFF2-40B4-BE49-F238E27FC236}">
                <a16:creationId xmlns:a16="http://schemas.microsoft.com/office/drawing/2014/main" id="{85DEC125-F47A-49C8-9BE2-BDA211A7561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91064" y="4395583"/>
            <a:ext cx="386351" cy="386351"/>
          </a:xfrm>
          <a:prstGeom prst="rect">
            <a:avLst/>
          </a:prstGeom>
        </p:spPr>
      </p:pic>
      <p:pic>
        <p:nvPicPr>
          <p:cNvPr id="21" name="グラフィックス 20" descr="アジアの寺院 単色塗りつぶし">
            <a:extLst>
              <a:ext uri="{FF2B5EF4-FFF2-40B4-BE49-F238E27FC236}">
                <a16:creationId xmlns:a16="http://schemas.microsoft.com/office/drawing/2014/main" id="{9CDF8771-7F19-46C2-8F5D-AD6559E7364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90541" y="4044650"/>
            <a:ext cx="481245" cy="481245"/>
          </a:xfrm>
          <a:prstGeom prst="rect">
            <a:avLst/>
          </a:prstGeom>
        </p:spPr>
      </p:pic>
      <p:pic>
        <p:nvPicPr>
          <p:cNvPr id="25" name="グラフィックス 24" descr="野球 単色塗りつぶし">
            <a:extLst>
              <a:ext uri="{FF2B5EF4-FFF2-40B4-BE49-F238E27FC236}">
                <a16:creationId xmlns:a16="http://schemas.microsoft.com/office/drawing/2014/main" id="{81595DE0-09DD-4ED5-93CA-51A2C9ABCE9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90689" y="4131487"/>
            <a:ext cx="423953" cy="423953"/>
          </a:xfrm>
          <a:prstGeom prst="rect">
            <a:avLst/>
          </a:prstGeom>
        </p:spPr>
      </p:pic>
      <p:pic>
        <p:nvPicPr>
          <p:cNvPr id="30" name="グラフィックス 29" descr="車 単色塗りつぶし">
            <a:extLst>
              <a:ext uri="{FF2B5EF4-FFF2-40B4-BE49-F238E27FC236}">
                <a16:creationId xmlns:a16="http://schemas.microsoft.com/office/drawing/2014/main" id="{D4B9A027-7820-4197-8DB1-C4455CBFD03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04627" y="5247020"/>
            <a:ext cx="481745" cy="481745"/>
          </a:xfrm>
          <a:prstGeom prst="rect">
            <a:avLst/>
          </a:prstGeom>
        </p:spPr>
      </p:pic>
      <p:pic>
        <p:nvPicPr>
          <p:cNvPr id="32" name="グラフィックス 31" descr="都市 単色塗りつぶし">
            <a:extLst>
              <a:ext uri="{FF2B5EF4-FFF2-40B4-BE49-F238E27FC236}">
                <a16:creationId xmlns:a16="http://schemas.microsoft.com/office/drawing/2014/main" id="{77223F6E-9685-411B-A750-A3C69638E4A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754724" y="5878998"/>
            <a:ext cx="384580" cy="384580"/>
          </a:xfrm>
          <a:prstGeom prst="rect">
            <a:avLst/>
          </a:prstGeom>
        </p:spPr>
      </p:pic>
      <p:pic>
        <p:nvPicPr>
          <p:cNvPr id="34" name="グラフィックス 33" descr="サイクリング 単色塗りつぶし">
            <a:extLst>
              <a:ext uri="{FF2B5EF4-FFF2-40B4-BE49-F238E27FC236}">
                <a16:creationId xmlns:a16="http://schemas.microsoft.com/office/drawing/2014/main" id="{D834A1A7-06E6-4DC8-A949-6AFD6F85BA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70621" y="4468066"/>
            <a:ext cx="425926" cy="425926"/>
          </a:xfrm>
          <a:prstGeom prst="rect">
            <a:avLst/>
          </a:prstGeom>
        </p:spPr>
      </p:pic>
      <p:sp>
        <p:nvSpPr>
          <p:cNvPr id="46" name="テキスト ボックス 45">
            <a:extLst>
              <a:ext uri="{FF2B5EF4-FFF2-40B4-BE49-F238E27FC236}">
                <a16:creationId xmlns:a16="http://schemas.microsoft.com/office/drawing/2014/main" id="{3844901A-45DD-47AA-A111-745C1EA48F51}"/>
              </a:ext>
            </a:extLst>
          </p:cNvPr>
          <p:cNvSpPr txBox="1"/>
          <p:nvPr/>
        </p:nvSpPr>
        <p:spPr>
          <a:xfrm>
            <a:off x="938146" y="5051856"/>
            <a:ext cx="1580479" cy="307777"/>
          </a:xfrm>
          <a:prstGeom prst="rect">
            <a:avLst/>
          </a:prstGeom>
          <a:noFill/>
        </p:spPr>
        <p:txBody>
          <a:bodyPr wrap="square" rtlCol="0">
            <a:spAutoFit/>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アクティビティ</a:t>
            </a:r>
          </a:p>
        </p:txBody>
      </p:sp>
      <p:pic>
        <p:nvPicPr>
          <p:cNvPr id="51" name="グラフィックス 50" descr="サーフィン 単色塗りつぶし">
            <a:extLst>
              <a:ext uri="{FF2B5EF4-FFF2-40B4-BE49-F238E27FC236}">
                <a16:creationId xmlns:a16="http://schemas.microsoft.com/office/drawing/2014/main" id="{75837C72-E226-4D26-A74F-B26FAC0F6DEC}"/>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524010" y="4558097"/>
            <a:ext cx="386351" cy="386351"/>
          </a:xfrm>
          <a:prstGeom prst="rect">
            <a:avLst/>
          </a:prstGeom>
        </p:spPr>
      </p:pic>
      <p:sp>
        <p:nvSpPr>
          <p:cNvPr id="42" name="テキスト ボックス 41">
            <a:extLst>
              <a:ext uri="{FF2B5EF4-FFF2-40B4-BE49-F238E27FC236}">
                <a16:creationId xmlns:a16="http://schemas.microsoft.com/office/drawing/2014/main" id="{02F0E457-13A1-4086-BAF7-51DE2C1C6E5D}"/>
              </a:ext>
            </a:extLst>
          </p:cNvPr>
          <p:cNvSpPr txBox="1"/>
          <p:nvPr/>
        </p:nvSpPr>
        <p:spPr>
          <a:xfrm>
            <a:off x="3213793" y="3025012"/>
            <a:ext cx="890361" cy="276999"/>
          </a:xfrm>
          <a:prstGeom prst="rect">
            <a:avLst/>
          </a:prstGeom>
          <a:noFill/>
        </p:spPr>
        <p:txBody>
          <a:bodyPr wrap="square" rtlCol="0">
            <a:spAutoFit/>
          </a:bodyPr>
          <a:lstStyle/>
          <a:p>
            <a:pPr algn="ctr"/>
            <a:r>
              <a:rPr kumimoji="1" lang="ja-JP" altLang="en-US" sz="1200" b="1" dirty="0">
                <a:solidFill>
                  <a:srgbClr val="FF0000"/>
                </a:solidFill>
                <a:latin typeface="BIZ UDPゴシック" panose="020B0400000000000000" pitchFamily="50" charset="-128"/>
                <a:ea typeface="BIZ UDPゴシック" panose="020B0400000000000000" pitchFamily="50" charset="-128"/>
              </a:rPr>
              <a:t>関係人口</a:t>
            </a:r>
          </a:p>
        </p:txBody>
      </p:sp>
      <p:pic>
        <p:nvPicPr>
          <p:cNvPr id="53" name="グラフィックス 52" descr="男性 単色塗りつぶし">
            <a:extLst>
              <a:ext uri="{FF2B5EF4-FFF2-40B4-BE49-F238E27FC236}">
                <a16:creationId xmlns:a16="http://schemas.microsoft.com/office/drawing/2014/main" id="{1AD05CFE-6FD3-4A7B-ACE9-F47B5E96C71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393982" y="2541270"/>
            <a:ext cx="526350" cy="526350"/>
          </a:xfrm>
          <a:prstGeom prst="rect">
            <a:avLst/>
          </a:prstGeom>
        </p:spPr>
      </p:pic>
      <p:pic>
        <p:nvPicPr>
          <p:cNvPr id="55" name="グラフィックス 54" descr="バッジ: フォロー 単色塗りつぶし">
            <a:extLst>
              <a:ext uri="{FF2B5EF4-FFF2-40B4-BE49-F238E27FC236}">
                <a16:creationId xmlns:a16="http://schemas.microsoft.com/office/drawing/2014/main" id="{86D9E944-FD2F-4810-98C0-3A655B00E035}"/>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329060" y="5352110"/>
            <a:ext cx="673224" cy="673224"/>
          </a:xfrm>
          <a:prstGeom prst="rect">
            <a:avLst/>
          </a:prstGeom>
        </p:spPr>
      </p:pic>
      <p:sp>
        <p:nvSpPr>
          <p:cNvPr id="57" name="テキスト ボックス 56">
            <a:extLst>
              <a:ext uri="{FF2B5EF4-FFF2-40B4-BE49-F238E27FC236}">
                <a16:creationId xmlns:a16="http://schemas.microsoft.com/office/drawing/2014/main" id="{0041FC61-BDB1-4BC0-8605-380D009C9D80}"/>
              </a:ext>
            </a:extLst>
          </p:cNvPr>
          <p:cNvSpPr txBox="1"/>
          <p:nvPr/>
        </p:nvSpPr>
        <p:spPr>
          <a:xfrm>
            <a:off x="976829" y="3372351"/>
            <a:ext cx="1301817" cy="338554"/>
          </a:xfrm>
          <a:prstGeom prst="rect">
            <a:avLst/>
          </a:prstGeom>
          <a:noFill/>
        </p:spPr>
        <p:txBody>
          <a:bodyPr wrap="square" rtlCol="0">
            <a:spAutoFit/>
          </a:bodyPr>
          <a:lstStyle/>
          <a:p>
            <a:pPr algn="ctr"/>
            <a:r>
              <a:rPr kumimoji="1" lang="ja-JP" altLang="en-US" sz="1600" b="1" dirty="0">
                <a:solidFill>
                  <a:srgbClr val="FF0000"/>
                </a:solidFill>
                <a:latin typeface="BIZ UDPゴシック" panose="020B0400000000000000" pitchFamily="50" charset="-128"/>
                <a:ea typeface="BIZ UDPゴシック" panose="020B0400000000000000" pitchFamily="50" charset="-128"/>
              </a:rPr>
              <a:t>自然環境</a:t>
            </a:r>
          </a:p>
        </p:txBody>
      </p:sp>
      <p:sp>
        <p:nvSpPr>
          <p:cNvPr id="58" name="楕円 57">
            <a:extLst>
              <a:ext uri="{FF2B5EF4-FFF2-40B4-BE49-F238E27FC236}">
                <a16:creationId xmlns:a16="http://schemas.microsoft.com/office/drawing/2014/main" id="{FA280AF2-549E-454F-A816-B0AF3BF7D5E4}"/>
              </a:ext>
            </a:extLst>
          </p:cNvPr>
          <p:cNvSpPr/>
          <p:nvPr/>
        </p:nvSpPr>
        <p:spPr>
          <a:xfrm>
            <a:off x="3151713" y="2485202"/>
            <a:ext cx="1010888" cy="965084"/>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DBD236F9-058B-4746-8C7B-07E5B44D0388}"/>
              </a:ext>
            </a:extLst>
          </p:cNvPr>
          <p:cNvSpPr txBox="1"/>
          <p:nvPr/>
        </p:nvSpPr>
        <p:spPr>
          <a:xfrm>
            <a:off x="3213793" y="4112514"/>
            <a:ext cx="890361" cy="276999"/>
          </a:xfrm>
          <a:prstGeom prst="rect">
            <a:avLst/>
          </a:prstGeom>
          <a:noFill/>
        </p:spPr>
        <p:txBody>
          <a:bodyPr wrap="square" rtlCol="0">
            <a:spAutoFit/>
          </a:bodyPr>
          <a:lstStyle/>
          <a:p>
            <a:pPr algn="ctr"/>
            <a:r>
              <a:rPr kumimoji="1" lang="ja-JP" altLang="en-US" sz="1200" b="1" dirty="0">
                <a:solidFill>
                  <a:srgbClr val="FF0000"/>
                </a:solidFill>
                <a:latin typeface="BIZ UDPゴシック" panose="020B0400000000000000" pitchFamily="50" charset="-128"/>
                <a:ea typeface="BIZ UDPゴシック" panose="020B0400000000000000" pitchFamily="50" charset="-128"/>
              </a:rPr>
              <a:t>関係人口</a:t>
            </a:r>
          </a:p>
        </p:txBody>
      </p:sp>
      <p:pic>
        <p:nvPicPr>
          <p:cNvPr id="62" name="グラフィックス 61" descr="男性 単色塗りつぶし">
            <a:extLst>
              <a:ext uri="{FF2B5EF4-FFF2-40B4-BE49-F238E27FC236}">
                <a16:creationId xmlns:a16="http://schemas.microsoft.com/office/drawing/2014/main" id="{42F6C6D1-97B0-46D2-B7E2-693E262E366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393982" y="3628772"/>
            <a:ext cx="526350" cy="526350"/>
          </a:xfrm>
          <a:prstGeom prst="rect">
            <a:avLst/>
          </a:prstGeom>
        </p:spPr>
      </p:pic>
      <p:sp>
        <p:nvSpPr>
          <p:cNvPr id="63" name="楕円 62">
            <a:extLst>
              <a:ext uri="{FF2B5EF4-FFF2-40B4-BE49-F238E27FC236}">
                <a16:creationId xmlns:a16="http://schemas.microsoft.com/office/drawing/2014/main" id="{4233DA60-6CC2-4787-8DDD-F9536ADD99DB}"/>
              </a:ext>
            </a:extLst>
          </p:cNvPr>
          <p:cNvSpPr/>
          <p:nvPr/>
        </p:nvSpPr>
        <p:spPr>
          <a:xfrm>
            <a:off x="3151713" y="3572704"/>
            <a:ext cx="1010888" cy="965084"/>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テキスト ボックス 63">
            <a:extLst>
              <a:ext uri="{FF2B5EF4-FFF2-40B4-BE49-F238E27FC236}">
                <a16:creationId xmlns:a16="http://schemas.microsoft.com/office/drawing/2014/main" id="{DA6ADC1F-43AE-4321-ADDD-1D447E2E9D98}"/>
              </a:ext>
            </a:extLst>
          </p:cNvPr>
          <p:cNvSpPr txBox="1"/>
          <p:nvPr/>
        </p:nvSpPr>
        <p:spPr>
          <a:xfrm>
            <a:off x="3213793" y="5178674"/>
            <a:ext cx="890361" cy="276999"/>
          </a:xfrm>
          <a:prstGeom prst="rect">
            <a:avLst/>
          </a:prstGeom>
          <a:noFill/>
        </p:spPr>
        <p:txBody>
          <a:bodyPr wrap="square" rtlCol="0">
            <a:spAutoFit/>
          </a:bodyPr>
          <a:lstStyle/>
          <a:p>
            <a:pPr algn="ctr"/>
            <a:r>
              <a:rPr kumimoji="1" lang="ja-JP" altLang="en-US" sz="1200" b="1" dirty="0">
                <a:solidFill>
                  <a:srgbClr val="FF0000"/>
                </a:solidFill>
                <a:latin typeface="BIZ UDPゴシック" panose="020B0400000000000000" pitchFamily="50" charset="-128"/>
                <a:ea typeface="BIZ UDPゴシック" panose="020B0400000000000000" pitchFamily="50" charset="-128"/>
              </a:rPr>
              <a:t>関係人口</a:t>
            </a:r>
          </a:p>
        </p:txBody>
      </p:sp>
      <p:pic>
        <p:nvPicPr>
          <p:cNvPr id="65" name="グラフィックス 64" descr="男性 単色塗りつぶし">
            <a:extLst>
              <a:ext uri="{FF2B5EF4-FFF2-40B4-BE49-F238E27FC236}">
                <a16:creationId xmlns:a16="http://schemas.microsoft.com/office/drawing/2014/main" id="{98F72BC6-E5A6-4AEC-9EB1-366629FA9E5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393982" y="4694932"/>
            <a:ext cx="526350" cy="526350"/>
          </a:xfrm>
          <a:prstGeom prst="rect">
            <a:avLst/>
          </a:prstGeom>
        </p:spPr>
      </p:pic>
      <p:sp>
        <p:nvSpPr>
          <p:cNvPr id="66" name="楕円 65">
            <a:extLst>
              <a:ext uri="{FF2B5EF4-FFF2-40B4-BE49-F238E27FC236}">
                <a16:creationId xmlns:a16="http://schemas.microsoft.com/office/drawing/2014/main" id="{1AF0D174-4E60-4FFC-ADB2-7699A5F018FB}"/>
              </a:ext>
            </a:extLst>
          </p:cNvPr>
          <p:cNvSpPr/>
          <p:nvPr/>
        </p:nvSpPr>
        <p:spPr>
          <a:xfrm>
            <a:off x="3151713" y="4638864"/>
            <a:ext cx="1010888" cy="965084"/>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8" name="コネクタ: カギ線 67">
            <a:extLst>
              <a:ext uri="{FF2B5EF4-FFF2-40B4-BE49-F238E27FC236}">
                <a16:creationId xmlns:a16="http://schemas.microsoft.com/office/drawing/2014/main" id="{185684C3-433E-4E56-A109-FCF328D54AF0}"/>
              </a:ext>
            </a:extLst>
          </p:cNvPr>
          <p:cNvCxnSpPr>
            <a:cxnSpLocks/>
            <a:stCxn id="58" idx="2"/>
          </p:cNvCxnSpPr>
          <p:nvPr/>
        </p:nvCxnSpPr>
        <p:spPr>
          <a:xfrm rot="10800000" flipV="1">
            <a:off x="1423047" y="2967743"/>
            <a:ext cx="1728666" cy="254355"/>
          </a:xfrm>
          <a:prstGeom prst="bentConnector3">
            <a:avLst>
              <a:gd name="adj1" fmla="val 18514"/>
            </a:avLst>
          </a:prstGeom>
          <a:ln w="190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69" name="コネクタ: カギ線 68">
            <a:extLst>
              <a:ext uri="{FF2B5EF4-FFF2-40B4-BE49-F238E27FC236}">
                <a16:creationId xmlns:a16="http://schemas.microsoft.com/office/drawing/2014/main" id="{7ACC0855-89CD-430D-906C-09886D6224D3}"/>
              </a:ext>
            </a:extLst>
          </p:cNvPr>
          <p:cNvCxnSpPr>
            <a:cxnSpLocks/>
            <a:stCxn id="63" idx="2"/>
            <a:endCxn id="21" idx="0"/>
          </p:cNvCxnSpPr>
          <p:nvPr/>
        </p:nvCxnSpPr>
        <p:spPr>
          <a:xfrm rot="10800000">
            <a:off x="1831165" y="4044650"/>
            <a:ext cx="1320549" cy="10596"/>
          </a:xfrm>
          <a:prstGeom prst="bentConnector4">
            <a:avLst>
              <a:gd name="adj1" fmla="val 25227"/>
              <a:gd name="adj2" fmla="val 2257418"/>
            </a:avLst>
          </a:prstGeom>
          <a:ln w="190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72" name="コネクタ: カギ線 71">
            <a:extLst>
              <a:ext uri="{FF2B5EF4-FFF2-40B4-BE49-F238E27FC236}">
                <a16:creationId xmlns:a16="http://schemas.microsoft.com/office/drawing/2014/main" id="{B58D0B3F-DB1B-4B01-80CA-371460CCFFDD}"/>
              </a:ext>
            </a:extLst>
          </p:cNvPr>
          <p:cNvCxnSpPr>
            <a:cxnSpLocks/>
            <a:stCxn id="66" idx="2"/>
            <a:endCxn id="51" idx="3"/>
          </p:cNvCxnSpPr>
          <p:nvPr/>
        </p:nvCxnSpPr>
        <p:spPr>
          <a:xfrm rot="10800000">
            <a:off x="1910361" y="4751274"/>
            <a:ext cx="1241352" cy="370133"/>
          </a:xfrm>
          <a:prstGeom prst="bentConnector3">
            <a:avLst>
              <a:gd name="adj1" fmla="val 29831"/>
            </a:avLst>
          </a:prstGeom>
          <a:ln w="190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90" name="正方形/長方形 89">
            <a:extLst>
              <a:ext uri="{FF2B5EF4-FFF2-40B4-BE49-F238E27FC236}">
                <a16:creationId xmlns:a16="http://schemas.microsoft.com/office/drawing/2014/main" id="{DC7222C4-7A32-48D2-B354-7052B692FB9A}"/>
              </a:ext>
            </a:extLst>
          </p:cNvPr>
          <p:cNvSpPr/>
          <p:nvPr/>
        </p:nvSpPr>
        <p:spPr>
          <a:xfrm>
            <a:off x="534989" y="804426"/>
            <a:ext cx="3627612" cy="1007056"/>
          </a:xfrm>
          <a:prstGeom prst="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文本框 8">
            <a:extLst>
              <a:ext uri="{FF2B5EF4-FFF2-40B4-BE49-F238E27FC236}">
                <a16:creationId xmlns:a16="http://schemas.microsoft.com/office/drawing/2014/main" id="{BE5145D5-1DCC-40A5-AE68-B42A854984EC}"/>
              </a:ext>
            </a:extLst>
          </p:cNvPr>
          <p:cNvSpPr txBox="1"/>
          <p:nvPr/>
        </p:nvSpPr>
        <p:spPr>
          <a:xfrm>
            <a:off x="510898" y="1064930"/>
            <a:ext cx="4097646" cy="707886"/>
          </a:xfrm>
          <a:prstGeom prst="rect">
            <a:avLst/>
          </a:prstGeom>
          <a:noFill/>
        </p:spPr>
        <p:txBody>
          <a:bodyPr wrap="square" rtlCol="0">
            <a:spAutoFit/>
          </a:bodyPr>
          <a:lstStyle/>
          <a:p>
            <a:r>
              <a:rPr lang="en-US" altLang="ja-JP" sz="2400" b="1"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2400" b="1"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点</a:t>
            </a:r>
            <a:r>
              <a:rPr lang="en-US" altLang="ja-JP" sz="2400" b="1"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でのプロモーションがかなり成功</a:t>
            </a:r>
            <a:endParaRPr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　⇒豊かな地域資源による、強吸引力</a:t>
            </a:r>
            <a:endParaRPr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92" name="文本框 8">
            <a:extLst>
              <a:ext uri="{FF2B5EF4-FFF2-40B4-BE49-F238E27FC236}">
                <a16:creationId xmlns:a16="http://schemas.microsoft.com/office/drawing/2014/main" id="{A1DEF720-D50A-46EA-B3C6-9009A630F4D9}"/>
              </a:ext>
            </a:extLst>
          </p:cNvPr>
          <p:cNvSpPr txBox="1"/>
          <p:nvPr/>
        </p:nvSpPr>
        <p:spPr>
          <a:xfrm>
            <a:off x="534989" y="799445"/>
            <a:ext cx="3627612" cy="307777"/>
          </a:xfrm>
          <a:prstGeom prst="rect">
            <a:avLst/>
          </a:prstGeom>
          <a:solidFill>
            <a:schemeClr val="accent6"/>
          </a:solidFill>
        </p:spPr>
        <p:txBody>
          <a:bodyPr wrap="square" rtlCol="0">
            <a:spAutoFit/>
          </a:bodyPr>
          <a:lstStyle/>
          <a:p>
            <a:r>
              <a:rPr lang="ja-JP" altLang="en-US"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rPr>
              <a:t>現在の阿南市の強み</a:t>
            </a:r>
            <a:endParaRPr lang="en-US" altLang="ja-JP"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95" name="正方形/長方形 94">
            <a:extLst>
              <a:ext uri="{FF2B5EF4-FFF2-40B4-BE49-F238E27FC236}">
                <a16:creationId xmlns:a16="http://schemas.microsoft.com/office/drawing/2014/main" id="{297496A7-5064-4067-9F50-8D08ABF2E71E}"/>
              </a:ext>
            </a:extLst>
          </p:cNvPr>
          <p:cNvSpPr/>
          <p:nvPr/>
        </p:nvSpPr>
        <p:spPr>
          <a:xfrm>
            <a:off x="4716016" y="804426"/>
            <a:ext cx="4248472" cy="1007056"/>
          </a:xfrm>
          <a:prstGeom prst="rec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文本框 8">
            <a:extLst>
              <a:ext uri="{FF2B5EF4-FFF2-40B4-BE49-F238E27FC236}">
                <a16:creationId xmlns:a16="http://schemas.microsoft.com/office/drawing/2014/main" id="{62B4F421-6BBF-4EFB-834C-A704BE2710B1}"/>
              </a:ext>
            </a:extLst>
          </p:cNvPr>
          <p:cNvSpPr txBox="1"/>
          <p:nvPr/>
        </p:nvSpPr>
        <p:spPr>
          <a:xfrm>
            <a:off x="4691924" y="1064930"/>
            <a:ext cx="4632604" cy="707886"/>
          </a:xfrm>
          <a:prstGeom prst="rect">
            <a:avLst/>
          </a:prstGeom>
          <a:noFill/>
        </p:spPr>
        <p:txBody>
          <a:bodyPr wrap="square" rtlCol="0">
            <a:spAutoFit/>
          </a:bodyPr>
          <a:lstStyle/>
          <a:p>
            <a:r>
              <a:rPr lang="en-US" altLang="ja-JP" sz="2400" b="1"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2400" b="1"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線</a:t>
            </a:r>
            <a:r>
              <a:rPr lang="en-US" altLang="ja-JP" sz="2400" b="1"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による、</a:t>
            </a:r>
            <a:r>
              <a:rPr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UIJ</a:t>
            </a:r>
            <a:r>
              <a:rPr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ターンの拡大ができる！</a:t>
            </a:r>
            <a:endParaRPr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　⇒つなげるキーワードは「環境」と「しごと」</a:t>
            </a:r>
            <a:endParaRPr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97" name="文本框 8">
            <a:extLst>
              <a:ext uri="{FF2B5EF4-FFF2-40B4-BE49-F238E27FC236}">
                <a16:creationId xmlns:a16="http://schemas.microsoft.com/office/drawing/2014/main" id="{FF3E64D4-3EA3-4483-BEBB-D496B5D83ED8}"/>
              </a:ext>
            </a:extLst>
          </p:cNvPr>
          <p:cNvSpPr txBox="1"/>
          <p:nvPr/>
        </p:nvSpPr>
        <p:spPr>
          <a:xfrm>
            <a:off x="4716016" y="799445"/>
            <a:ext cx="4248472" cy="307777"/>
          </a:xfrm>
          <a:prstGeom prst="rect">
            <a:avLst/>
          </a:prstGeom>
          <a:solidFill>
            <a:schemeClr val="accent5"/>
          </a:solidFill>
        </p:spPr>
        <p:txBody>
          <a:bodyPr wrap="square" rtlCol="0">
            <a:spAutoFit/>
          </a:bodyPr>
          <a:lstStyle/>
          <a:p>
            <a:r>
              <a:rPr lang="ja-JP" altLang="en-US"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rPr>
              <a:t>阿南市の強みを、より生かすには！</a:t>
            </a:r>
            <a:endParaRPr lang="en-US" altLang="ja-JP" sz="1400" b="1" dirty="0">
              <a:solidFill>
                <a:schemeClr val="bg1">
                  <a:lumMod val="9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98" name="テキスト ボックス 97">
            <a:extLst>
              <a:ext uri="{FF2B5EF4-FFF2-40B4-BE49-F238E27FC236}">
                <a16:creationId xmlns:a16="http://schemas.microsoft.com/office/drawing/2014/main" id="{CD524501-1481-4A66-9DC2-2C19F674993E}"/>
              </a:ext>
            </a:extLst>
          </p:cNvPr>
          <p:cNvSpPr txBox="1"/>
          <p:nvPr/>
        </p:nvSpPr>
        <p:spPr>
          <a:xfrm>
            <a:off x="7783034" y="2542470"/>
            <a:ext cx="890361" cy="276999"/>
          </a:xfrm>
          <a:prstGeom prst="rect">
            <a:avLst/>
          </a:prstGeom>
          <a:noFill/>
        </p:spPr>
        <p:txBody>
          <a:bodyPr wrap="square" rtlCol="0">
            <a:spAutoFit/>
          </a:bodyPr>
          <a:lstStyle/>
          <a:p>
            <a:pPr algn="ctr"/>
            <a:r>
              <a:rPr kumimoji="1" lang="ja-JP" altLang="en-US" sz="1200" b="1" dirty="0">
                <a:solidFill>
                  <a:srgbClr val="FF0000"/>
                </a:solidFill>
                <a:latin typeface="BIZ UDPゴシック" panose="020B0400000000000000" pitchFamily="50" charset="-128"/>
                <a:ea typeface="BIZ UDPゴシック" panose="020B0400000000000000" pitchFamily="50" charset="-128"/>
              </a:rPr>
              <a:t>関係人口</a:t>
            </a:r>
          </a:p>
        </p:txBody>
      </p:sp>
      <p:pic>
        <p:nvPicPr>
          <p:cNvPr id="99" name="グラフィックス 98" descr="男性 単色塗りつぶし">
            <a:extLst>
              <a:ext uri="{FF2B5EF4-FFF2-40B4-BE49-F238E27FC236}">
                <a16:creationId xmlns:a16="http://schemas.microsoft.com/office/drawing/2014/main" id="{332131C4-8DA8-48AF-8EA8-20E5FAA608AC}"/>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963223" y="2058728"/>
            <a:ext cx="526350" cy="526350"/>
          </a:xfrm>
          <a:prstGeom prst="rect">
            <a:avLst/>
          </a:prstGeom>
        </p:spPr>
      </p:pic>
      <p:sp>
        <p:nvSpPr>
          <p:cNvPr id="100" name="楕円 99">
            <a:extLst>
              <a:ext uri="{FF2B5EF4-FFF2-40B4-BE49-F238E27FC236}">
                <a16:creationId xmlns:a16="http://schemas.microsoft.com/office/drawing/2014/main" id="{FD713576-5834-45EA-855C-434FDAADC441}"/>
              </a:ext>
            </a:extLst>
          </p:cNvPr>
          <p:cNvSpPr/>
          <p:nvPr/>
        </p:nvSpPr>
        <p:spPr>
          <a:xfrm>
            <a:off x="7720954" y="2002660"/>
            <a:ext cx="1010888" cy="965084"/>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 name="グラフィックス 101" descr="サーフィン 単色塗りつぶし">
            <a:extLst>
              <a:ext uri="{FF2B5EF4-FFF2-40B4-BE49-F238E27FC236}">
                <a16:creationId xmlns:a16="http://schemas.microsoft.com/office/drawing/2014/main" id="{9023EEF0-9833-4BC9-BCE8-A0596308B09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828838" y="2438219"/>
            <a:ext cx="777271" cy="777271"/>
          </a:xfrm>
          <a:prstGeom prst="rect">
            <a:avLst/>
          </a:prstGeom>
        </p:spPr>
      </p:pic>
      <p:sp>
        <p:nvSpPr>
          <p:cNvPr id="106" name="テキスト ボックス 105">
            <a:extLst>
              <a:ext uri="{FF2B5EF4-FFF2-40B4-BE49-F238E27FC236}">
                <a16:creationId xmlns:a16="http://schemas.microsoft.com/office/drawing/2014/main" id="{CC115926-444E-4591-8C20-07747F16F291}"/>
              </a:ext>
            </a:extLst>
          </p:cNvPr>
          <p:cNvSpPr txBox="1"/>
          <p:nvPr/>
        </p:nvSpPr>
        <p:spPr>
          <a:xfrm>
            <a:off x="5401226" y="3111554"/>
            <a:ext cx="1880588" cy="253916"/>
          </a:xfrm>
          <a:prstGeom prst="rect">
            <a:avLst/>
          </a:prstGeom>
          <a:noFill/>
        </p:spPr>
        <p:txBody>
          <a:bodyPr wrap="square" rtlCol="0">
            <a:spAutoFit/>
          </a:bodyPr>
          <a:lstStyle/>
          <a:p>
            <a:pPr algn="ct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最初のコンタクトポイント</a:t>
            </a:r>
          </a:p>
        </p:txBody>
      </p:sp>
      <p:sp>
        <p:nvSpPr>
          <p:cNvPr id="111" name="楕円 110">
            <a:extLst>
              <a:ext uri="{FF2B5EF4-FFF2-40B4-BE49-F238E27FC236}">
                <a16:creationId xmlns:a16="http://schemas.microsoft.com/office/drawing/2014/main" id="{99EA7807-AAEF-42A8-B1A0-EADCCFE785D5}"/>
              </a:ext>
            </a:extLst>
          </p:cNvPr>
          <p:cNvSpPr/>
          <p:nvPr/>
        </p:nvSpPr>
        <p:spPr>
          <a:xfrm>
            <a:off x="7907007" y="4030057"/>
            <a:ext cx="739748" cy="706229"/>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楕円 117">
            <a:extLst>
              <a:ext uri="{FF2B5EF4-FFF2-40B4-BE49-F238E27FC236}">
                <a16:creationId xmlns:a16="http://schemas.microsoft.com/office/drawing/2014/main" id="{1B85CB09-9D95-4F0E-8E6B-DBC6EE93E35B}"/>
              </a:ext>
            </a:extLst>
          </p:cNvPr>
          <p:cNvSpPr/>
          <p:nvPr/>
        </p:nvSpPr>
        <p:spPr>
          <a:xfrm>
            <a:off x="7108812" y="4030057"/>
            <a:ext cx="739748" cy="706229"/>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楕円 118">
            <a:extLst>
              <a:ext uri="{FF2B5EF4-FFF2-40B4-BE49-F238E27FC236}">
                <a16:creationId xmlns:a16="http://schemas.microsoft.com/office/drawing/2014/main" id="{1E1C1349-19A0-4BE5-A2CA-D27BD3259606}"/>
              </a:ext>
            </a:extLst>
          </p:cNvPr>
          <p:cNvSpPr/>
          <p:nvPr/>
        </p:nvSpPr>
        <p:spPr>
          <a:xfrm>
            <a:off x="6302693" y="4030057"/>
            <a:ext cx="739748" cy="706229"/>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0" name="楕円 119">
            <a:extLst>
              <a:ext uri="{FF2B5EF4-FFF2-40B4-BE49-F238E27FC236}">
                <a16:creationId xmlns:a16="http://schemas.microsoft.com/office/drawing/2014/main" id="{EAAF2C56-58C0-49B7-B20A-41B154FFFD7D}"/>
              </a:ext>
            </a:extLst>
          </p:cNvPr>
          <p:cNvSpPr/>
          <p:nvPr/>
        </p:nvSpPr>
        <p:spPr>
          <a:xfrm>
            <a:off x="5504498" y="4030057"/>
            <a:ext cx="739748" cy="706229"/>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1" name="楕円 120">
            <a:extLst>
              <a:ext uri="{FF2B5EF4-FFF2-40B4-BE49-F238E27FC236}">
                <a16:creationId xmlns:a16="http://schemas.microsoft.com/office/drawing/2014/main" id="{F81F1451-BA7A-4742-B1D3-C3601D325C08}"/>
              </a:ext>
            </a:extLst>
          </p:cNvPr>
          <p:cNvSpPr/>
          <p:nvPr/>
        </p:nvSpPr>
        <p:spPr>
          <a:xfrm>
            <a:off x="4661478" y="4030057"/>
            <a:ext cx="739748" cy="706229"/>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7" name="グラフィックス 126" descr="山 単色塗りつぶし">
            <a:extLst>
              <a:ext uri="{FF2B5EF4-FFF2-40B4-BE49-F238E27FC236}">
                <a16:creationId xmlns:a16="http://schemas.microsoft.com/office/drawing/2014/main" id="{BF91FA23-BE58-4C5C-8770-578712164AE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12604" y="4057549"/>
            <a:ext cx="523535" cy="523535"/>
          </a:xfrm>
          <a:prstGeom prst="rect">
            <a:avLst/>
          </a:prstGeom>
        </p:spPr>
      </p:pic>
      <p:pic>
        <p:nvPicPr>
          <p:cNvPr id="129" name="グラフィックス 128" descr="波 単色塗りつぶし">
            <a:extLst>
              <a:ext uri="{FF2B5EF4-FFF2-40B4-BE49-F238E27FC236}">
                <a16:creationId xmlns:a16="http://schemas.microsoft.com/office/drawing/2014/main" id="{50B59B7B-FEAF-4432-976C-0083FC0E82A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84107" y="4096098"/>
            <a:ext cx="481245" cy="481245"/>
          </a:xfrm>
          <a:prstGeom prst="rect">
            <a:avLst/>
          </a:prstGeom>
        </p:spPr>
      </p:pic>
      <p:pic>
        <p:nvPicPr>
          <p:cNvPr id="130" name="グラフィックス 129" descr="アジアの寺院 単色塗りつぶし">
            <a:extLst>
              <a:ext uri="{FF2B5EF4-FFF2-40B4-BE49-F238E27FC236}">
                <a16:creationId xmlns:a16="http://schemas.microsoft.com/office/drawing/2014/main" id="{32E49744-A46D-46CE-A0E3-E154D9B319A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36437" y="4134907"/>
            <a:ext cx="481245" cy="481245"/>
          </a:xfrm>
          <a:prstGeom prst="rect">
            <a:avLst/>
          </a:prstGeom>
        </p:spPr>
      </p:pic>
      <p:pic>
        <p:nvPicPr>
          <p:cNvPr id="131" name="グラフィックス 130" descr="サイクリング 単色塗りつぶし">
            <a:extLst>
              <a:ext uri="{FF2B5EF4-FFF2-40B4-BE49-F238E27FC236}">
                <a16:creationId xmlns:a16="http://schemas.microsoft.com/office/drawing/2014/main" id="{EC530DD5-954B-4C0F-8C2E-A1E59DACABA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265723" y="4162566"/>
            <a:ext cx="425926" cy="425926"/>
          </a:xfrm>
          <a:prstGeom prst="rect">
            <a:avLst/>
          </a:prstGeom>
        </p:spPr>
      </p:pic>
      <p:pic>
        <p:nvPicPr>
          <p:cNvPr id="132" name="グラフィックス 131" descr="都市 単色塗りつぶし">
            <a:extLst>
              <a:ext uri="{FF2B5EF4-FFF2-40B4-BE49-F238E27FC236}">
                <a16:creationId xmlns:a16="http://schemas.microsoft.com/office/drawing/2014/main" id="{AB75E8E1-9CB0-41D0-A501-FAA6BCD53C0D}"/>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102641" y="4162566"/>
            <a:ext cx="384580" cy="384580"/>
          </a:xfrm>
          <a:prstGeom prst="rect">
            <a:avLst/>
          </a:prstGeom>
        </p:spPr>
      </p:pic>
      <p:cxnSp>
        <p:nvCxnSpPr>
          <p:cNvPr id="150" name="コネクタ: カギ線 149">
            <a:extLst>
              <a:ext uri="{FF2B5EF4-FFF2-40B4-BE49-F238E27FC236}">
                <a16:creationId xmlns:a16="http://schemas.microsoft.com/office/drawing/2014/main" id="{32DCA6BD-7027-4E3D-B831-C61D35B1DDE5}"/>
              </a:ext>
            </a:extLst>
          </p:cNvPr>
          <p:cNvCxnSpPr>
            <a:stCxn id="100" idx="2"/>
          </p:cNvCxnSpPr>
          <p:nvPr/>
        </p:nvCxnSpPr>
        <p:spPr>
          <a:xfrm rot="10800000" flipV="1">
            <a:off x="6732240" y="2485201"/>
            <a:ext cx="988714" cy="470093"/>
          </a:xfrm>
          <a:prstGeom prst="bentConnector3">
            <a:avLst/>
          </a:prstGeom>
          <a:ln w="19050">
            <a:solidFill>
              <a:srgbClr val="FF0000"/>
            </a:solidFill>
            <a:headEnd type="none"/>
            <a:tailEnd type="triangle"/>
          </a:ln>
        </p:spPr>
        <p:style>
          <a:lnRef idx="1">
            <a:schemeClr val="accent2"/>
          </a:lnRef>
          <a:fillRef idx="0">
            <a:schemeClr val="accent2"/>
          </a:fillRef>
          <a:effectRef idx="0">
            <a:schemeClr val="accent2"/>
          </a:effectRef>
          <a:fontRef idx="minor">
            <a:schemeClr val="tx1"/>
          </a:fontRef>
        </p:style>
      </p:cxnSp>
      <p:cxnSp>
        <p:nvCxnSpPr>
          <p:cNvPr id="151" name="コネクタ: カギ線 150">
            <a:extLst>
              <a:ext uri="{FF2B5EF4-FFF2-40B4-BE49-F238E27FC236}">
                <a16:creationId xmlns:a16="http://schemas.microsoft.com/office/drawing/2014/main" id="{39CDB074-ECE5-40E2-9BD1-58BA5606247B}"/>
              </a:ext>
            </a:extLst>
          </p:cNvPr>
          <p:cNvCxnSpPr>
            <a:cxnSpLocks/>
            <a:stCxn id="106" idx="2"/>
            <a:endCxn id="111" idx="0"/>
          </p:cNvCxnSpPr>
          <p:nvPr/>
        </p:nvCxnSpPr>
        <p:spPr>
          <a:xfrm rot="16200000" flipH="1">
            <a:off x="6976907" y="2730082"/>
            <a:ext cx="664587" cy="1935361"/>
          </a:xfrm>
          <a:prstGeom prst="bentConnector3">
            <a:avLst>
              <a:gd name="adj1" fmla="val 50000"/>
            </a:avLst>
          </a:prstGeom>
          <a:ln w="19050">
            <a:solidFill>
              <a:srgbClr val="FF0000"/>
            </a:solidFill>
            <a:headEnd type="none"/>
            <a:tailEnd type="triangle"/>
          </a:ln>
        </p:spPr>
        <p:style>
          <a:lnRef idx="1">
            <a:schemeClr val="accent2"/>
          </a:lnRef>
          <a:fillRef idx="0">
            <a:schemeClr val="accent2"/>
          </a:fillRef>
          <a:effectRef idx="0">
            <a:schemeClr val="accent2"/>
          </a:effectRef>
          <a:fontRef idx="minor">
            <a:schemeClr val="tx1"/>
          </a:fontRef>
        </p:style>
      </p:cxnSp>
      <p:cxnSp>
        <p:nvCxnSpPr>
          <p:cNvPr id="155" name="コネクタ: カギ線 154">
            <a:extLst>
              <a:ext uri="{FF2B5EF4-FFF2-40B4-BE49-F238E27FC236}">
                <a16:creationId xmlns:a16="http://schemas.microsoft.com/office/drawing/2014/main" id="{12701D94-16D8-4384-BA1C-5365F148A475}"/>
              </a:ext>
            </a:extLst>
          </p:cNvPr>
          <p:cNvCxnSpPr>
            <a:cxnSpLocks/>
          </p:cNvCxnSpPr>
          <p:nvPr/>
        </p:nvCxnSpPr>
        <p:spPr>
          <a:xfrm rot="16200000" flipH="1">
            <a:off x="6577811" y="3129181"/>
            <a:ext cx="664587" cy="1137166"/>
          </a:xfrm>
          <a:prstGeom prst="bentConnector3">
            <a:avLst>
              <a:gd name="adj1" fmla="val 50000"/>
            </a:avLst>
          </a:prstGeom>
          <a:ln w="19050">
            <a:solidFill>
              <a:srgbClr val="FF0000"/>
            </a:solidFill>
            <a:headEnd type="none"/>
            <a:tailEnd type="triangle"/>
          </a:ln>
        </p:spPr>
        <p:style>
          <a:lnRef idx="1">
            <a:schemeClr val="accent2"/>
          </a:lnRef>
          <a:fillRef idx="0">
            <a:schemeClr val="accent2"/>
          </a:fillRef>
          <a:effectRef idx="0">
            <a:schemeClr val="accent2"/>
          </a:effectRef>
          <a:fontRef idx="minor">
            <a:schemeClr val="tx1"/>
          </a:fontRef>
        </p:style>
      </p:cxnSp>
      <p:cxnSp>
        <p:nvCxnSpPr>
          <p:cNvPr id="158" name="コネクタ: カギ線 157">
            <a:extLst>
              <a:ext uri="{FF2B5EF4-FFF2-40B4-BE49-F238E27FC236}">
                <a16:creationId xmlns:a16="http://schemas.microsoft.com/office/drawing/2014/main" id="{C2E991AC-B0B3-40B2-80BD-25A49E1A1978}"/>
              </a:ext>
            </a:extLst>
          </p:cNvPr>
          <p:cNvCxnSpPr>
            <a:cxnSpLocks/>
            <a:stCxn id="106" idx="2"/>
          </p:cNvCxnSpPr>
          <p:nvPr/>
        </p:nvCxnSpPr>
        <p:spPr>
          <a:xfrm rot="16200000" flipH="1">
            <a:off x="6141520" y="3565470"/>
            <a:ext cx="664588" cy="264588"/>
          </a:xfrm>
          <a:prstGeom prst="bentConnector3">
            <a:avLst>
              <a:gd name="adj1" fmla="val 50000"/>
            </a:avLst>
          </a:prstGeom>
          <a:ln w="19050">
            <a:solidFill>
              <a:srgbClr val="FF0000"/>
            </a:solidFill>
            <a:headEnd type="none"/>
            <a:tailEnd type="triangle"/>
          </a:ln>
        </p:spPr>
        <p:style>
          <a:lnRef idx="1">
            <a:schemeClr val="accent2"/>
          </a:lnRef>
          <a:fillRef idx="0">
            <a:schemeClr val="accent2"/>
          </a:fillRef>
          <a:effectRef idx="0">
            <a:schemeClr val="accent2"/>
          </a:effectRef>
          <a:fontRef idx="minor">
            <a:schemeClr val="tx1"/>
          </a:fontRef>
        </p:style>
      </p:cxnSp>
      <p:cxnSp>
        <p:nvCxnSpPr>
          <p:cNvPr id="160" name="コネクタ: カギ線 159">
            <a:extLst>
              <a:ext uri="{FF2B5EF4-FFF2-40B4-BE49-F238E27FC236}">
                <a16:creationId xmlns:a16="http://schemas.microsoft.com/office/drawing/2014/main" id="{7BAA4C91-A6BC-49A8-8211-68267B41C2AA}"/>
              </a:ext>
            </a:extLst>
          </p:cNvPr>
          <p:cNvCxnSpPr>
            <a:cxnSpLocks/>
            <a:stCxn id="106" idx="2"/>
            <a:endCxn id="121" idx="0"/>
          </p:cNvCxnSpPr>
          <p:nvPr/>
        </p:nvCxnSpPr>
        <p:spPr>
          <a:xfrm rot="5400000">
            <a:off x="5354143" y="3042679"/>
            <a:ext cx="664587" cy="1310168"/>
          </a:xfrm>
          <a:prstGeom prst="bentConnector3">
            <a:avLst>
              <a:gd name="adj1" fmla="val 50000"/>
            </a:avLst>
          </a:prstGeom>
          <a:ln w="19050">
            <a:solidFill>
              <a:srgbClr val="FF0000"/>
            </a:solidFill>
            <a:headEnd type="none"/>
            <a:tailEnd type="triangle"/>
          </a:ln>
        </p:spPr>
        <p:style>
          <a:lnRef idx="1">
            <a:schemeClr val="accent2"/>
          </a:lnRef>
          <a:fillRef idx="0">
            <a:schemeClr val="accent2"/>
          </a:fillRef>
          <a:effectRef idx="0">
            <a:schemeClr val="accent2"/>
          </a:effectRef>
          <a:fontRef idx="minor">
            <a:schemeClr val="tx1"/>
          </a:fontRef>
        </p:style>
      </p:cxnSp>
      <p:cxnSp>
        <p:nvCxnSpPr>
          <p:cNvPr id="164" name="コネクタ: カギ線 163">
            <a:extLst>
              <a:ext uri="{FF2B5EF4-FFF2-40B4-BE49-F238E27FC236}">
                <a16:creationId xmlns:a16="http://schemas.microsoft.com/office/drawing/2014/main" id="{CC5EDF37-D6B5-4D0C-90F2-1D321BE4C1C1}"/>
              </a:ext>
            </a:extLst>
          </p:cNvPr>
          <p:cNvCxnSpPr>
            <a:cxnSpLocks/>
            <a:stCxn id="106" idx="2"/>
          </p:cNvCxnSpPr>
          <p:nvPr/>
        </p:nvCxnSpPr>
        <p:spPr>
          <a:xfrm rot="5400000">
            <a:off x="5795069" y="3483605"/>
            <a:ext cx="664586" cy="428317"/>
          </a:xfrm>
          <a:prstGeom prst="bentConnector3">
            <a:avLst>
              <a:gd name="adj1" fmla="val 50000"/>
            </a:avLst>
          </a:prstGeom>
          <a:ln w="19050">
            <a:solidFill>
              <a:srgbClr val="FF0000"/>
            </a:solidFill>
            <a:headEnd type="none"/>
            <a:tailEnd type="triangle"/>
          </a:ln>
        </p:spPr>
        <p:style>
          <a:lnRef idx="1">
            <a:schemeClr val="accent2"/>
          </a:lnRef>
          <a:fillRef idx="0">
            <a:schemeClr val="accent2"/>
          </a:fillRef>
          <a:effectRef idx="0">
            <a:schemeClr val="accent2"/>
          </a:effectRef>
          <a:fontRef idx="minor">
            <a:schemeClr val="tx1"/>
          </a:fontRef>
        </p:style>
      </p:cxnSp>
      <p:sp>
        <p:nvSpPr>
          <p:cNvPr id="168" name="テキスト ボックス 167">
            <a:extLst>
              <a:ext uri="{FF2B5EF4-FFF2-40B4-BE49-F238E27FC236}">
                <a16:creationId xmlns:a16="http://schemas.microsoft.com/office/drawing/2014/main" id="{3547F5C6-403E-4FC3-813E-07DDE208E1F7}"/>
              </a:ext>
            </a:extLst>
          </p:cNvPr>
          <p:cNvSpPr txBox="1"/>
          <p:nvPr/>
        </p:nvSpPr>
        <p:spPr>
          <a:xfrm>
            <a:off x="4974404" y="4080662"/>
            <a:ext cx="3285849" cy="338554"/>
          </a:xfrm>
          <a:prstGeom prst="rect">
            <a:avLst/>
          </a:prstGeom>
          <a:solidFill>
            <a:srgbClr val="FFFFFF">
              <a:alpha val="60000"/>
            </a:srgbClr>
          </a:solidFill>
        </p:spPr>
        <p:txBody>
          <a:bodyPr wrap="square" rtlCol="0">
            <a:spAutoFit/>
          </a:bodyPr>
          <a:lstStyle/>
          <a:p>
            <a:pPr algn="ctr"/>
            <a:r>
              <a:rPr kumimoji="1" lang="en-US" altLang="ja-JP" sz="1600" b="1" dirty="0">
                <a:solidFill>
                  <a:srgbClr val="FF0000"/>
                </a:solidFill>
                <a:latin typeface="BIZ UDPゴシック" panose="020B0400000000000000" pitchFamily="50" charset="-128"/>
                <a:ea typeface="BIZ UDPゴシック" panose="020B0400000000000000" pitchFamily="50" charset="-128"/>
              </a:rPr>
              <a:t>2</a:t>
            </a:r>
            <a:r>
              <a:rPr kumimoji="1" lang="en-US" altLang="ja-JP" sz="1600" b="1" baseline="30000" dirty="0">
                <a:solidFill>
                  <a:srgbClr val="FF0000"/>
                </a:solidFill>
                <a:latin typeface="BIZ UDPゴシック" panose="020B0400000000000000" pitchFamily="50" charset="-128"/>
                <a:ea typeface="BIZ UDPゴシック" panose="020B0400000000000000" pitchFamily="50" charset="-128"/>
              </a:rPr>
              <a:t>nd</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 コンタクトポイントを増やす！</a:t>
            </a:r>
          </a:p>
        </p:txBody>
      </p:sp>
      <p:sp>
        <p:nvSpPr>
          <p:cNvPr id="185" name="テキスト ボックス 184">
            <a:extLst>
              <a:ext uri="{FF2B5EF4-FFF2-40B4-BE49-F238E27FC236}">
                <a16:creationId xmlns:a16="http://schemas.microsoft.com/office/drawing/2014/main" id="{77348F56-1051-4DC4-AE60-F0F5F3E3FA4A}"/>
              </a:ext>
            </a:extLst>
          </p:cNvPr>
          <p:cNvSpPr txBox="1"/>
          <p:nvPr/>
        </p:nvSpPr>
        <p:spPr>
          <a:xfrm>
            <a:off x="4572000" y="4821031"/>
            <a:ext cx="4159842" cy="338554"/>
          </a:xfrm>
          <a:prstGeom prst="rect">
            <a:avLst/>
          </a:prstGeom>
          <a:solidFill>
            <a:srgbClr val="FFFFFF">
              <a:alpha val="60000"/>
            </a:srgbClr>
          </a:solidFill>
        </p:spPr>
        <p:txBody>
          <a:bodyPr wrap="square" rtlCol="0">
            <a:spAutoFit/>
          </a:bodyPr>
          <a:lstStyle/>
          <a:p>
            <a:pPr algn="ctr"/>
            <a:r>
              <a:rPr kumimoji="1" lang="ja-JP" altLang="en-US" sz="1600" b="1" dirty="0">
                <a:solidFill>
                  <a:srgbClr val="FF0000"/>
                </a:solidFill>
                <a:latin typeface="BIZ UDPゴシック" panose="020B0400000000000000" pitchFamily="50" charset="-128"/>
                <a:ea typeface="BIZ UDPゴシック" panose="020B0400000000000000" pitchFamily="50" charset="-128"/>
              </a:rPr>
              <a:t>さらに、次のコンタクトポイントも増える！</a:t>
            </a:r>
          </a:p>
        </p:txBody>
      </p:sp>
      <p:sp>
        <p:nvSpPr>
          <p:cNvPr id="191" name="矢印: 下 190">
            <a:extLst>
              <a:ext uri="{FF2B5EF4-FFF2-40B4-BE49-F238E27FC236}">
                <a16:creationId xmlns:a16="http://schemas.microsoft.com/office/drawing/2014/main" id="{B5D3A020-D669-45CC-A5B6-BAB0CBABA191}"/>
              </a:ext>
            </a:extLst>
          </p:cNvPr>
          <p:cNvSpPr/>
          <p:nvPr/>
        </p:nvSpPr>
        <p:spPr>
          <a:xfrm>
            <a:off x="6140201" y="5230863"/>
            <a:ext cx="565601" cy="40244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テキスト ボックス 191">
            <a:extLst>
              <a:ext uri="{FF2B5EF4-FFF2-40B4-BE49-F238E27FC236}">
                <a16:creationId xmlns:a16="http://schemas.microsoft.com/office/drawing/2014/main" id="{267D3C37-78D4-4C23-ACCD-5EB12703D69C}"/>
              </a:ext>
            </a:extLst>
          </p:cNvPr>
          <p:cNvSpPr txBox="1"/>
          <p:nvPr/>
        </p:nvSpPr>
        <p:spPr>
          <a:xfrm>
            <a:off x="5327432" y="6244393"/>
            <a:ext cx="890361" cy="461665"/>
          </a:xfrm>
          <a:prstGeom prst="rect">
            <a:avLst/>
          </a:prstGeom>
          <a:noFill/>
        </p:spPr>
        <p:txBody>
          <a:bodyPr wrap="square" rtlCol="0">
            <a:spAutoFit/>
          </a:bodyPr>
          <a:lstStyle/>
          <a:p>
            <a:pPr algn="ctr"/>
            <a:r>
              <a:rPr kumimoji="1" lang="ja-JP" altLang="en-US" sz="1200" b="1" dirty="0">
                <a:solidFill>
                  <a:srgbClr val="FF0000"/>
                </a:solidFill>
                <a:latin typeface="BIZ UDPゴシック" panose="020B0400000000000000" pitchFamily="50" charset="-128"/>
                <a:ea typeface="BIZ UDPゴシック" panose="020B0400000000000000" pitchFamily="50" charset="-128"/>
              </a:rPr>
              <a:t>深い</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rgbClr val="FF0000"/>
                </a:solidFill>
                <a:latin typeface="BIZ UDPゴシック" panose="020B0400000000000000" pitchFamily="50" charset="-128"/>
                <a:ea typeface="BIZ UDPゴシック" panose="020B0400000000000000" pitchFamily="50" charset="-128"/>
              </a:rPr>
              <a:t>関係人口</a:t>
            </a:r>
          </a:p>
        </p:txBody>
      </p:sp>
      <p:pic>
        <p:nvPicPr>
          <p:cNvPr id="193" name="グラフィックス 192" descr="男性 単色塗りつぶし">
            <a:extLst>
              <a:ext uri="{FF2B5EF4-FFF2-40B4-BE49-F238E27FC236}">
                <a16:creationId xmlns:a16="http://schemas.microsoft.com/office/drawing/2014/main" id="{CE6DB018-7E20-4438-A953-85D5D876DAA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507621" y="5760651"/>
            <a:ext cx="526350" cy="526350"/>
          </a:xfrm>
          <a:prstGeom prst="rect">
            <a:avLst/>
          </a:prstGeom>
        </p:spPr>
      </p:pic>
      <p:sp>
        <p:nvSpPr>
          <p:cNvPr id="194" name="楕円 193">
            <a:extLst>
              <a:ext uri="{FF2B5EF4-FFF2-40B4-BE49-F238E27FC236}">
                <a16:creationId xmlns:a16="http://schemas.microsoft.com/office/drawing/2014/main" id="{6D8E8EDA-9B29-4EF7-BD28-5C36BCDA669F}"/>
              </a:ext>
            </a:extLst>
          </p:cNvPr>
          <p:cNvSpPr/>
          <p:nvPr/>
        </p:nvSpPr>
        <p:spPr>
          <a:xfrm>
            <a:off x="5265352" y="5704583"/>
            <a:ext cx="1010888" cy="965084"/>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5" name="テキスト ボックス 194">
            <a:extLst>
              <a:ext uri="{FF2B5EF4-FFF2-40B4-BE49-F238E27FC236}">
                <a16:creationId xmlns:a16="http://schemas.microsoft.com/office/drawing/2014/main" id="{B3315FFF-D1C0-4C9F-BBC5-D8C6772785E1}"/>
              </a:ext>
            </a:extLst>
          </p:cNvPr>
          <p:cNvSpPr txBox="1"/>
          <p:nvPr/>
        </p:nvSpPr>
        <p:spPr>
          <a:xfrm>
            <a:off x="6623116" y="6244393"/>
            <a:ext cx="890361" cy="276999"/>
          </a:xfrm>
          <a:prstGeom prst="rect">
            <a:avLst/>
          </a:prstGeom>
          <a:noFill/>
        </p:spPr>
        <p:txBody>
          <a:bodyPr wrap="square" rtlCol="0">
            <a:spAutoFit/>
          </a:bodyPr>
          <a:lstStyle/>
          <a:p>
            <a:pPr algn="ctr"/>
            <a:r>
              <a:rPr kumimoji="1" lang="ja-JP" altLang="en-US" sz="1200" b="1" dirty="0">
                <a:solidFill>
                  <a:srgbClr val="FF0000"/>
                </a:solidFill>
                <a:latin typeface="BIZ UDPゴシック" panose="020B0400000000000000" pitchFamily="50" charset="-128"/>
                <a:ea typeface="BIZ UDPゴシック" panose="020B0400000000000000" pitchFamily="50" charset="-128"/>
              </a:rPr>
              <a:t>移住</a:t>
            </a:r>
          </a:p>
        </p:txBody>
      </p:sp>
      <p:pic>
        <p:nvPicPr>
          <p:cNvPr id="196" name="グラフィックス 195" descr="男性 単色塗りつぶし">
            <a:extLst>
              <a:ext uri="{FF2B5EF4-FFF2-40B4-BE49-F238E27FC236}">
                <a16:creationId xmlns:a16="http://schemas.microsoft.com/office/drawing/2014/main" id="{B6114D7B-B714-4122-B0DE-EA27F2B5A34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6803305" y="5760651"/>
            <a:ext cx="526350" cy="526350"/>
          </a:xfrm>
          <a:prstGeom prst="rect">
            <a:avLst/>
          </a:prstGeom>
        </p:spPr>
      </p:pic>
      <p:sp>
        <p:nvSpPr>
          <p:cNvPr id="197" name="楕円 196">
            <a:extLst>
              <a:ext uri="{FF2B5EF4-FFF2-40B4-BE49-F238E27FC236}">
                <a16:creationId xmlns:a16="http://schemas.microsoft.com/office/drawing/2014/main" id="{BF97DB8C-652B-4D2D-B048-4C0CBB3430B9}"/>
              </a:ext>
            </a:extLst>
          </p:cNvPr>
          <p:cNvSpPr/>
          <p:nvPr/>
        </p:nvSpPr>
        <p:spPr>
          <a:xfrm>
            <a:off x="6561036" y="5704583"/>
            <a:ext cx="1010888" cy="965084"/>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189401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9162953D-2B67-4B36-A3B5-CAF987BBED6C}"/>
              </a:ext>
            </a:extLst>
          </p:cNvPr>
          <p:cNvPicPr>
            <a:picLocks noChangeAspect="1"/>
          </p:cNvPicPr>
          <p:nvPr/>
        </p:nvPicPr>
        <p:blipFill>
          <a:blip r:embed="rId3"/>
          <a:stretch>
            <a:fillRect/>
          </a:stretch>
        </p:blipFill>
        <p:spPr>
          <a:xfrm>
            <a:off x="251519" y="1351800"/>
            <a:ext cx="8420843" cy="5746160"/>
          </a:xfrm>
          <a:prstGeom prst="rect">
            <a:avLst/>
          </a:prstGeom>
        </p:spPr>
      </p:pic>
      <p:sp>
        <p:nvSpPr>
          <p:cNvPr id="2" name="スライド番号プレースホルダー 1">
            <a:extLst>
              <a:ext uri="{FF2B5EF4-FFF2-40B4-BE49-F238E27FC236}">
                <a16:creationId xmlns:a16="http://schemas.microsoft.com/office/drawing/2014/main" id="{08BF16CC-50AE-4DD2-97A3-18D50A38D7DB}"/>
              </a:ext>
            </a:extLst>
          </p:cNvPr>
          <p:cNvSpPr>
            <a:spLocks noGrp="1"/>
          </p:cNvSpPr>
          <p:nvPr>
            <p:ph type="sldNum" sz="quarter" idx="12"/>
          </p:nvPr>
        </p:nvSpPr>
        <p:spPr/>
        <p:txBody>
          <a:bodyPr/>
          <a:lstStyle/>
          <a:p>
            <a:fld id="{0C913308-F349-4B6D-A68A-DD1791B4A57B}" type="slidenum">
              <a:rPr lang="zh-CN" altLang="en-US" smtClean="0"/>
              <a:pPr/>
              <a:t>7</a:t>
            </a:fld>
            <a:endParaRPr lang="zh-CN" altLang="en-US"/>
          </a:p>
        </p:txBody>
      </p:sp>
      <p:sp>
        <p:nvSpPr>
          <p:cNvPr id="10" name="文本框 8">
            <a:extLst>
              <a:ext uri="{FF2B5EF4-FFF2-40B4-BE49-F238E27FC236}">
                <a16:creationId xmlns:a16="http://schemas.microsoft.com/office/drawing/2014/main" id="{4BE1ACA6-6768-4974-9BD7-F8B9CA720FD2}"/>
              </a:ext>
            </a:extLst>
          </p:cNvPr>
          <p:cNvSpPr txBox="1"/>
          <p:nvPr/>
        </p:nvSpPr>
        <p:spPr>
          <a:xfrm>
            <a:off x="611560" y="205877"/>
            <a:ext cx="2739853" cy="400110"/>
          </a:xfrm>
          <a:prstGeom prst="rect">
            <a:avLst/>
          </a:prstGeom>
          <a:noFill/>
        </p:spPr>
        <p:txBody>
          <a:bodyPr wrap="non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阿南市の強みと可能性</a:t>
            </a:r>
            <a:endParaRPr kumimoji="1" lang="en-US" altLang="ja-JP"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1" name="PA_矩形 11">
            <a:extLst>
              <a:ext uri="{FF2B5EF4-FFF2-40B4-BE49-F238E27FC236}">
                <a16:creationId xmlns:a16="http://schemas.microsoft.com/office/drawing/2014/main" id="{27A72738-72B6-4BF2-9CB7-C4B953D42439}"/>
              </a:ext>
            </a:extLst>
          </p:cNvPr>
          <p:cNvSpPr/>
          <p:nvPr>
            <p:custDataLst>
              <p:tags r:id="rId1"/>
            </p:custDataLst>
          </p:nvPr>
        </p:nvSpPr>
        <p:spPr>
          <a:xfrm flipV="1">
            <a:off x="-1" y="598620"/>
            <a:ext cx="4029484" cy="45719"/>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latin typeface="BIZ UDPゴシック" panose="020B0400000000000000" pitchFamily="50" charset="-128"/>
              <a:ea typeface="BIZ UDPゴシック" panose="020B0400000000000000" pitchFamily="50" charset="-128"/>
            </a:endParaRPr>
          </a:p>
        </p:txBody>
      </p:sp>
      <p:sp>
        <p:nvSpPr>
          <p:cNvPr id="12" name="文本框 23">
            <a:extLst>
              <a:ext uri="{FF2B5EF4-FFF2-40B4-BE49-F238E27FC236}">
                <a16:creationId xmlns:a16="http://schemas.microsoft.com/office/drawing/2014/main" id="{77F3AB96-7407-44A0-825C-9B60B6F38177}"/>
              </a:ext>
            </a:extLst>
          </p:cNvPr>
          <p:cNvSpPr txBox="1"/>
          <p:nvPr/>
        </p:nvSpPr>
        <p:spPr>
          <a:xfrm>
            <a:off x="0" y="169442"/>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04</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4" name="文本框 8">
            <a:extLst>
              <a:ext uri="{FF2B5EF4-FFF2-40B4-BE49-F238E27FC236}">
                <a16:creationId xmlns:a16="http://schemas.microsoft.com/office/drawing/2014/main" id="{5B5E0FB5-B694-44DD-AB64-7276F23D15E5}"/>
              </a:ext>
            </a:extLst>
          </p:cNvPr>
          <p:cNvSpPr txBox="1"/>
          <p:nvPr/>
        </p:nvSpPr>
        <p:spPr>
          <a:xfrm>
            <a:off x="-1" y="685975"/>
            <a:ext cx="8672363" cy="400110"/>
          </a:xfrm>
          <a:prstGeom prst="rect">
            <a:avLst/>
          </a:prstGeom>
          <a:noFill/>
        </p:spPr>
        <p:txBody>
          <a:bodyPr wrap="square" rtlCol="0">
            <a:spAutoFit/>
          </a:bodyPr>
          <a:lstStyle/>
          <a:p>
            <a:r>
              <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04-1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最初のコンタクトポイントには、何があるか？</a:t>
            </a:r>
            <a:endParaRPr kumimoji="1" lang="en-US" altLang="ja-JP"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5" name="文本框 8">
            <a:extLst>
              <a:ext uri="{FF2B5EF4-FFF2-40B4-BE49-F238E27FC236}">
                <a16:creationId xmlns:a16="http://schemas.microsoft.com/office/drawing/2014/main" id="{6C0E8E84-CA61-4082-9027-AEB12D96FD7E}"/>
              </a:ext>
            </a:extLst>
          </p:cNvPr>
          <p:cNvSpPr txBox="1"/>
          <p:nvPr/>
        </p:nvSpPr>
        <p:spPr>
          <a:xfrm>
            <a:off x="5688124" y="1628800"/>
            <a:ext cx="3240360" cy="246221"/>
          </a:xfrm>
          <a:prstGeom prst="rect">
            <a:avLst/>
          </a:prstGeom>
          <a:noFill/>
        </p:spPr>
        <p:txBody>
          <a:bodyPr wrap="square" rtlCol="0">
            <a:spAutoFit/>
          </a:bodyPr>
          <a:lstStyle/>
          <a:p>
            <a:r>
              <a:rPr kumimoji="1" lang="en-US" altLang="ja-JP" sz="1000" dirty="0">
                <a:solidFill>
                  <a:srgbClr val="FF0000"/>
                </a:solidFill>
                <a:latin typeface="BIZ UDPゴシック" panose="020B0400000000000000" pitchFamily="50" charset="-128"/>
                <a:ea typeface="BIZ UDPゴシック" panose="020B0400000000000000" pitchFamily="50" charset="-128"/>
              </a:rPr>
              <a:t>※</a:t>
            </a:r>
            <a:r>
              <a:rPr kumimoji="1" lang="ja-JP" altLang="en-US" sz="1000" dirty="0">
                <a:solidFill>
                  <a:srgbClr val="FF0000"/>
                </a:solidFill>
                <a:latin typeface="BIZ UDPゴシック" panose="020B0400000000000000" pitchFamily="50" charset="-128"/>
                <a:ea typeface="BIZ UDPゴシック" panose="020B0400000000000000" pitchFamily="50" charset="-128"/>
              </a:rPr>
              <a:t>一部メンバーで作成したマッピング（仮説）</a:t>
            </a:r>
            <a:endParaRPr kumimoji="1" lang="en-US" altLang="ja-JP" sz="1000" dirty="0">
              <a:solidFill>
                <a:srgbClr val="FF0000"/>
              </a:solidFill>
              <a:latin typeface="BIZ UDPゴシック" panose="020B0400000000000000" pitchFamily="50" charset="-128"/>
              <a:ea typeface="BIZ UDPゴシック" panose="020B0400000000000000" pitchFamily="50" charset="-128"/>
            </a:endParaRPr>
          </a:p>
        </p:txBody>
      </p:sp>
      <p:sp>
        <p:nvSpPr>
          <p:cNvPr id="9" name="文本框 8">
            <a:extLst>
              <a:ext uri="{FF2B5EF4-FFF2-40B4-BE49-F238E27FC236}">
                <a16:creationId xmlns:a16="http://schemas.microsoft.com/office/drawing/2014/main" id="{65C9A1F8-AE69-4948-A548-99586C83BB83}"/>
              </a:ext>
            </a:extLst>
          </p:cNvPr>
          <p:cNvSpPr txBox="1"/>
          <p:nvPr/>
        </p:nvSpPr>
        <p:spPr>
          <a:xfrm>
            <a:off x="471637" y="1351800"/>
            <a:ext cx="2951449" cy="400110"/>
          </a:xfrm>
          <a:prstGeom prst="rect">
            <a:avLst/>
          </a:prstGeom>
          <a:noFill/>
        </p:spPr>
        <p:txBody>
          <a:bodyPr wrap="non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阿南市来訪者マッピング</a:t>
            </a:r>
            <a:endParaRPr kumimoji="1" lang="en-US" altLang="ja-JP"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17629045"/>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9162953D-2B67-4B36-A3B5-CAF987BBED6C}"/>
              </a:ext>
            </a:extLst>
          </p:cNvPr>
          <p:cNvPicPr>
            <a:picLocks noChangeAspect="1"/>
          </p:cNvPicPr>
          <p:nvPr/>
        </p:nvPicPr>
        <p:blipFill>
          <a:blip r:embed="rId3"/>
          <a:stretch>
            <a:fillRect/>
          </a:stretch>
        </p:blipFill>
        <p:spPr>
          <a:xfrm>
            <a:off x="-9506" y="1078338"/>
            <a:ext cx="8469938" cy="5779661"/>
          </a:xfrm>
          <a:prstGeom prst="rect">
            <a:avLst/>
          </a:prstGeom>
        </p:spPr>
      </p:pic>
      <p:sp>
        <p:nvSpPr>
          <p:cNvPr id="2" name="スライド番号プレースホルダー 1">
            <a:extLst>
              <a:ext uri="{FF2B5EF4-FFF2-40B4-BE49-F238E27FC236}">
                <a16:creationId xmlns:a16="http://schemas.microsoft.com/office/drawing/2014/main" id="{08BF16CC-50AE-4DD2-97A3-18D50A38D7DB}"/>
              </a:ext>
            </a:extLst>
          </p:cNvPr>
          <p:cNvSpPr>
            <a:spLocks noGrp="1"/>
          </p:cNvSpPr>
          <p:nvPr>
            <p:ph type="sldNum" sz="quarter" idx="12"/>
          </p:nvPr>
        </p:nvSpPr>
        <p:spPr/>
        <p:txBody>
          <a:bodyPr/>
          <a:lstStyle/>
          <a:p>
            <a:fld id="{0C913308-F349-4B6D-A68A-DD1791B4A57B}" type="slidenum">
              <a:rPr lang="zh-CN" altLang="en-US" smtClean="0"/>
              <a:pPr/>
              <a:t>8</a:t>
            </a:fld>
            <a:endParaRPr lang="zh-CN" altLang="en-US"/>
          </a:p>
        </p:txBody>
      </p:sp>
      <p:sp>
        <p:nvSpPr>
          <p:cNvPr id="10" name="文本框 8">
            <a:extLst>
              <a:ext uri="{FF2B5EF4-FFF2-40B4-BE49-F238E27FC236}">
                <a16:creationId xmlns:a16="http://schemas.microsoft.com/office/drawing/2014/main" id="{4BE1ACA6-6768-4974-9BD7-F8B9CA720FD2}"/>
              </a:ext>
            </a:extLst>
          </p:cNvPr>
          <p:cNvSpPr txBox="1"/>
          <p:nvPr/>
        </p:nvSpPr>
        <p:spPr>
          <a:xfrm>
            <a:off x="611560" y="205877"/>
            <a:ext cx="2739853" cy="400110"/>
          </a:xfrm>
          <a:prstGeom prst="rect">
            <a:avLst/>
          </a:prstGeom>
          <a:noFill/>
        </p:spPr>
        <p:txBody>
          <a:bodyPr wrap="non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阿南市の強みと可能性</a:t>
            </a:r>
            <a:endParaRPr kumimoji="1" lang="en-US" altLang="ja-JP"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1" name="PA_矩形 11">
            <a:extLst>
              <a:ext uri="{FF2B5EF4-FFF2-40B4-BE49-F238E27FC236}">
                <a16:creationId xmlns:a16="http://schemas.microsoft.com/office/drawing/2014/main" id="{27A72738-72B6-4BF2-9CB7-C4B953D42439}"/>
              </a:ext>
            </a:extLst>
          </p:cNvPr>
          <p:cNvSpPr/>
          <p:nvPr>
            <p:custDataLst>
              <p:tags r:id="rId1"/>
            </p:custDataLst>
          </p:nvPr>
        </p:nvSpPr>
        <p:spPr>
          <a:xfrm flipV="1">
            <a:off x="-1" y="598620"/>
            <a:ext cx="4029484" cy="45719"/>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latin typeface="BIZ UDPゴシック" panose="020B0400000000000000" pitchFamily="50" charset="-128"/>
              <a:ea typeface="BIZ UDPゴシック" panose="020B0400000000000000" pitchFamily="50" charset="-128"/>
            </a:endParaRPr>
          </a:p>
        </p:txBody>
      </p:sp>
      <p:sp>
        <p:nvSpPr>
          <p:cNvPr id="12" name="文本框 23">
            <a:extLst>
              <a:ext uri="{FF2B5EF4-FFF2-40B4-BE49-F238E27FC236}">
                <a16:creationId xmlns:a16="http://schemas.microsoft.com/office/drawing/2014/main" id="{77F3AB96-7407-44A0-825C-9B60B6F38177}"/>
              </a:ext>
            </a:extLst>
          </p:cNvPr>
          <p:cNvSpPr txBox="1"/>
          <p:nvPr/>
        </p:nvSpPr>
        <p:spPr>
          <a:xfrm>
            <a:off x="0" y="169442"/>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04</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 name="正方形/長方形 2">
            <a:extLst>
              <a:ext uri="{FF2B5EF4-FFF2-40B4-BE49-F238E27FC236}">
                <a16:creationId xmlns:a16="http://schemas.microsoft.com/office/drawing/2014/main" id="{33000861-5D07-4F67-9EA9-AB326DA52061}"/>
              </a:ext>
            </a:extLst>
          </p:cNvPr>
          <p:cNvSpPr/>
          <p:nvPr/>
        </p:nvSpPr>
        <p:spPr>
          <a:xfrm>
            <a:off x="179512" y="1650032"/>
            <a:ext cx="8141927" cy="5002092"/>
          </a:xfrm>
          <a:prstGeom prst="rect">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文本框 8">
            <a:extLst>
              <a:ext uri="{FF2B5EF4-FFF2-40B4-BE49-F238E27FC236}">
                <a16:creationId xmlns:a16="http://schemas.microsoft.com/office/drawing/2014/main" id="{C70A09E0-7CC4-4D21-B2D7-D7FDC3C8C016}"/>
              </a:ext>
            </a:extLst>
          </p:cNvPr>
          <p:cNvSpPr txBox="1"/>
          <p:nvPr/>
        </p:nvSpPr>
        <p:spPr>
          <a:xfrm>
            <a:off x="-1" y="685975"/>
            <a:ext cx="8672363" cy="400110"/>
          </a:xfrm>
          <a:prstGeom prst="rect">
            <a:avLst/>
          </a:prstGeom>
          <a:noFill/>
        </p:spPr>
        <p:txBody>
          <a:bodyPr wrap="square" rtlCol="0">
            <a:spAutoFit/>
          </a:bodyPr>
          <a:lstStyle/>
          <a:p>
            <a:r>
              <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04-2</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en-US" altLang="ja-JP"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2nd</a:t>
            </a:r>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コンタクトポイントには、何があるか？</a:t>
            </a:r>
            <a:endParaRPr kumimoji="1" lang="en-US" altLang="ja-JP"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1" name="図 30">
            <a:extLst>
              <a:ext uri="{FF2B5EF4-FFF2-40B4-BE49-F238E27FC236}">
                <a16:creationId xmlns:a16="http://schemas.microsoft.com/office/drawing/2014/main" id="{D0F66BB6-2810-4A71-A6C6-44E7C9E4929C}"/>
              </a:ext>
            </a:extLst>
          </p:cNvPr>
          <p:cNvPicPr>
            <a:picLocks noChangeAspect="1"/>
          </p:cNvPicPr>
          <p:nvPr/>
        </p:nvPicPr>
        <p:blipFill>
          <a:blip r:embed="rId4"/>
          <a:stretch>
            <a:fillRect/>
          </a:stretch>
        </p:blipFill>
        <p:spPr>
          <a:xfrm>
            <a:off x="1675879" y="1203611"/>
            <a:ext cx="6523844" cy="5119686"/>
          </a:xfrm>
          <a:prstGeom prst="rect">
            <a:avLst/>
          </a:prstGeom>
        </p:spPr>
      </p:pic>
    </p:spTree>
    <p:extLst>
      <p:ext uri="{BB962C8B-B14F-4D97-AF65-F5344CB8AC3E}">
        <p14:creationId xmlns:p14="http://schemas.microsoft.com/office/powerpoint/2010/main" val="729814098"/>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8BF16CC-50AE-4DD2-97A3-18D50A38D7DB}"/>
              </a:ext>
            </a:extLst>
          </p:cNvPr>
          <p:cNvSpPr>
            <a:spLocks noGrp="1"/>
          </p:cNvSpPr>
          <p:nvPr>
            <p:ph type="sldNum" sz="quarter" idx="12"/>
          </p:nvPr>
        </p:nvSpPr>
        <p:spPr/>
        <p:txBody>
          <a:bodyPr/>
          <a:lstStyle/>
          <a:p>
            <a:fld id="{0C913308-F349-4B6D-A68A-DD1791B4A57B}" type="slidenum">
              <a:rPr lang="zh-CN" altLang="en-US" smtClean="0"/>
              <a:pPr/>
              <a:t>9</a:t>
            </a:fld>
            <a:endParaRPr lang="zh-CN" altLang="en-US"/>
          </a:p>
        </p:txBody>
      </p:sp>
      <p:sp>
        <p:nvSpPr>
          <p:cNvPr id="10" name="文本框 8">
            <a:extLst>
              <a:ext uri="{FF2B5EF4-FFF2-40B4-BE49-F238E27FC236}">
                <a16:creationId xmlns:a16="http://schemas.microsoft.com/office/drawing/2014/main" id="{4BE1ACA6-6768-4974-9BD7-F8B9CA720FD2}"/>
              </a:ext>
            </a:extLst>
          </p:cNvPr>
          <p:cNvSpPr txBox="1"/>
          <p:nvPr/>
        </p:nvSpPr>
        <p:spPr>
          <a:xfrm>
            <a:off x="611560" y="205877"/>
            <a:ext cx="2739853" cy="400110"/>
          </a:xfrm>
          <a:prstGeom prst="rect">
            <a:avLst/>
          </a:prstGeom>
          <a:noFill/>
        </p:spPr>
        <p:txBody>
          <a:bodyPr wrap="none" rtlCol="0">
            <a:spAutoFit/>
          </a:bodyPr>
          <a:lstStyle/>
          <a:p>
            <a:r>
              <a:rPr kumimoji="1" lang="ja-JP" altLang="en-US" sz="2000" b="1" dirty="0">
                <a:solidFill>
                  <a:schemeClr val="tx1">
                    <a:lumMod val="75000"/>
                    <a:lumOff val="25000"/>
                  </a:schemeClr>
                </a:solidFill>
                <a:latin typeface="BIZ UDPゴシック" panose="020B0400000000000000" pitchFamily="50" charset="-128"/>
                <a:ea typeface="BIZ UDPゴシック" panose="020B0400000000000000" pitchFamily="50" charset="-128"/>
              </a:rPr>
              <a:t>阿南市の強みと可能性</a:t>
            </a:r>
            <a:endParaRPr kumimoji="1" lang="en-US" altLang="ja-JP"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1" name="PA_矩形 11">
            <a:extLst>
              <a:ext uri="{FF2B5EF4-FFF2-40B4-BE49-F238E27FC236}">
                <a16:creationId xmlns:a16="http://schemas.microsoft.com/office/drawing/2014/main" id="{27A72738-72B6-4BF2-9CB7-C4B953D42439}"/>
              </a:ext>
            </a:extLst>
          </p:cNvPr>
          <p:cNvSpPr/>
          <p:nvPr>
            <p:custDataLst>
              <p:tags r:id="rId1"/>
            </p:custDataLst>
          </p:nvPr>
        </p:nvSpPr>
        <p:spPr>
          <a:xfrm flipV="1">
            <a:off x="-1" y="598620"/>
            <a:ext cx="4029484" cy="45719"/>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latin typeface="BIZ UDPゴシック" panose="020B0400000000000000" pitchFamily="50" charset="-128"/>
              <a:ea typeface="BIZ UDPゴシック" panose="020B0400000000000000" pitchFamily="50" charset="-128"/>
            </a:endParaRPr>
          </a:p>
        </p:txBody>
      </p:sp>
      <p:sp>
        <p:nvSpPr>
          <p:cNvPr id="12" name="文本框 23">
            <a:extLst>
              <a:ext uri="{FF2B5EF4-FFF2-40B4-BE49-F238E27FC236}">
                <a16:creationId xmlns:a16="http://schemas.microsoft.com/office/drawing/2014/main" id="{77F3AB96-7407-44A0-825C-9B60B6F38177}"/>
              </a:ext>
            </a:extLst>
          </p:cNvPr>
          <p:cNvSpPr txBox="1"/>
          <p:nvPr/>
        </p:nvSpPr>
        <p:spPr>
          <a:xfrm>
            <a:off x="0" y="169442"/>
            <a:ext cx="1536869" cy="461665"/>
          </a:xfrm>
          <a:prstGeom prst="rect">
            <a:avLst/>
          </a:prstGeom>
          <a:noFill/>
        </p:spPr>
        <p:txBody>
          <a:bodyPr wrap="square" rtlCol="0">
            <a:spAutoFit/>
          </a:bodyPr>
          <a:lstStyle/>
          <a:p>
            <a:r>
              <a:rPr lang="en-US" altLang="zh-CN"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rPr>
              <a:t>04</a:t>
            </a:r>
            <a:endParaRPr lang="zh-CN" altLang="en-US" sz="2400" b="1" dirty="0">
              <a:solidFill>
                <a:srgbClr val="F17F42"/>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6" name="文本框 8">
            <a:extLst>
              <a:ext uri="{FF2B5EF4-FFF2-40B4-BE49-F238E27FC236}">
                <a16:creationId xmlns:a16="http://schemas.microsoft.com/office/drawing/2014/main" id="{7154F558-B0F7-4591-92B9-9A2DF16ADED1}"/>
              </a:ext>
            </a:extLst>
          </p:cNvPr>
          <p:cNvSpPr txBox="1"/>
          <p:nvPr/>
        </p:nvSpPr>
        <p:spPr>
          <a:xfrm>
            <a:off x="0" y="685975"/>
            <a:ext cx="78843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04-3</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阿南市の強みを生かした、次の可能性</a:t>
            </a:r>
            <a:endParaRPr kumimoji="1" lang="en-US" altLang="ja-JP" sz="2000" b="1" i="0" u="sng"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49FB7AE3-6535-404A-9C20-A8ECD96DCA8D}"/>
              </a:ext>
            </a:extLst>
          </p:cNvPr>
          <p:cNvSpPr txBox="1"/>
          <p:nvPr/>
        </p:nvSpPr>
        <p:spPr>
          <a:xfrm>
            <a:off x="247774" y="1295790"/>
            <a:ext cx="900474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① </a:t>
            </a:r>
            <a:r>
              <a:rPr kumimoji="1" lang="ja-JP" altLang="en-US" sz="2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地域資源を生かした</a:t>
            </a:r>
            <a:r>
              <a:rPr kumimoji="1" lang="en-US" altLang="ja-JP" sz="2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2nd</a:t>
            </a:r>
            <a:r>
              <a:rPr kumimoji="1" lang="ja-JP" altLang="en-US" sz="2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コンタクトポイントを作る</a:t>
            </a:r>
            <a:r>
              <a:rPr kumimoji="1" lang="ja-JP" altLang="en-US" sz="12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（増やす）</a:t>
            </a:r>
          </a:p>
        </p:txBody>
      </p:sp>
      <p:sp>
        <p:nvSpPr>
          <p:cNvPr id="24" name="四角形: 角を丸くする 23">
            <a:extLst>
              <a:ext uri="{FF2B5EF4-FFF2-40B4-BE49-F238E27FC236}">
                <a16:creationId xmlns:a16="http://schemas.microsoft.com/office/drawing/2014/main" id="{4B5593CA-776B-4E89-93FA-B0D54E91549D}"/>
              </a:ext>
            </a:extLst>
          </p:cNvPr>
          <p:cNvSpPr/>
          <p:nvPr/>
        </p:nvSpPr>
        <p:spPr>
          <a:xfrm>
            <a:off x="3462378" y="2559757"/>
            <a:ext cx="2316340" cy="4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latin typeface="BIZ UDPゴシック" panose="020B0400000000000000" pitchFamily="50" charset="-128"/>
                <a:ea typeface="BIZ UDPゴシック" panose="020B0400000000000000" pitchFamily="50" charset="-128"/>
              </a:rPr>
              <a:t>自然環境</a:t>
            </a:r>
          </a:p>
        </p:txBody>
      </p:sp>
      <p:sp>
        <p:nvSpPr>
          <p:cNvPr id="25" name="四角形: 角を丸くする 24">
            <a:extLst>
              <a:ext uri="{FF2B5EF4-FFF2-40B4-BE49-F238E27FC236}">
                <a16:creationId xmlns:a16="http://schemas.microsoft.com/office/drawing/2014/main" id="{5010E5A6-DFA4-4E58-BBD1-7ECC3510CAB7}"/>
              </a:ext>
            </a:extLst>
          </p:cNvPr>
          <p:cNvSpPr/>
          <p:nvPr/>
        </p:nvSpPr>
        <p:spPr>
          <a:xfrm>
            <a:off x="5943231" y="2559757"/>
            <a:ext cx="2316340" cy="4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latin typeface="BIZ UDPゴシック" panose="020B0400000000000000" pitchFamily="50" charset="-128"/>
                <a:ea typeface="BIZ UDPゴシック" panose="020B0400000000000000" pitchFamily="50" charset="-128"/>
              </a:rPr>
              <a:t>しごと</a:t>
            </a:r>
          </a:p>
        </p:txBody>
      </p:sp>
      <p:sp>
        <p:nvSpPr>
          <p:cNvPr id="7" name="楕円 6">
            <a:extLst>
              <a:ext uri="{FF2B5EF4-FFF2-40B4-BE49-F238E27FC236}">
                <a16:creationId xmlns:a16="http://schemas.microsoft.com/office/drawing/2014/main" id="{A6B068C9-91FF-4C21-890F-0BA3984A3599}"/>
              </a:ext>
            </a:extLst>
          </p:cNvPr>
          <p:cNvSpPr/>
          <p:nvPr/>
        </p:nvSpPr>
        <p:spPr>
          <a:xfrm>
            <a:off x="3260019" y="1881482"/>
            <a:ext cx="1036564" cy="584775"/>
          </a:xfrm>
          <a:prstGeom prst="ellipse">
            <a:avLst/>
          </a:prstGeom>
          <a:ln w="22225"/>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野球</a:t>
            </a:r>
          </a:p>
        </p:txBody>
      </p:sp>
      <p:sp>
        <p:nvSpPr>
          <p:cNvPr id="36" name="矢印: 上 35">
            <a:extLst>
              <a:ext uri="{FF2B5EF4-FFF2-40B4-BE49-F238E27FC236}">
                <a16:creationId xmlns:a16="http://schemas.microsoft.com/office/drawing/2014/main" id="{00E5C711-1427-40EA-B09A-FE425F68989F}"/>
              </a:ext>
            </a:extLst>
          </p:cNvPr>
          <p:cNvSpPr/>
          <p:nvPr/>
        </p:nvSpPr>
        <p:spPr>
          <a:xfrm rot="5400000">
            <a:off x="2907698" y="1902014"/>
            <a:ext cx="504056" cy="481661"/>
          </a:xfrm>
          <a:prstGeom prs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0424AD7-F0EC-45A2-A4E1-33F4F64B16AB}"/>
              </a:ext>
            </a:extLst>
          </p:cNvPr>
          <p:cNvSpPr txBox="1"/>
          <p:nvPr/>
        </p:nvSpPr>
        <p:spPr>
          <a:xfrm>
            <a:off x="1753018" y="1923042"/>
            <a:ext cx="1191719" cy="461665"/>
          </a:xfrm>
          <a:prstGeom prst="rect">
            <a:avLst/>
          </a:prstGeom>
          <a:noFill/>
        </p:spPr>
        <p:txBody>
          <a:bodyPr wrap="square" rtlCol="0">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既にある</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地域ブランド</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8" name="楕円 37">
            <a:extLst>
              <a:ext uri="{FF2B5EF4-FFF2-40B4-BE49-F238E27FC236}">
                <a16:creationId xmlns:a16="http://schemas.microsoft.com/office/drawing/2014/main" id="{8E8EE9AB-F090-4899-8948-7C00C791A181}"/>
              </a:ext>
            </a:extLst>
          </p:cNvPr>
          <p:cNvSpPr/>
          <p:nvPr/>
        </p:nvSpPr>
        <p:spPr>
          <a:xfrm>
            <a:off x="4202447" y="1881482"/>
            <a:ext cx="1036564" cy="584775"/>
          </a:xfrm>
          <a:prstGeom prst="ellipse">
            <a:avLst/>
          </a:prstGeom>
          <a:ln w="22225"/>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1600" b="1" dirty="0">
                <a:latin typeface="BIZ UDPゴシック" panose="020B0400000000000000" pitchFamily="50" charset="-128"/>
                <a:ea typeface="BIZ UDPゴシック" panose="020B0400000000000000" pitchFamily="50" charset="-128"/>
              </a:rPr>
              <a:t>SUP</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39" name="楕円 38">
            <a:extLst>
              <a:ext uri="{FF2B5EF4-FFF2-40B4-BE49-F238E27FC236}">
                <a16:creationId xmlns:a16="http://schemas.microsoft.com/office/drawing/2014/main" id="{576ADFA4-1D49-41EA-B03A-85C188E11136}"/>
              </a:ext>
            </a:extLst>
          </p:cNvPr>
          <p:cNvSpPr/>
          <p:nvPr/>
        </p:nvSpPr>
        <p:spPr>
          <a:xfrm>
            <a:off x="5113564" y="1881482"/>
            <a:ext cx="1240251" cy="584775"/>
          </a:xfrm>
          <a:prstGeom prst="ellipse">
            <a:avLst/>
          </a:prstGeom>
          <a:ln w="22225"/>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お遍路</a:t>
            </a:r>
          </a:p>
        </p:txBody>
      </p:sp>
      <p:sp>
        <p:nvSpPr>
          <p:cNvPr id="40" name="テキスト ボックス 39">
            <a:extLst>
              <a:ext uri="{FF2B5EF4-FFF2-40B4-BE49-F238E27FC236}">
                <a16:creationId xmlns:a16="http://schemas.microsoft.com/office/drawing/2014/main" id="{4D178789-2E1C-4D9E-A3A1-20AC315AA4FD}"/>
              </a:ext>
            </a:extLst>
          </p:cNvPr>
          <p:cNvSpPr txBox="1"/>
          <p:nvPr/>
        </p:nvSpPr>
        <p:spPr>
          <a:xfrm>
            <a:off x="6379217" y="2117245"/>
            <a:ext cx="1645066" cy="276999"/>
          </a:xfrm>
          <a:prstGeom prst="rect">
            <a:avLst/>
          </a:prstGeom>
          <a:noFill/>
        </p:spPr>
        <p:txBody>
          <a:bodyPr wrap="square" rtlCol="0">
            <a:spAutoFit/>
          </a:bodyPr>
          <a:lstStyle/>
          <a:p>
            <a:r>
              <a:rPr kumimoji="1" lang="en-US" altLang="ja-JP" sz="120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etc</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8" name="加算記号 7">
            <a:extLst>
              <a:ext uri="{FF2B5EF4-FFF2-40B4-BE49-F238E27FC236}">
                <a16:creationId xmlns:a16="http://schemas.microsoft.com/office/drawing/2014/main" id="{A32AB6E9-9800-4244-9773-41D0AFDC9D5A}"/>
              </a:ext>
            </a:extLst>
          </p:cNvPr>
          <p:cNvSpPr/>
          <p:nvPr/>
        </p:nvSpPr>
        <p:spPr>
          <a:xfrm>
            <a:off x="2814881" y="2495337"/>
            <a:ext cx="622095" cy="584775"/>
          </a:xfrm>
          <a:prstGeom prst="mathPlu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5F5DDEA-4069-42AC-A380-765890CC2545}"/>
              </a:ext>
            </a:extLst>
          </p:cNvPr>
          <p:cNvSpPr txBox="1"/>
          <p:nvPr/>
        </p:nvSpPr>
        <p:spPr>
          <a:xfrm>
            <a:off x="1783205" y="2547460"/>
            <a:ext cx="1338597" cy="461665"/>
          </a:xfrm>
          <a:prstGeom prst="rect">
            <a:avLst/>
          </a:prstGeom>
          <a:noFill/>
        </p:spPr>
        <p:txBody>
          <a:bodyPr wrap="square" rtlCol="0">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阿南市の</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強みを加える</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2" name="楕円 41">
            <a:extLst>
              <a:ext uri="{FF2B5EF4-FFF2-40B4-BE49-F238E27FC236}">
                <a16:creationId xmlns:a16="http://schemas.microsoft.com/office/drawing/2014/main" id="{C6424CE6-5587-4397-8DFA-FFEA30DEFC50}"/>
              </a:ext>
            </a:extLst>
          </p:cNvPr>
          <p:cNvSpPr/>
          <p:nvPr/>
        </p:nvSpPr>
        <p:spPr>
          <a:xfrm>
            <a:off x="2944737" y="4114248"/>
            <a:ext cx="1853546" cy="593594"/>
          </a:xfrm>
          <a:prstGeom prst="ellipse">
            <a:avLst/>
          </a:prstGeom>
          <a:ln w="22225"/>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観光</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（分野絞る？）</a:t>
            </a:r>
          </a:p>
        </p:txBody>
      </p:sp>
      <p:sp>
        <p:nvSpPr>
          <p:cNvPr id="43" name="楕円 42">
            <a:extLst>
              <a:ext uri="{FF2B5EF4-FFF2-40B4-BE49-F238E27FC236}">
                <a16:creationId xmlns:a16="http://schemas.microsoft.com/office/drawing/2014/main" id="{F0965672-F30A-4A8D-B52C-12CC162032D6}"/>
              </a:ext>
            </a:extLst>
          </p:cNvPr>
          <p:cNvSpPr/>
          <p:nvPr/>
        </p:nvSpPr>
        <p:spPr>
          <a:xfrm>
            <a:off x="4572000" y="4126253"/>
            <a:ext cx="1853546" cy="593594"/>
          </a:xfrm>
          <a:prstGeom prst="ellipse">
            <a:avLst/>
          </a:prstGeom>
          <a:ln w="22225"/>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ふるさと納税</a:t>
            </a:r>
          </a:p>
        </p:txBody>
      </p:sp>
      <p:sp>
        <p:nvSpPr>
          <p:cNvPr id="44" name="楕円 43">
            <a:extLst>
              <a:ext uri="{FF2B5EF4-FFF2-40B4-BE49-F238E27FC236}">
                <a16:creationId xmlns:a16="http://schemas.microsoft.com/office/drawing/2014/main" id="{688FF5EF-D89B-4BC8-BF30-A8226EACB498}"/>
              </a:ext>
            </a:extLst>
          </p:cNvPr>
          <p:cNvSpPr/>
          <p:nvPr/>
        </p:nvSpPr>
        <p:spPr>
          <a:xfrm>
            <a:off x="6189803" y="4110907"/>
            <a:ext cx="1853546" cy="593594"/>
          </a:xfrm>
          <a:prstGeom prst="ellipse">
            <a:avLst/>
          </a:prstGeom>
          <a:ln w="22225"/>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移住希望者</a:t>
            </a:r>
          </a:p>
        </p:txBody>
      </p:sp>
      <p:sp>
        <p:nvSpPr>
          <p:cNvPr id="47" name="楕円 46">
            <a:extLst>
              <a:ext uri="{FF2B5EF4-FFF2-40B4-BE49-F238E27FC236}">
                <a16:creationId xmlns:a16="http://schemas.microsoft.com/office/drawing/2014/main" id="{32C35D16-6D23-423A-A944-8C42D22468BC}"/>
              </a:ext>
            </a:extLst>
          </p:cNvPr>
          <p:cNvSpPr/>
          <p:nvPr/>
        </p:nvSpPr>
        <p:spPr>
          <a:xfrm>
            <a:off x="3015411" y="5801828"/>
            <a:ext cx="1853546" cy="593594"/>
          </a:xfrm>
          <a:prstGeom prst="ellipse">
            <a:avLst/>
          </a:prstGeom>
          <a:ln w="22225"/>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若者</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転出者</a:t>
            </a:r>
          </a:p>
        </p:txBody>
      </p:sp>
      <p:sp>
        <p:nvSpPr>
          <p:cNvPr id="27" name="テキスト ボックス 26">
            <a:extLst>
              <a:ext uri="{FF2B5EF4-FFF2-40B4-BE49-F238E27FC236}">
                <a16:creationId xmlns:a16="http://schemas.microsoft.com/office/drawing/2014/main" id="{22A14BDB-BDB4-4B07-B64E-9DEE968B25CE}"/>
              </a:ext>
            </a:extLst>
          </p:cNvPr>
          <p:cNvSpPr txBox="1"/>
          <p:nvPr/>
        </p:nvSpPr>
        <p:spPr>
          <a:xfrm>
            <a:off x="247774" y="3483969"/>
            <a:ext cx="900474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② </a:t>
            </a:r>
            <a:r>
              <a:rPr kumimoji="1" lang="ja-JP" altLang="en-US" sz="20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多様な関係人口に</a:t>
            </a:r>
            <a:r>
              <a:rPr kumimoji="1" lang="en-US" altLang="ja-JP" sz="2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2nd</a:t>
            </a:r>
            <a:r>
              <a:rPr kumimoji="1" lang="ja-JP" altLang="en-US" sz="2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コンタクトポイントを知ってもらう</a:t>
            </a:r>
          </a:p>
        </p:txBody>
      </p:sp>
      <p:sp>
        <p:nvSpPr>
          <p:cNvPr id="28" name="テキスト ボックス 27">
            <a:extLst>
              <a:ext uri="{FF2B5EF4-FFF2-40B4-BE49-F238E27FC236}">
                <a16:creationId xmlns:a16="http://schemas.microsoft.com/office/drawing/2014/main" id="{AD6BB77D-F27A-4F53-9F7D-231EAF3B7836}"/>
              </a:ext>
            </a:extLst>
          </p:cNvPr>
          <p:cNvSpPr txBox="1"/>
          <p:nvPr/>
        </p:nvSpPr>
        <p:spPr>
          <a:xfrm>
            <a:off x="1753018" y="4180213"/>
            <a:ext cx="1191719" cy="461665"/>
          </a:xfrm>
          <a:prstGeom prst="rect">
            <a:avLst/>
          </a:prstGeom>
          <a:noFill/>
        </p:spPr>
        <p:txBody>
          <a:bodyPr wrap="square" rtlCol="0">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現在の</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大きな対象者</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8D210698-5CDF-4660-9842-C295FF86CC84}"/>
              </a:ext>
            </a:extLst>
          </p:cNvPr>
          <p:cNvSpPr txBox="1"/>
          <p:nvPr/>
        </p:nvSpPr>
        <p:spPr>
          <a:xfrm>
            <a:off x="247774" y="5133206"/>
            <a:ext cx="900474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800" b="1" kern="0" dirty="0">
                <a:latin typeface="BIZ UDPゴシック" panose="020B0400000000000000" pitchFamily="50" charset="-128"/>
                <a:ea typeface="BIZ UDPゴシック" panose="020B0400000000000000" pitchFamily="50" charset="-128"/>
              </a:rPr>
              <a:t>③ </a:t>
            </a:r>
            <a:r>
              <a:rPr kumimoji="1" lang="en-US" altLang="ja-JP" sz="2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UJ</a:t>
            </a:r>
            <a:r>
              <a:rPr kumimoji="1" lang="ja-JP" altLang="en-US" sz="2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ターンにも大いに活用できる！</a:t>
            </a:r>
          </a:p>
        </p:txBody>
      </p:sp>
      <p:sp>
        <p:nvSpPr>
          <p:cNvPr id="31" name="テキスト ボックス 30">
            <a:extLst>
              <a:ext uri="{FF2B5EF4-FFF2-40B4-BE49-F238E27FC236}">
                <a16:creationId xmlns:a16="http://schemas.microsoft.com/office/drawing/2014/main" id="{F6EFA748-1A17-4005-BACA-64AC5DB2CECF}"/>
              </a:ext>
            </a:extLst>
          </p:cNvPr>
          <p:cNvSpPr txBox="1"/>
          <p:nvPr/>
        </p:nvSpPr>
        <p:spPr>
          <a:xfrm>
            <a:off x="1753018" y="5801828"/>
            <a:ext cx="1191719" cy="646331"/>
          </a:xfrm>
          <a:prstGeom prst="rect">
            <a:avLst/>
          </a:prstGeom>
          <a:noFill/>
        </p:spPr>
        <p:txBody>
          <a:bodyPr wrap="square" rtlCol="0">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現在</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リーチ可能な対象者</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2" name="楕円 31">
            <a:extLst>
              <a:ext uri="{FF2B5EF4-FFF2-40B4-BE49-F238E27FC236}">
                <a16:creationId xmlns:a16="http://schemas.microsoft.com/office/drawing/2014/main" id="{258A6CBD-9713-40D7-A0B0-4FC75532C3F5}"/>
              </a:ext>
            </a:extLst>
          </p:cNvPr>
          <p:cNvSpPr/>
          <p:nvPr/>
        </p:nvSpPr>
        <p:spPr>
          <a:xfrm>
            <a:off x="4621109" y="5801828"/>
            <a:ext cx="1853546" cy="593594"/>
          </a:xfrm>
          <a:prstGeom prst="ellipse">
            <a:avLst/>
          </a:prstGeom>
          <a:ln w="22225"/>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同窓会も</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加える</a:t>
            </a:r>
          </a:p>
        </p:txBody>
      </p:sp>
      <p:sp>
        <p:nvSpPr>
          <p:cNvPr id="33" name="テキスト ボックス 32">
            <a:extLst>
              <a:ext uri="{FF2B5EF4-FFF2-40B4-BE49-F238E27FC236}">
                <a16:creationId xmlns:a16="http://schemas.microsoft.com/office/drawing/2014/main" id="{F2D6DF7E-7330-4DE8-A743-5E70B00504B4}"/>
              </a:ext>
            </a:extLst>
          </p:cNvPr>
          <p:cNvSpPr txBox="1"/>
          <p:nvPr/>
        </p:nvSpPr>
        <p:spPr>
          <a:xfrm>
            <a:off x="3436976" y="3054968"/>
            <a:ext cx="5599519" cy="400110"/>
          </a:xfrm>
          <a:prstGeom prst="rect">
            <a:avLst/>
          </a:prstGeom>
          <a:noFill/>
        </p:spPr>
        <p:txBody>
          <a:bodyPr wrap="square" rtlCol="0">
            <a:spAutoFit/>
          </a:bodyPr>
          <a:lstStyle/>
          <a:p>
            <a:r>
              <a:rPr kumimoji="1" lang="en-US" altLang="ja-JP" sz="10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b="1" dirty="0">
                <a:solidFill>
                  <a:schemeClr val="tx1">
                    <a:lumMod val="75000"/>
                    <a:lumOff val="25000"/>
                  </a:schemeClr>
                </a:solidFill>
                <a:latin typeface="BIZ UDPゴシック" panose="020B0400000000000000" pitchFamily="50" charset="-128"/>
                <a:ea typeface="BIZ UDPゴシック" panose="020B0400000000000000" pitchFamily="50" charset="-128"/>
              </a:rPr>
              <a:t>ワークショップで挙がった意見で、有効そうな「しごと」に関するキーワード</a:t>
            </a:r>
            <a:endParaRPr kumimoji="1" lang="en-US" altLang="ja-JP" sz="1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lumMod val="75000"/>
                    <a:lumOff val="25000"/>
                  </a:schemeClr>
                </a:solidFill>
                <a:latin typeface="BIZ UDPゴシック" panose="020B0400000000000000" pitchFamily="50" charset="-128"/>
                <a:ea typeface="BIZ UDPゴシック" panose="020B0400000000000000" pitchFamily="50" charset="-128"/>
              </a:rPr>
              <a:t>　「ガイド職」「コーディネータ」「マーケティング」</a:t>
            </a:r>
            <a:endParaRPr kumimoji="1" lang="en-US" altLang="ja-JP" sz="1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2793830"/>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rgbClr val="FF0000"/>
          </a:solidFill>
          <a:headEnd type="triangle"/>
          <a:tailEnd type="triangle"/>
        </a:ln>
      </a:spPr>
      <a:bodyPr/>
      <a:lstStyle/>
      <a:style>
        <a:lnRef idx="1">
          <a:schemeClr val="accent2"/>
        </a:lnRef>
        <a:fillRef idx="0">
          <a:schemeClr val="accent2"/>
        </a:fillRef>
        <a:effectRef idx="0">
          <a:schemeClr val="accent2"/>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8701</TotalTime>
  <Words>2142</Words>
  <Application>Microsoft Office PowerPoint</Application>
  <PresentationFormat>画面に合わせる (4:3)</PresentationFormat>
  <Paragraphs>295</Paragraphs>
  <Slides>14</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BIZ UDPゴシック</vt:lpstr>
      <vt:lpstr>Meiryo UI</vt:lpstr>
      <vt:lpstr>Arial</vt:lpstr>
      <vt:lpstr>Calibri</vt:lpstr>
      <vt:lpstr>Wingdings</vt:lpstr>
      <vt:lpstr>Office 主题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中島 ゆき個人用（kappn999）</cp:lastModifiedBy>
  <cp:revision>334</cp:revision>
  <dcterms:created xsi:type="dcterms:W3CDTF">2017-01-18T01:49:11Z</dcterms:created>
  <dcterms:modified xsi:type="dcterms:W3CDTF">2022-05-19T10:00:59Z</dcterms:modified>
</cp:coreProperties>
</file>